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0"/>
  </p:notesMasterIdLst>
  <p:sldIdLst>
    <p:sldId id="257" r:id="rId2"/>
    <p:sldId id="258" r:id="rId3"/>
    <p:sldId id="333" r:id="rId4"/>
    <p:sldId id="334" r:id="rId5"/>
    <p:sldId id="260" r:id="rId6"/>
    <p:sldId id="265" r:id="rId7"/>
    <p:sldId id="261" r:id="rId8"/>
    <p:sldId id="322" r:id="rId9"/>
    <p:sldId id="324" r:id="rId10"/>
    <p:sldId id="330" r:id="rId11"/>
    <p:sldId id="331" r:id="rId12"/>
    <p:sldId id="262" r:id="rId13"/>
    <p:sldId id="298" r:id="rId14"/>
    <p:sldId id="329" r:id="rId15"/>
    <p:sldId id="299" r:id="rId16"/>
    <p:sldId id="300" r:id="rId17"/>
    <p:sldId id="301" r:id="rId18"/>
    <p:sldId id="302" r:id="rId19"/>
    <p:sldId id="332" r:id="rId20"/>
    <p:sldId id="304" r:id="rId21"/>
    <p:sldId id="303" r:id="rId22"/>
    <p:sldId id="305" r:id="rId23"/>
    <p:sldId id="263" r:id="rId24"/>
    <p:sldId id="306" r:id="rId25"/>
    <p:sldId id="307" r:id="rId26"/>
    <p:sldId id="308" r:id="rId27"/>
    <p:sldId id="309" r:id="rId28"/>
    <p:sldId id="327" r:id="rId29"/>
    <p:sldId id="318" r:id="rId30"/>
    <p:sldId id="319" r:id="rId31"/>
    <p:sldId id="320" r:id="rId32"/>
    <p:sldId id="283" r:id="rId33"/>
    <p:sldId id="284" r:id="rId34"/>
    <p:sldId id="289" r:id="rId35"/>
    <p:sldId id="317" r:id="rId36"/>
    <p:sldId id="286" r:id="rId37"/>
    <p:sldId id="310" r:id="rId38"/>
    <p:sldId id="264" r:id="rId39"/>
    <p:sldId id="316" r:id="rId40"/>
    <p:sldId id="328" r:id="rId41"/>
    <p:sldId id="326" r:id="rId42"/>
    <p:sldId id="297" r:id="rId43"/>
    <p:sldId id="278" r:id="rId44"/>
    <p:sldId id="314" r:id="rId45"/>
    <p:sldId id="315" r:id="rId46"/>
    <p:sldId id="266" r:id="rId47"/>
    <p:sldId id="267" r:id="rId48"/>
    <p:sldId id="268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66"/>
    <a:srgbClr val="003300"/>
    <a:srgbClr val="FF0000"/>
    <a:srgbClr val="CCECFF"/>
    <a:srgbClr val="4D4D4D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4" autoAdjust="0"/>
    <p:restoredTop sz="94660" autoAdjust="0"/>
  </p:normalViewPr>
  <p:slideViewPr>
    <p:cSldViewPr>
      <p:cViewPr varScale="1">
        <p:scale>
          <a:sx n="75" d="100"/>
          <a:sy n="75" d="100"/>
        </p:scale>
        <p:origin x="11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19CF16-D023-437D-BAA6-4FA31B7859EA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9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5400" b="1" dirty="0" smtClean="0">
                <a:latin typeface="+mn-lt"/>
              </a:rPr>
              <a:t>Elektronika</a:t>
            </a:r>
            <a:br>
              <a:rPr lang="hu-HU" sz="5400" b="1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>(BMEVIEEA094)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5400"/>
            <a:ext cx="7772400" cy="3886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hu-HU" sz="3600" b="1" dirty="0" smtClean="0">
                <a:solidFill>
                  <a:srgbClr val="CC0066"/>
                </a:solidFill>
              </a:rPr>
              <a:t>Dr. Hosszú Gábor</a:t>
            </a:r>
            <a:endParaRPr lang="en-US" sz="3600" b="1" dirty="0" smtClean="0">
              <a:solidFill>
                <a:srgbClr val="CC0066"/>
              </a:solidFill>
            </a:endParaRPr>
          </a:p>
          <a:p>
            <a:pPr algn="ctr">
              <a:buFontTx/>
              <a:buNone/>
              <a:defRPr/>
            </a:pPr>
            <a:r>
              <a:rPr lang="hu-H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hosszu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@eet.bme.hu</a:t>
            </a:r>
          </a:p>
          <a:p>
            <a:pPr algn="ctr">
              <a:buFontTx/>
              <a:buNone/>
              <a:defRPr/>
            </a:pPr>
            <a:endParaRPr lang="hu-HU" sz="3200" b="1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r>
              <a:rPr lang="hu-HU" sz="3200" b="1" dirty="0" smtClean="0">
                <a:solidFill>
                  <a:srgbClr val="000000"/>
                </a:solidFill>
              </a:rPr>
              <a:t>Elektronikus Eszközök Tanszék</a:t>
            </a:r>
          </a:p>
          <a:p>
            <a:pPr algn="ctr">
              <a:buFontTx/>
              <a:buNone/>
              <a:defRPr/>
            </a:pPr>
            <a:r>
              <a:rPr lang="hu-HU" sz="3200" b="1" dirty="0" smtClean="0">
                <a:solidFill>
                  <a:srgbClr val="000000"/>
                </a:solidFill>
              </a:rPr>
              <a:t>Q. B321. szoba</a:t>
            </a:r>
          </a:p>
          <a:p>
            <a:pPr algn="ctr">
              <a:buFontTx/>
              <a:buNone/>
              <a:defRPr/>
            </a:pPr>
            <a:endParaRPr lang="hu-HU" sz="1800" b="1" dirty="0" smtClean="0">
              <a:solidFill>
                <a:srgbClr val="4D4D4D"/>
              </a:solidFill>
              <a:latin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hu-HU" b="1" noProof="1" smtClean="0">
                <a:solidFill>
                  <a:srgbClr val="000066"/>
                </a:solidFill>
                <a:latin typeface="Arial" pitchFamily="34" charset="0"/>
              </a:rPr>
              <a:t>http://nimrud.eet.bme.hu/elektronika</a:t>
            </a:r>
            <a:endParaRPr lang="hu-HU" noProof="1" smtClean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208963" cy="579437"/>
          </a:xfrm>
          <a:noFill/>
        </p:spPr>
        <p:txBody>
          <a:bodyPr>
            <a:spAutoFit/>
          </a:bodyPr>
          <a:lstStyle/>
          <a:p>
            <a:r>
              <a:rPr lang="hu-HU" altLang="hu-HU" sz="3200" b="1" smtClean="0"/>
              <a:t>Az elektronika első nemzedéke IV.</a:t>
            </a:r>
            <a:endParaRPr lang="hu-HU" altLang="hu-HU" b="1" smtClean="0">
              <a:latin typeface="TimesNewRomanPS-BoldM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7850188" cy="4967287"/>
          </a:xfrm>
        </p:spPr>
        <p:txBody>
          <a:bodyPr/>
          <a:lstStyle/>
          <a:p>
            <a:r>
              <a:rPr lang="hu-HU" altLang="hu-HU" smtClean="0"/>
              <a:t>1878: Puskás Tivadar elvei szerint valósultak meg az első telefonközpontok Bostonban és 1879-ben Párizsban</a:t>
            </a:r>
          </a:p>
          <a:p>
            <a:r>
              <a:rPr lang="hu-HU" altLang="hu-HU" smtClean="0"/>
              <a:t>1881: Puskás Tivadar és öccse, Puskás Ferenc az Osztrák-Magyar Monarchiában épített fel telefonközpontokat</a:t>
            </a:r>
          </a:p>
          <a:p>
            <a:r>
              <a:rPr lang="hu-HU" altLang="hu-HU" smtClean="0"/>
              <a:t>1883: Tesla (szerb-amerikai) megépítette az első  váltakozóáramú motort</a:t>
            </a:r>
          </a:p>
          <a:p>
            <a:pPr lvl="1"/>
            <a:r>
              <a:rPr lang="hu-HU" altLang="hu-HU" smtClean="0"/>
              <a:t>Ebben forgó mágneses teret használt a motor hajtására</a:t>
            </a:r>
          </a:p>
          <a:p>
            <a:r>
              <a:rPr lang="hu-HU" altLang="hu-HU" smtClean="0"/>
              <a:t>1888: Herz előállította az elektromágneses hullámokat</a:t>
            </a:r>
          </a:p>
          <a:p>
            <a:pPr lvl="1"/>
            <a:r>
              <a:rPr lang="hu-HU" altLang="hu-HU" smtClean="0"/>
              <a:t>Ez 23 évvel azután történt, hogy Maxwell kidolgozta az elméletüket</a:t>
            </a:r>
          </a:p>
          <a:p>
            <a:r>
              <a:rPr lang="hu-HU" altLang="hu-HU" smtClean="0"/>
              <a:t>1895: Szikratávíró (drót nélküli távíró):</a:t>
            </a:r>
          </a:p>
          <a:p>
            <a:pPr lvl="1"/>
            <a:r>
              <a:rPr lang="hu-HU" altLang="hu-HU" smtClean="0"/>
              <a:t>Marconi rádió kapcsolat: 2 mérföld (</a:t>
            </a:r>
            <a:r>
              <a:rPr lang="en-GB" altLang="hu-HU" smtClean="0"/>
              <a:t>miles</a:t>
            </a:r>
            <a:r>
              <a:rPr lang="hu-HU" altLang="hu-HU" smtClean="0"/>
              <a:t>)</a:t>
            </a:r>
          </a:p>
          <a:p>
            <a:pPr lvl="1"/>
            <a:r>
              <a:rPr lang="hu-HU" altLang="hu-HU" smtClean="0"/>
              <a:t>Popov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105275" cy="1077913"/>
          </a:xfrm>
          <a:noFill/>
        </p:spPr>
        <p:txBody>
          <a:bodyPr>
            <a:spAutoFit/>
          </a:bodyPr>
          <a:lstStyle/>
          <a:p>
            <a:r>
              <a:rPr lang="hu-HU" altLang="hu-HU" sz="3200" b="1" smtClean="0"/>
              <a:t>Az elektronika első nemzedéke V.</a:t>
            </a:r>
            <a:endParaRPr lang="hu-HU" altLang="hu-HU" b="1" smtClean="0">
              <a:latin typeface="TimesNewRomanPS-BoldM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3889375" cy="4608513"/>
          </a:xfrm>
        </p:spPr>
        <p:txBody>
          <a:bodyPr/>
          <a:lstStyle/>
          <a:p>
            <a:r>
              <a:rPr lang="hu-HU" altLang="hu-HU" smtClean="0"/>
              <a:t>Puskás Tivadar: telefonhírmondó feltalálása</a:t>
            </a:r>
          </a:p>
          <a:p>
            <a:pPr lvl="1"/>
            <a:r>
              <a:rPr lang="hu-HU" altLang="hu-HU" smtClean="0"/>
              <a:t>1892: szabadalmaztatta</a:t>
            </a:r>
          </a:p>
          <a:p>
            <a:pPr lvl="1"/>
            <a:r>
              <a:rPr lang="hu-HU" altLang="hu-HU" smtClean="0"/>
              <a:t>1893: 60 előfizetővel elindult a szolgáltatás</a:t>
            </a:r>
          </a:p>
          <a:p>
            <a:pPr lvl="1"/>
            <a:r>
              <a:rPr lang="hu-HU" altLang="hu-HU" smtClean="0"/>
              <a:t>Ez volt az első elektronikus hír- és műsorszolgáltató közeg</a:t>
            </a:r>
          </a:p>
          <a:p>
            <a:pPr lvl="1"/>
            <a:r>
              <a:rPr lang="hu-HU" altLang="hu-HU" smtClean="0"/>
              <a:t>A rádió és az internet őse</a:t>
            </a:r>
          </a:p>
          <a:p>
            <a:pPr lvl="1"/>
            <a:r>
              <a:rPr lang="hu-HU" altLang="hu-HU" smtClean="0"/>
              <a:t>Budapesten működött a világon először</a:t>
            </a:r>
          </a:p>
          <a:p>
            <a:pPr lvl="1"/>
            <a:r>
              <a:rPr lang="hu-HU" altLang="hu-HU" smtClean="0"/>
              <a:t>Több külföldi országban is megvásárolták a licencét</a:t>
            </a:r>
          </a:p>
        </p:txBody>
      </p:sp>
      <p:pic>
        <p:nvPicPr>
          <p:cNvPr id="12292" name="Picture 2" descr="http://mek.oszk.hu/02100/02185/html/img/3_2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/>
          <a:lstStyle/>
          <a:p>
            <a:r>
              <a:rPr lang="hu-HU" altLang="hu-HU" sz="3200" b="1" smtClean="0"/>
              <a:t>Az elektronika második nemzedéke I. Elektroncső korszak</a:t>
            </a:r>
            <a:endParaRPr lang="hu-HU" altLang="hu-HU" b="1" i="1" smtClean="0">
              <a:latin typeface="TimesNewRomanPS-BoldItalicMT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12875"/>
            <a:ext cx="14636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48768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800" i="1">
                <a:solidFill>
                  <a:srgbClr val="CC0066"/>
                </a:solidFill>
                <a:sym typeface="Symbol" pitchFamily="18" charset="2"/>
              </a:rPr>
              <a:t>Vákuumban mozgatott elektron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sym typeface="Symbol" pitchFamily="18" charset="2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49500"/>
            <a:ext cx="7146925" cy="4319588"/>
          </a:xfrm>
        </p:spPr>
        <p:txBody>
          <a:bodyPr/>
          <a:lstStyle/>
          <a:p>
            <a:r>
              <a:rPr lang="hu-HU" altLang="hu-HU" smtClean="0"/>
              <a:t>1873: Guthrie (brit): felfedezte az elektroncsöves dióda működésének alapjait</a:t>
            </a:r>
          </a:p>
          <a:p>
            <a:r>
              <a:rPr lang="hu-HU" altLang="hu-HU" smtClean="0"/>
              <a:t>1874: Braun (német): kristályok egyirányú vezetésének felfedezése</a:t>
            </a:r>
          </a:p>
          <a:p>
            <a:pPr lvl="1"/>
            <a:r>
              <a:rPr lang="hu-HU" altLang="hu-HU" smtClean="0"/>
              <a:t>Ez a kristálydióda alapja</a:t>
            </a:r>
          </a:p>
          <a:p>
            <a:r>
              <a:rPr lang="hu-HU" altLang="hu-HU" smtClean="0"/>
              <a:t>1880: Edison: újra felfedezte az elektroncsöves dióda működésének elvét</a:t>
            </a:r>
          </a:p>
          <a:p>
            <a:pPr lvl="1"/>
            <a:r>
              <a:rPr lang="hu-HU" altLang="hu-HU" smtClean="0"/>
              <a:t>Szabadalmaztatta, de nem hasznosította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dison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884238"/>
            <a:ext cx="326548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88913"/>
            <a:ext cx="8382000" cy="5794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ookman Old Style" pitchFamily="18" charset="0"/>
              </a:rPr>
              <a:t>Edison </a:t>
            </a:r>
            <a:r>
              <a:rPr lang="hu-HU" sz="3200" b="1" dirty="0">
                <a:solidFill>
                  <a:schemeClr val="accent1"/>
                </a:solidFill>
                <a:latin typeface="Bookman Old Style" pitchFamily="18" charset="0"/>
              </a:rPr>
              <a:t>kísérlet, 188</a:t>
            </a:r>
            <a:r>
              <a:rPr lang="en-US" sz="3200" b="1" dirty="0">
                <a:solidFill>
                  <a:schemeClr val="accent1"/>
                </a:solidFill>
                <a:latin typeface="Bookman Old Style" pitchFamily="18" charset="0"/>
              </a:rPr>
              <a:t>0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155892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hu-HU" b="1">
                <a:latin typeface="Bookman Old Style" panose="02050604050505020204" pitchFamily="18" charset="0"/>
              </a:rPr>
              <a:t>A vákuumdióda születése</a:t>
            </a:r>
          </a:p>
        </p:txBody>
      </p:sp>
      <p:pic>
        <p:nvPicPr>
          <p:cNvPr id="14341" name="Picture 5" descr="vdi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78125"/>
            <a:ext cx="1423988" cy="1981200"/>
          </a:xfrm>
          <a:prstGeom prst="rect">
            <a:avLst/>
          </a:prstGeom>
          <a:noFill/>
          <a:ln w="1905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" y="5216525"/>
            <a:ext cx="2667000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Egyenirányító eszköz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0" y="2473325"/>
            <a:ext cx="838200" cy="3968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000"/>
              <a:t>„</a:t>
            </a:r>
            <a:r>
              <a:rPr lang="hu-HU" altLang="hu-HU" sz="2000" b="1"/>
              <a:t>+</a:t>
            </a:r>
            <a:r>
              <a:rPr lang="hu-HU" altLang="hu-HU" sz="2000"/>
              <a:t>”</a:t>
            </a:r>
            <a:endParaRPr lang="en-GB" altLang="hu-HU" sz="20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14400" y="4683125"/>
            <a:ext cx="3124200" cy="3968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000"/>
              <a:t>„</a:t>
            </a:r>
            <a:r>
              <a:rPr lang="hu-HU" altLang="hu-HU" sz="2000" b="1"/>
              <a:t>-</a:t>
            </a:r>
            <a:r>
              <a:rPr lang="hu-HU" altLang="hu-HU" sz="2000"/>
              <a:t>”,</a:t>
            </a:r>
            <a:r>
              <a:rPr lang="hu-HU" altLang="hu-HU" sz="2000" b="1"/>
              <a:t> </a:t>
            </a:r>
            <a:r>
              <a:rPr lang="hu-HU" altLang="hu-HU" sz="2000" i="1"/>
              <a:t>elektron emisszió, fűtött</a:t>
            </a:r>
            <a:endParaRPr lang="en-GB" altLang="hu-HU" sz="2000" i="1"/>
          </a:p>
        </p:txBody>
      </p:sp>
      <p:pic>
        <p:nvPicPr>
          <p:cNvPr id="14345" name="Picture 2" descr="http://upload.wikimedia.org/wikipedia/commons/4/48/Edison_effect_bulb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644900"/>
            <a:ext cx="17224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0850" cy="685800"/>
          </a:xfrm>
        </p:spPr>
        <p:txBody>
          <a:bodyPr/>
          <a:lstStyle/>
          <a:p>
            <a:r>
              <a:rPr lang="hu-HU" altLang="hu-HU" sz="3200" b="1" smtClean="0"/>
              <a:t>Az elektronika második nemzedéke II.</a:t>
            </a:r>
            <a:endParaRPr lang="hu-HU" altLang="hu-HU" b="1" i="1" smtClean="0">
              <a:latin typeface="TimesNewRomanPS-BoldItalicM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928100" cy="5327650"/>
          </a:xfrm>
        </p:spPr>
        <p:txBody>
          <a:bodyPr/>
          <a:lstStyle/>
          <a:p>
            <a:r>
              <a:rPr lang="hu-HU" altLang="hu-HU" smtClean="0"/>
              <a:t>1894: Bose (indiai): alkalmazott először kristályt a rádióhullámok detektálására</a:t>
            </a:r>
          </a:p>
          <a:p>
            <a:r>
              <a:rPr lang="hu-HU" altLang="hu-HU" smtClean="0"/>
              <a:t>1895: Lorenz: kimutatta az elektronok létét</a:t>
            </a:r>
          </a:p>
          <a:p>
            <a:r>
              <a:rPr lang="hu-HU" altLang="hu-HU" smtClean="0"/>
              <a:t>1897: Braun (német): első katódsugárcső</a:t>
            </a:r>
          </a:p>
          <a:p>
            <a:r>
              <a:rPr lang="hu-HU" altLang="hu-HU" smtClean="0"/>
              <a:t>1900: Pickard (USA): első kristálydiódás rádiókészülék</a:t>
            </a:r>
          </a:p>
          <a:p>
            <a:pPr lvl="1"/>
            <a:r>
              <a:rPr lang="hu-HU" altLang="hu-HU" smtClean="0"/>
              <a:t>Szilíciumból készítette a kristálydetektort</a:t>
            </a:r>
          </a:p>
          <a:p>
            <a:r>
              <a:rPr lang="hu-HU" altLang="hu-HU" smtClean="0"/>
              <a:t>1904: Fleming (brit): vákuumdióda szabadalmaztatása</a:t>
            </a:r>
          </a:p>
          <a:p>
            <a:pPr lvl="1"/>
            <a:r>
              <a:rPr lang="hu-HU" altLang="hu-HU" smtClean="0"/>
              <a:t>Korábban Edisonnak dolgozott</a:t>
            </a:r>
          </a:p>
          <a:p>
            <a:pPr lvl="1"/>
            <a:r>
              <a:rPr lang="hu-HU" altLang="hu-HU" smtClean="0"/>
              <a:t>A vákuumdióda egy nemlineáris eszköz</a:t>
            </a:r>
          </a:p>
          <a:p>
            <a:pPr lvl="1"/>
            <a:r>
              <a:rPr lang="hu-HU" altLang="hu-HU" smtClean="0"/>
              <a:t>Ekkor még egyenirányítónak nevezték</a:t>
            </a:r>
          </a:p>
          <a:p>
            <a:r>
              <a:rPr lang="hu-HU" altLang="hu-HU" smtClean="0"/>
              <a:t>1919: Eccles (brit) hozta létre a </a:t>
            </a:r>
            <a:r>
              <a:rPr lang="hu-HU" altLang="hu-HU" i="1" smtClean="0"/>
              <a:t>dióda </a:t>
            </a:r>
            <a:r>
              <a:rPr lang="hu-HU" altLang="hu-HU" smtClean="0"/>
              <a:t>elnevezést</a:t>
            </a:r>
          </a:p>
          <a:p>
            <a:pPr lvl="1"/>
            <a:r>
              <a:rPr lang="hu-HU" altLang="hu-HU" smtClean="0"/>
              <a:t>A görög </a:t>
            </a:r>
            <a:r>
              <a:rPr lang="el-GR" altLang="hu-HU" i="1" smtClean="0"/>
              <a:t>δί</a:t>
            </a:r>
            <a:r>
              <a:rPr lang="hu-HU" altLang="hu-HU" i="1" smtClean="0"/>
              <a:t>-</a:t>
            </a:r>
            <a:r>
              <a:rPr lang="el-GR" altLang="hu-HU" i="1" smtClean="0"/>
              <a:t>ὁδός</a:t>
            </a:r>
            <a:r>
              <a:rPr lang="hu-HU" altLang="hu-HU" smtClean="0"/>
              <a:t> = ‚két út’ kifejezésből</a:t>
            </a:r>
          </a:p>
          <a:p>
            <a:r>
              <a:rPr lang="hu-HU" altLang="hu-HU" smtClean="0"/>
              <a:t>1920: rádiós távközlés</a:t>
            </a:r>
          </a:p>
          <a:p>
            <a:r>
              <a:rPr lang="hu-HU" altLang="hu-HU" smtClean="0"/>
              <a:t>1940: TV, radarrendszerek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SO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2432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LIE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414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sova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1855788" cy="19812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1"/>
                </a:solidFill>
                <a:latin typeface="Bookman Old Style" pitchFamily="18" charset="0"/>
              </a:rPr>
              <a:t>A rácsvezérlés felfedezése</a:t>
            </a:r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71800" y="1600200"/>
            <a:ext cx="19812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Lieben, 1912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162800" y="6248400"/>
            <a:ext cx="1752600" cy="3762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hu-HU" sz="1800" b="1">
                <a:solidFill>
                  <a:srgbClr val="66FFFF"/>
                </a:solidFill>
                <a:latin typeface="Bookman Old Style" panose="02050604050505020204" pitchFamily="18" charset="0"/>
              </a:rPr>
              <a:t>Cső 1914-ből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GICSO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4911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0010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>
                <a:solidFill>
                  <a:schemeClr val="accent1"/>
                </a:solidFill>
                <a:latin typeface="Bookman Old Style" pitchFamily="18" charset="0"/>
              </a:rPr>
              <a:t>Elektroncső: a kezdetek</a:t>
            </a:r>
            <a:endParaRPr lang="en-GB" sz="36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412" name="Picture 4" descr="csova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2844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SOVEK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81800" cy="5075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5794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hu-HU" sz="3200" b="1">
                <a:solidFill>
                  <a:schemeClr val="accent1"/>
                </a:solidFill>
              </a:rPr>
              <a:t>Elektroncsövek: a kifejlett technika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324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0772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hu-HU" sz="3200" b="1">
                <a:solidFill>
                  <a:schemeClr val="accent1"/>
                </a:solidFill>
                <a:latin typeface="Bookman Old Style" panose="02050604050505020204" pitchFamily="18" charset="0"/>
              </a:rPr>
              <a:t>Elektroncsövek: a katódsugárcső</a:t>
            </a:r>
            <a:endParaRPr lang="en-GB" altLang="hu-HU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05400" y="5334000"/>
            <a:ext cx="2514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GB" altLang="hu-HU" sz="2000" b="1">
                <a:solidFill>
                  <a:srgbClr val="FF3300"/>
                </a:solidFill>
                <a:latin typeface="Bookman Old Style" panose="02050604050505020204" pitchFamily="18" charset="0"/>
              </a:rPr>
              <a:t>Optoelektronikai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GB" altLang="hu-HU" sz="2000" b="1">
                <a:solidFill>
                  <a:srgbClr val="FF3300"/>
                </a:solidFill>
                <a:latin typeface="Bookman Old Style" panose="02050604050505020204" pitchFamily="18" charset="0"/>
              </a:rPr>
              <a:t>eszköz</a:t>
            </a:r>
            <a:endParaRPr lang="en-GB" altLang="hu-HU" sz="2000" b="1">
              <a:solidFill>
                <a:srgbClr val="66FF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1773238"/>
            <a:ext cx="7772400" cy="1655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hu-HU" altLang="hu-HU" sz="3200" b="1" kern="0" dirty="0" smtClean="0"/>
              <a:t>Az elektronika harmadik nemzedéke:</a:t>
            </a:r>
          </a:p>
          <a:p>
            <a:pPr>
              <a:defRPr/>
            </a:pPr>
            <a:endParaRPr lang="hu-HU" altLang="hu-HU" sz="3200" b="1" kern="0" dirty="0"/>
          </a:p>
          <a:p>
            <a:pPr>
              <a:defRPr/>
            </a:pPr>
            <a:r>
              <a:rPr lang="hu-HU" altLang="hu-HU" sz="3200" b="1" kern="0" dirty="0" smtClean="0"/>
              <a:t>Tranzisztor korszak</a:t>
            </a:r>
            <a:endParaRPr lang="hu-HU" altLang="hu-HU" kern="0" dirty="0" smtClean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16013" y="4221163"/>
            <a:ext cx="7272337" cy="5191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800" i="1" dirty="0">
                <a:solidFill>
                  <a:srgbClr val="CC0066"/>
                </a:solidFill>
                <a:sym typeface="Symbol" pitchFamily="18" charset="2"/>
              </a:rPr>
              <a:t>Fő jellemző: </a:t>
            </a:r>
            <a:r>
              <a:rPr lang="hu-HU" sz="2800" b="1" dirty="0">
                <a:solidFill>
                  <a:srgbClr val="CC0066"/>
                </a:solidFill>
                <a:sym typeface="Symbol" pitchFamily="18" charset="2"/>
              </a:rPr>
              <a:t>Szilárdtestben mozgatott elektron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hu-HU" altLang="hu-HU" sz="3200" b="1" smtClean="0"/>
              <a:t>A tantárgy tematikája</a:t>
            </a:r>
            <a:endParaRPr lang="hu-HU" altLang="hu-HU" b="1" smtClean="0">
              <a:latin typeface="TimesNewRomanPS-BoldM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876800"/>
          </a:xfrm>
        </p:spPr>
        <p:txBody>
          <a:bodyPr/>
          <a:lstStyle/>
          <a:p>
            <a:r>
              <a:rPr lang="hu-HU" altLang="hu-HU" smtClean="0"/>
              <a:t>Bevezető, az elektronika története</a:t>
            </a:r>
          </a:p>
          <a:p>
            <a:r>
              <a:rPr lang="hu-HU" altLang="hu-HU" smtClean="0"/>
              <a:t>Félvezető fizikai összefoglaló</a:t>
            </a:r>
          </a:p>
          <a:p>
            <a:r>
              <a:rPr lang="hu-HU" altLang="hu-HU" smtClean="0"/>
              <a:t>Félvezető eszközök</a:t>
            </a:r>
          </a:p>
          <a:p>
            <a:pPr lvl="4"/>
            <a:r>
              <a:rPr lang="hu-HU" altLang="hu-HU" sz="1800" smtClean="0"/>
              <a:t>Dióda</a:t>
            </a:r>
          </a:p>
          <a:p>
            <a:pPr lvl="4"/>
            <a:r>
              <a:rPr lang="hu-HU" altLang="hu-HU" sz="1800" smtClean="0"/>
              <a:t>Bipoláris tranzisztor</a:t>
            </a:r>
          </a:p>
          <a:p>
            <a:pPr lvl="4"/>
            <a:r>
              <a:rPr lang="hu-HU" altLang="hu-HU" sz="1800" smtClean="0"/>
              <a:t>JFET és MOS tranzisztor</a:t>
            </a:r>
          </a:p>
          <a:p>
            <a:r>
              <a:rPr lang="hu-HU" altLang="hu-HU" smtClean="0"/>
              <a:t>Digitális alapáramkörök</a:t>
            </a:r>
          </a:p>
          <a:p>
            <a:r>
              <a:rPr lang="hu-HU" altLang="hu-HU" smtClean="0"/>
              <a:t>Az integrált áramkörök összetevői</a:t>
            </a:r>
          </a:p>
          <a:p>
            <a:r>
              <a:rPr lang="hu-HU" altLang="hu-HU" smtClean="0"/>
              <a:t>Az integrált áramkörök gyártása</a:t>
            </a:r>
          </a:p>
          <a:p>
            <a:r>
              <a:rPr lang="hu-HU" altLang="hu-HU" smtClean="0"/>
              <a:t>Az integrált áramkörök tervezése, a VHDL nyelv</a:t>
            </a:r>
          </a:p>
          <a:p>
            <a:r>
              <a:rPr lang="hu-HU" altLang="hu-HU" smtClean="0"/>
              <a:t>Az integrált áramkörök típusai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TE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791325" cy="5267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rgbClr val="FF0000"/>
                </a:solidFill>
                <a:latin typeface="Bookman Old Style" panose="02050604050505020204" pitchFamily="18" charset="0"/>
              </a:rPr>
              <a:t>A félvezetők első felbukkanása: a kristálydetektor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199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1534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>
                <a:solidFill>
                  <a:srgbClr val="CC0066"/>
                </a:solidFill>
                <a:latin typeface="Bookman Old Style" pitchFamily="18" charset="0"/>
              </a:rPr>
              <a:t>Egy „korszerű” rádiókészülék a húszas évekből</a:t>
            </a:r>
            <a:endParaRPr lang="hu-HU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RDE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7687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TUSTRA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76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8077200" cy="7858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hu-HU" b="1">
                <a:solidFill>
                  <a:schemeClr val="accent1"/>
                </a:solidFill>
                <a:latin typeface="Bookman Old Style" panose="02050604050505020204" pitchFamily="18" charset="0"/>
              </a:rPr>
              <a:t>A tűs tranzisztor felfedezése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hu-HU" b="1">
                <a:solidFill>
                  <a:schemeClr val="accent1"/>
                </a:solidFill>
                <a:latin typeface="Bookman Old Style" panose="02050604050505020204" pitchFamily="18" charset="0"/>
              </a:rPr>
              <a:t>Bardeen, Brattain,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r>
              <a:rPr lang="hu-HU" altLang="hu-HU" sz="3200" b="1" smtClean="0"/>
              <a:t>Bipoláris tranzisztor</a:t>
            </a:r>
            <a:endParaRPr lang="hu-HU" altLang="hu-H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43913" cy="5111750"/>
          </a:xfrm>
          <a:noFill/>
        </p:spPr>
        <p:txBody>
          <a:bodyPr lIns="18000" tIns="0" rIns="18000" bIns="0"/>
          <a:lstStyle/>
          <a:p>
            <a:pPr>
              <a:lnSpc>
                <a:spcPct val="90000"/>
              </a:lnSpc>
            </a:pPr>
            <a:r>
              <a:rPr lang="hu-HU" altLang="hu-HU" sz="2000" i="1" smtClean="0"/>
              <a:t>Elméleti tisztázás:</a:t>
            </a:r>
            <a:r>
              <a:rPr lang="hu-HU" altLang="hu-HU" sz="2000" smtClean="0"/>
              <a:t> 1948, Bell Laboratórium</a:t>
            </a:r>
            <a:br>
              <a:rPr lang="hu-HU" altLang="hu-HU" sz="2000" smtClean="0"/>
            </a:br>
            <a:r>
              <a:rPr lang="en-US" altLang="hu-HU" sz="2000" b="1" smtClean="0"/>
              <a:t>Shockley, Bardeen, Brattain</a:t>
            </a:r>
          </a:p>
          <a:p>
            <a:pPr>
              <a:lnSpc>
                <a:spcPct val="90000"/>
              </a:lnSpc>
            </a:pPr>
            <a:endParaRPr lang="hu-HU" altLang="hu-HU" sz="2000" b="1" smtClean="0"/>
          </a:p>
          <a:p>
            <a:pPr>
              <a:lnSpc>
                <a:spcPct val="90000"/>
              </a:lnSpc>
            </a:pPr>
            <a:r>
              <a:rPr lang="hu-HU" altLang="hu-HU" sz="2000" b="1" i="1" smtClean="0"/>
              <a:t>Bipoláris eszköz:</a:t>
            </a:r>
            <a:br>
              <a:rPr lang="hu-HU" altLang="hu-HU" sz="2000" b="1" i="1" smtClean="0"/>
            </a:br>
            <a:r>
              <a:rPr lang="hu-HU" altLang="hu-HU" sz="2000" smtClean="0"/>
              <a:t>elektronok és lyukak</a:t>
            </a:r>
            <a:br>
              <a:rPr lang="hu-HU" altLang="hu-HU" sz="2000" smtClean="0"/>
            </a:br>
            <a:r>
              <a:rPr lang="hu-HU" altLang="hu-HU" sz="2000" smtClean="0"/>
              <a:t>(germánium tűs tranzisztor)</a:t>
            </a:r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r>
              <a:rPr lang="hu-HU" altLang="hu-HU" sz="2000" b="1" smtClean="0"/>
              <a:t>1954: </a:t>
            </a:r>
            <a:r>
              <a:rPr lang="hu-HU" altLang="hu-HU" sz="2000" b="1" smtClean="0">
                <a:solidFill>
                  <a:srgbClr val="FF0000"/>
                </a:solidFill>
              </a:rPr>
              <a:t>Első szilícium tranzisztor, </a:t>
            </a:r>
            <a:r>
              <a:rPr lang="hu-HU" altLang="hu-HU" sz="2000" b="1" smtClean="0"/>
              <a:t> </a:t>
            </a:r>
            <a:r>
              <a:rPr lang="hu-HU" altLang="hu-HU" sz="2000" smtClean="0"/>
              <a:t>a</a:t>
            </a:r>
            <a:r>
              <a:rPr lang="hu-HU" altLang="hu-HU" sz="2000" b="1" smtClean="0"/>
              <a:t> </a:t>
            </a:r>
            <a:r>
              <a:rPr lang="en-US" altLang="hu-HU" sz="2000" b="1" smtClean="0">
                <a:solidFill>
                  <a:srgbClr val="FF0000"/>
                </a:solidFill>
              </a:rPr>
              <a:t>Texas Instruments</a:t>
            </a:r>
            <a:r>
              <a:rPr lang="hu-HU" altLang="hu-HU" sz="2000" b="1" smtClean="0"/>
              <a:t> </a:t>
            </a:r>
            <a:r>
              <a:rPr lang="hu-HU" altLang="hu-HU" sz="2000" smtClean="0"/>
              <a:t>cég készítette el</a:t>
            </a:r>
          </a:p>
        </p:txBody>
      </p:sp>
      <p:pic>
        <p:nvPicPr>
          <p:cNvPr id="24580" name="Picture 5" descr="tustr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3282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trszi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52963"/>
            <a:ext cx="2286000" cy="14335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4076700"/>
            <a:ext cx="3200400" cy="1598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Az első kísérleti példány</a:t>
            </a:r>
          </a:p>
          <a:p>
            <a:pPr>
              <a:spcBef>
                <a:spcPct val="50000"/>
              </a:spcBef>
              <a:defRPr/>
            </a:pPr>
            <a:endParaRPr lang="hu-HU" sz="1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és a szimbólum: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2987675" y="4076700"/>
            <a:ext cx="3024188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HOCK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858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8842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1"/>
                </a:solidFill>
                <a:latin typeface="Bookman Old Style" pitchFamily="18" charset="0"/>
              </a:rPr>
              <a:t>William Shockley </a:t>
            </a:r>
            <a:r>
              <a:rPr lang="hu-HU" b="1">
                <a:solidFill>
                  <a:schemeClr val="accent1"/>
                </a:solidFill>
                <a:latin typeface="Bookman Old Style" pitchFamily="18" charset="0"/>
              </a:rPr>
              <a:t>előadja a rétegtranzisztor elméletét</a:t>
            </a:r>
            <a:endParaRPr lang="hu-HU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RB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854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124200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hu-HU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A </a:t>
            </a:r>
            <a:r>
              <a:rPr lang="hu-HU" altLang="hu-HU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bipoláris </a:t>
            </a:r>
            <a:r>
              <a:rPr lang="en-US" altLang="hu-HU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tranzisztor Nobel díjasai:</a:t>
            </a:r>
            <a:endParaRPr lang="en-US" altLang="hu-HU" b="1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hu-HU" b="1">
              <a:solidFill>
                <a:srgbClr val="66FFFF"/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Bardeen</a:t>
            </a:r>
          </a:p>
          <a:p>
            <a:pPr algn="ctr">
              <a:spcBef>
                <a:spcPct val="50000"/>
              </a:spcBef>
            </a:pPr>
            <a:r>
              <a:rPr lang="en-US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Brattain</a:t>
            </a:r>
          </a:p>
          <a:p>
            <a:pPr algn="ctr">
              <a:spcBef>
                <a:spcPct val="50000"/>
              </a:spcBef>
            </a:pPr>
            <a:r>
              <a:rPr lang="en-US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Shockley</a:t>
            </a:r>
          </a:p>
          <a:p>
            <a:pPr algn="ctr">
              <a:spcBef>
                <a:spcPct val="50000"/>
              </a:spcBef>
            </a:pPr>
            <a:r>
              <a:rPr lang="en-US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RANY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9720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56615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>
                <a:solidFill>
                  <a:schemeClr val="accent1"/>
                </a:solidFill>
                <a:latin typeface="Bookman Old Style" pitchFamily="18" charset="0"/>
              </a:rPr>
              <a:t>Diszkrét (nem IC-beli) tranzisztorok</a:t>
            </a:r>
            <a:endParaRPr lang="hu-HU" sz="2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6248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>
                <a:latin typeface="Comic Sans MS" panose="030F0702030302020204" pitchFamily="66" charset="0"/>
              </a:rPr>
              <a:t>Egyedi kiszerelés, nagy hűtési felülettel</a:t>
            </a:r>
            <a:endParaRPr lang="en-GB" altLang="hu-HU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IRIS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91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15340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chemeClr val="accent1"/>
                </a:solidFill>
                <a:latin typeface="Bookman Old Style" pitchFamily="18" charset="0"/>
              </a:rPr>
              <a:t>Nagyteljesítményű félvezetőeszközök</a:t>
            </a:r>
            <a:endParaRPr lang="en-GB" sz="2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6019800"/>
            <a:ext cx="26670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>
                <a:solidFill>
                  <a:srgbClr val="FF33CC"/>
                </a:solidFill>
                <a:latin typeface="Bookman Old Style" panose="02050604050505020204" pitchFamily="18" charset="0"/>
              </a:rPr>
              <a:t>„Tirisztor”</a:t>
            </a:r>
            <a:endParaRPr lang="hu-HU" altLang="hu-HU">
              <a:solidFill>
                <a:srgbClr val="FF33CC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157163" y="188913"/>
            <a:ext cx="8829675" cy="1143000"/>
          </a:xfrm>
        </p:spPr>
        <p:txBody>
          <a:bodyPr/>
          <a:lstStyle/>
          <a:p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mtClean="0"/>
              <a:t>ENIAC: </a:t>
            </a:r>
            <a:r>
              <a:rPr lang="en-US" altLang="hu-HU" smtClean="0"/>
              <a:t>Electronic Numerical Integrator and Computer</a:t>
            </a:r>
            <a:r>
              <a:rPr lang="hu-HU" altLang="hu-HU" smtClean="0"/>
              <a:t> (1946.)</a:t>
            </a:r>
            <a:r>
              <a:rPr lang="en-US" altLang="hu-HU" smtClean="0"/>
              <a:t> </a:t>
            </a:r>
            <a:endParaRPr lang="hu-HU" altLang="hu-H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00213"/>
            <a:ext cx="78009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/>
              <a:t>A tranzisztoripar kezdeteinek háttere</a:t>
            </a:r>
            <a:endParaRPr lang="en-GB" altLang="hu-HU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1956: </a:t>
            </a:r>
            <a:r>
              <a:rPr lang="en-US" altLang="hu-HU" smtClean="0"/>
              <a:t>Shockley Semiconductor</a:t>
            </a:r>
            <a:r>
              <a:rPr lang="hu-HU" altLang="hu-HU" smtClean="0"/>
              <a:t> cég megalapítása</a:t>
            </a:r>
          </a:p>
          <a:p>
            <a:pPr lvl="1"/>
            <a:r>
              <a:rPr lang="hu-HU" altLang="hu-HU" smtClean="0"/>
              <a:t>De: </a:t>
            </a:r>
            <a:r>
              <a:rPr lang="en-US" altLang="hu-HU" smtClean="0"/>
              <a:t>William Shockley</a:t>
            </a:r>
            <a:r>
              <a:rPr lang="hu-HU" altLang="hu-HU" smtClean="0"/>
              <a:t> vezetési stílusa nehézkes volt</a:t>
            </a:r>
          </a:p>
          <a:p>
            <a:pPr lvl="1"/>
            <a:r>
              <a:rPr lang="hu-HU" altLang="hu-HU" smtClean="0"/>
              <a:t>1957. május: nyolc alkalmazott fellázadt ellene</a:t>
            </a:r>
          </a:p>
          <a:p>
            <a:r>
              <a:rPr lang="hu-HU" altLang="hu-HU" smtClean="0"/>
              <a:t>1957. szeptember: 1,3 M$-os szerződést írtak alá a </a:t>
            </a:r>
            <a:r>
              <a:rPr lang="en-US" altLang="hu-HU" smtClean="0"/>
              <a:t>Fairchild Camera and Instruments</a:t>
            </a:r>
            <a:r>
              <a:rPr lang="hu-HU" altLang="hu-HU" smtClean="0"/>
              <a:t> nevű New York-i céggel</a:t>
            </a:r>
          </a:p>
          <a:p>
            <a:pPr lvl="1"/>
            <a:r>
              <a:rPr lang="hu-HU" altLang="hu-HU" smtClean="0"/>
              <a:t>A nyolc ember:</a:t>
            </a:r>
          </a:p>
          <a:p>
            <a:pPr lvl="2"/>
            <a:r>
              <a:rPr lang="hu-HU" altLang="hu-HU" noProof="1" smtClean="0"/>
              <a:t>Julius Blank, Victor Grinich, Jean Hoerni, Gene Kleiner,</a:t>
            </a:r>
            <a:br>
              <a:rPr lang="hu-HU" altLang="hu-HU" noProof="1" smtClean="0"/>
            </a:br>
            <a:r>
              <a:rPr lang="hu-HU" altLang="hu-HU" noProof="1" smtClean="0"/>
              <a:t>Jay Last, </a:t>
            </a:r>
            <a:r>
              <a:rPr lang="hu-HU" altLang="hu-HU" u="sng" noProof="1" smtClean="0"/>
              <a:t>Gordon Moore</a:t>
            </a:r>
            <a:r>
              <a:rPr lang="hu-HU" altLang="hu-HU" noProof="1" smtClean="0"/>
              <a:t>, </a:t>
            </a:r>
            <a:r>
              <a:rPr lang="hu-HU" altLang="hu-HU" u="sng" noProof="1" smtClean="0"/>
              <a:t>Robert Noyce</a:t>
            </a:r>
            <a:r>
              <a:rPr lang="en-US" altLang="hu-HU" smtClean="0"/>
              <a:t> </a:t>
            </a:r>
            <a:r>
              <a:rPr lang="hu-HU" altLang="hu-HU" smtClean="0"/>
              <a:t>és</a:t>
            </a:r>
            <a:r>
              <a:rPr lang="en-US" altLang="hu-HU" smtClean="0"/>
              <a:t> Sheldon Roberts</a:t>
            </a:r>
            <a:endParaRPr lang="hu-HU" altLang="hu-HU" smtClean="0"/>
          </a:p>
          <a:p>
            <a:r>
              <a:rPr lang="hu-HU" altLang="hu-HU" smtClean="0"/>
              <a:t>Ez volt a </a:t>
            </a:r>
            <a:r>
              <a:rPr lang="en-US" altLang="hu-HU" smtClean="0"/>
              <a:t>Fairchild Semiconductor</a:t>
            </a:r>
            <a:r>
              <a:rPr lang="hu-HU" altLang="hu-HU" smtClean="0"/>
              <a:t> születése</a:t>
            </a:r>
          </a:p>
          <a:p>
            <a:endParaRPr lang="en-GB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http://a5.sphotos.ak.fbcdn.net/hphotos-ak-ash4/402520_364015646946843_363964970285244_1582482_12941606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838835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9128125" cy="1341437"/>
          </a:xfr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b="1" smtClean="0"/>
              <a:t>Közvetlenül a kiadótól érdemes megrendelni az </a:t>
            </a:r>
            <a:r>
              <a:rPr lang="hu-HU" altLang="hu-HU" b="1" noProof="1" smtClean="0"/>
              <a:t>info@szak.hu</a:t>
            </a:r>
            <a:r>
              <a:rPr lang="hu-HU" altLang="hu-HU" b="1" smtClean="0"/>
              <a:t> email címre írt levéllel: 40% kedvezményt adnak és budapesti címre nincs postaköltség</a:t>
            </a:r>
            <a:endParaRPr lang="hu-HU" altLang="hu-HU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2262188"/>
            <a:ext cx="3281363" cy="1643062"/>
          </a:xfrm>
          <a:solidFill>
            <a:schemeClr val="bg1"/>
          </a:solidFill>
        </p:spPr>
        <p:txBody>
          <a:bodyPr/>
          <a:lstStyle/>
          <a:p>
            <a:r>
              <a:rPr lang="hu-HU" altLang="hu-HU" smtClean="0"/>
              <a:t>Ajánlott tananyag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Az IC-gyártás hajnala</a:t>
            </a:r>
            <a:endParaRPr lang="en-GB" altLang="hu-H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A tranzisztorok használata általánossá vált</a:t>
            </a:r>
          </a:p>
          <a:p>
            <a:r>
              <a:rPr lang="hu-HU" altLang="hu-HU" smtClean="0"/>
              <a:t>A tranzisztorok kisebbek voltak, mint az elektroncsövek</a:t>
            </a:r>
          </a:p>
          <a:p>
            <a:r>
              <a:rPr lang="hu-HU" altLang="hu-HU" smtClean="0"/>
              <a:t>De egyes elektronikai berendezések még kisebb tranzisztorokat igényeltek</a:t>
            </a:r>
          </a:p>
          <a:p>
            <a:r>
              <a:rPr lang="hu-HU" altLang="hu-HU" smtClean="0"/>
              <a:t>A méretkorlátot az jelentette, hogy a szilícium morzsán (chip) létrehozott tranzisztort hozzávezetésekkel kellett ellátni</a:t>
            </a:r>
          </a:p>
          <a:p>
            <a:r>
              <a:rPr lang="hu-HU" altLang="hu-HU" smtClean="0"/>
              <a:t>S ekkor, szinte ugyanakkor két embernek is eszébe jutott ugyanaz a gondolat…</a:t>
            </a:r>
            <a:endParaRPr lang="en-GB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mtClean="0"/>
              <a:t>Jack </a:t>
            </a:r>
            <a:r>
              <a:rPr lang="hu-HU" altLang="hu-HU" smtClean="0"/>
              <a:t>S. </a:t>
            </a:r>
            <a:r>
              <a:rPr lang="en-US" altLang="hu-HU" smtClean="0"/>
              <a:t>Kilby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sz="2000" smtClean="0"/>
              <a:t>Texas Instruments</a:t>
            </a:r>
            <a:r>
              <a:rPr lang="hu-HU" altLang="hu-HU" sz="2000" smtClean="0"/>
              <a:t>, 1958. július</a:t>
            </a:r>
          </a:p>
          <a:p>
            <a:pPr lvl="1"/>
            <a:r>
              <a:rPr lang="hu-HU" altLang="hu-HU" sz="1800" smtClean="0"/>
              <a:t>Szinte mindenki szabadságon volt, csak a pár hónapja felvett Kilby volt benn, így volt ideje gondolkozni…</a:t>
            </a:r>
          </a:p>
          <a:p>
            <a:r>
              <a:rPr lang="hu-HU" altLang="hu-HU" sz="2000" smtClean="0"/>
              <a:t>Ekkor született az ötlete: ne csak a tranzisztort, hanem az áramkör többi részét is szilíciumból kellene létrehozni</a:t>
            </a:r>
          </a:p>
          <a:p>
            <a:pPr lvl="1"/>
            <a:r>
              <a:rPr lang="hu-HU" altLang="hu-HU" sz="1800" smtClean="0"/>
              <a:t>Eddig kapacitást és ellenállást senki nem készített félvezetőből</a:t>
            </a:r>
          </a:p>
          <a:p>
            <a:pPr lvl="1"/>
            <a:r>
              <a:rPr lang="hu-HU" altLang="hu-HU" sz="1800" smtClean="0"/>
              <a:t>Kilby főnökének tetszett az ötlet és biztatta, hogy valósítsa meg</a:t>
            </a:r>
          </a:p>
          <a:p>
            <a:r>
              <a:rPr lang="hu-HU" altLang="hu-HU" sz="2000" b="1" smtClean="0"/>
              <a:t>1958</a:t>
            </a:r>
            <a:r>
              <a:rPr lang="hu-HU" altLang="hu-HU" sz="2000" smtClean="0"/>
              <a:t>. szeptember 12: elkészült az első működő modell</a:t>
            </a:r>
          </a:p>
          <a:p>
            <a:pPr lvl="1"/>
            <a:r>
              <a:rPr lang="hu-HU" altLang="hu-HU" sz="1800" smtClean="0">
                <a:solidFill>
                  <a:srgbClr val="003300"/>
                </a:solidFill>
              </a:rPr>
              <a:t>Ez a világ első integrált áramköre</a:t>
            </a:r>
          </a:p>
          <a:p>
            <a:r>
              <a:rPr lang="hu-HU" altLang="hu-HU" sz="2000" smtClean="0"/>
              <a:t>1959. február 6: a </a:t>
            </a:r>
            <a:r>
              <a:rPr lang="en-US" altLang="hu-HU" sz="2000" smtClean="0"/>
              <a:t>Texas Instruments</a:t>
            </a:r>
            <a:r>
              <a:rPr lang="hu-HU" altLang="hu-HU" sz="2000" smtClean="0"/>
              <a:t> benyújtotta a szabadalmat</a:t>
            </a:r>
          </a:p>
          <a:p>
            <a:pPr lvl="1"/>
            <a:r>
              <a:rPr lang="hu-HU" altLang="hu-HU" sz="1800" smtClean="0"/>
              <a:t>Ekkori neve: „szilárd áramkör” (</a:t>
            </a:r>
            <a:r>
              <a:rPr lang="en-US" altLang="hu-HU" sz="1800" smtClean="0"/>
              <a:t>solid circuit</a:t>
            </a:r>
            <a:r>
              <a:rPr lang="hu-HU" altLang="hu-HU" sz="1800" smtClean="0"/>
              <a:t>) volt</a:t>
            </a:r>
            <a:endParaRPr lang="en-GB" altLang="hu-H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il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81000"/>
            <a:ext cx="2454275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411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J. S. Kilby</a:t>
            </a:r>
            <a:endParaRPr lang="en-US" altLang="hu-HU">
              <a:solidFill>
                <a:srgbClr val="CC0066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419475" y="762000"/>
            <a:ext cx="5267325" cy="822325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Az első integrált áramkör (IC): 1958, </a:t>
            </a:r>
            <a:r>
              <a:rPr lang="en-US" altLang="hu-HU" b="1">
                <a:solidFill>
                  <a:srgbClr val="CC0066"/>
                </a:solidFill>
                <a:latin typeface="Bookman Old Style" panose="02050604050505020204" pitchFamily="18" charset="0"/>
              </a:rPr>
              <a:t>Texas Instruments</a:t>
            </a:r>
          </a:p>
        </p:txBody>
      </p:sp>
      <p:pic>
        <p:nvPicPr>
          <p:cNvPr id="33797" name="Picture 5" descr="1a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5562600" cy="3725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57163"/>
            <a:ext cx="53244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4419600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„Rákapcsoltuk a tápfeszültséget, és az áramkör 1,3 MHz-en, körülbelül </a:t>
            </a:r>
            <a:r>
              <a:rPr lang="en-US" altLang="hu-H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0</a:t>
            </a:r>
            <a:r>
              <a:rPr lang="hu-HU" altLang="hu-H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,2 V amplitúdóval azonnal oszcillálni kezdett” </a:t>
            </a:r>
            <a:endParaRPr lang="en-US" altLang="hu-HU" sz="1600" b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72200" y="381000"/>
            <a:ext cx="28194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800" b="1">
                <a:solidFill>
                  <a:schemeClr val="bg1"/>
                </a:solidFill>
                <a:latin typeface="Bookman Old Style" panose="02050604050505020204" pitchFamily="18" charset="0"/>
              </a:rPr>
              <a:t>1958. szeptember 12.</a:t>
            </a:r>
            <a:endParaRPr lang="en-US" altLang="hu-HU" sz="1800" b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6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mtClean="0"/>
              <a:t>Robert Noyce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z="2000" smtClean="0"/>
              <a:t>Fairchild Semiconductor</a:t>
            </a:r>
            <a:r>
              <a:rPr lang="hu-HU" altLang="hu-HU" sz="2000" smtClean="0"/>
              <a:t>, 1959. január (Kalifornia)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Egy alig indult, kis cég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Noyce az egyes alkatrészek összekötésére sokkal jobb megoldást talált</a:t>
            </a:r>
          </a:p>
          <a:p>
            <a:pPr lvl="2">
              <a:lnSpc>
                <a:spcPct val="80000"/>
              </a:lnSpc>
            </a:pPr>
            <a:r>
              <a:rPr lang="hu-HU" altLang="hu-HU" sz="1800" smtClean="0"/>
              <a:t>Feltalálta az ún. planáris technológiát</a:t>
            </a:r>
          </a:p>
          <a:p>
            <a:pPr lvl="2">
              <a:lnSpc>
                <a:spcPct val="80000"/>
              </a:lnSpc>
            </a:pPr>
            <a:r>
              <a:rPr lang="hu-HU" altLang="hu-HU" sz="1800" smtClean="0"/>
              <a:t>Lényegében Kilby-től függetlenül feltalálta az integrált áramkört (IC-t), s az ő módszerével gyártják azóta is az IC-ket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1959. tavasz: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Fairchild létrehozta az „egységes áramkört” (</a:t>
            </a:r>
            <a:r>
              <a:rPr lang="en-US" altLang="hu-HU" sz="1800" smtClean="0"/>
              <a:t>unitary circuit</a:t>
            </a:r>
            <a:r>
              <a:rPr lang="hu-HU" altLang="hu-HU" sz="18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Benyújtottak rá egy szabadalmat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Mivel tudtak a </a:t>
            </a:r>
            <a:r>
              <a:rPr lang="en-US" altLang="hu-HU" sz="1800" smtClean="0"/>
              <a:t>Texas Instruments</a:t>
            </a:r>
            <a:r>
              <a:rPr lang="hu-HU" altLang="hu-HU" sz="1800" smtClean="0"/>
              <a:t> hasonló szabadalmáról, egy részletes alkalmazás leírását nyújtották be, hogy elkerüljék a szabadalombitorlást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1961. április 25: az amerikai szabadalmi hivatal megadta az első szabadalmat Noyce-nak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Kilby szabadalmát akkor még csak vizsgálták…</a:t>
            </a:r>
            <a:endParaRPr lang="en-GB" altLang="hu-H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0080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58888" y="762000"/>
            <a:ext cx="67786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200" b="1">
                <a:solidFill>
                  <a:srgbClr val="FF0000"/>
                </a:solidFill>
                <a:latin typeface="Bookman Old Style" panose="02050604050505020204" pitchFamily="18" charset="0"/>
              </a:rPr>
              <a:t>Az első zsebszámológép, 1971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Q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47434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229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hu-HU" sz="3600" b="1">
                <a:solidFill>
                  <a:srgbClr val="CC0066"/>
                </a:solidFill>
                <a:latin typeface="Bookman Old Style" panose="02050604050505020204" pitchFamily="18" charset="0"/>
              </a:rPr>
              <a:t>Integrált áramkörök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305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>
                <a:solidFill>
                  <a:schemeClr val="accent1"/>
                </a:solidFill>
                <a:latin typeface="Bookman Old Style" pitchFamily="18" charset="0"/>
              </a:rPr>
              <a:t>Ez is félvezetőeszköz…   mégis minőségi ugrás</a:t>
            </a:r>
            <a:r>
              <a:rPr lang="en-US" sz="2000" b="1">
                <a:solidFill>
                  <a:schemeClr val="accent1"/>
                </a:solidFill>
                <a:latin typeface="Bookman Old Style" pitchFamily="18" charset="0"/>
              </a:rPr>
              <a:t>!</a:t>
            </a:r>
            <a:endParaRPr lang="en-US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85800"/>
          </a:xfrm>
        </p:spPr>
        <p:txBody>
          <a:bodyPr/>
          <a:lstStyle/>
          <a:p>
            <a:r>
              <a:rPr lang="hu-HU" altLang="hu-HU" sz="3200" b="1" smtClean="0"/>
              <a:t>MOSFET és az integrált áramkörök fejlődése</a:t>
            </a:r>
            <a:endParaRPr lang="hu-HU" altLang="hu-HU" i="1" smtClean="0">
              <a:latin typeface="TimesNewRomanPS-ItalicM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7772400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000" i="1" smtClean="0"/>
              <a:t>Első FET példányok: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>
                <a:solidFill>
                  <a:srgbClr val="003300"/>
                </a:solidFill>
              </a:rPr>
              <a:t>1957: MOSFET (=MOS tranzisztor)</a:t>
            </a:r>
          </a:p>
          <a:p>
            <a:pPr lvl="1">
              <a:lnSpc>
                <a:spcPct val="90000"/>
              </a:lnSpc>
            </a:pPr>
            <a:r>
              <a:rPr lang="hu-HU" altLang="hu-HU" b="1" smtClean="0">
                <a:solidFill>
                  <a:srgbClr val="003300"/>
                </a:solidFill>
              </a:rPr>
              <a:t>1958: JFET</a:t>
            </a:r>
          </a:p>
          <a:p>
            <a:pPr lvl="1">
              <a:lnSpc>
                <a:spcPct val="90000"/>
              </a:lnSpc>
            </a:pPr>
            <a:endParaRPr lang="hu-HU" altLang="hu-HU" smtClean="0"/>
          </a:p>
          <a:p>
            <a:pPr lvl="1"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r>
              <a:rPr lang="hu-HU" altLang="hu-HU" sz="2000" i="1" smtClean="0"/>
              <a:t>IC-k bonyolultságának változása: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1960: SSI: &lt; 100 elem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1966: MSI: n × 100 elem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1969: LSI: n × 1000 elem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1975: VLSI: n × 10000 elem</a:t>
            </a:r>
          </a:p>
          <a:p>
            <a:pPr lvl="1">
              <a:lnSpc>
                <a:spcPct val="90000"/>
              </a:lnSpc>
            </a:pPr>
            <a:r>
              <a:rPr lang="hu-HU" altLang="hu-HU" i="1" smtClean="0"/>
              <a:t>Ma: </a:t>
            </a:r>
            <a:r>
              <a:rPr lang="hu-HU" altLang="hu-HU" smtClean="0"/>
              <a:t>ULSI: n × 1000000 elem</a:t>
            </a:r>
          </a:p>
          <a:p>
            <a:pPr lvl="1">
              <a:lnSpc>
                <a:spcPct val="90000"/>
              </a:lnSpc>
            </a:pPr>
            <a:endParaRPr lang="hu-HU" altLang="hu-HU" i="1" smtClean="0"/>
          </a:p>
          <a:p>
            <a:pPr>
              <a:lnSpc>
                <a:spcPct val="90000"/>
              </a:lnSpc>
            </a:pPr>
            <a:r>
              <a:rPr lang="hu-HU" altLang="hu-HU" sz="2000" b="1" smtClean="0">
                <a:solidFill>
                  <a:srgbClr val="003300"/>
                </a:solidFill>
              </a:rPr>
              <a:t>1969: Mikroprocesszor</a:t>
            </a:r>
            <a:r>
              <a:rPr lang="hu-HU" altLang="hu-HU" sz="2000" smtClean="0"/>
              <a:t>, kezdet: Intel, Andrew Grove (</a:t>
            </a:r>
            <a:r>
              <a:rPr lang="hu-HU" altLang="hu-HU" sz="2000" i="1" smtClean="0"/>
              <a:t>Gróf András</a:t>
            </a:r>
            <a:r>
              <a:rPr lang="hu-HU" altLang="hu-HU" sz="2000" smtClean="0"/>
              <a:t>)</a:t>
            </a:r>
          </a:p>
          <a:p>
            <a:pPr>
              <a:lnSpc>
                <a:spcPct val="90000"/>
              </a:lnSpc>
            </a:pPr>
            <a:r>
              <a:rPr lang="hu-HU" altLang="hu-HU" sz="2000" i="1" smtClean="0"/>
              <a:t>Integrált áramkörök, memóriák, képfeldolgozó eszközök egyesítve: </a:t>
            </a:r>
            <a:r>
              <a:rPr lang="hu-HU" altLang="hu-HU" sz="2000" b="1" noProof="1" smtClean="0">
                <a:solidFill>
                  <a:srgbClr val="000066"/>
                </a:solidFill>
              </a:rPr>
              <a:t>Rendszer-egy-chipen</a:t>
            </a:r>
            <a:r>
              <a:rPr lang="hu-HU" altLang="hu-HU" sz="2000" i="1" noProof="1" smtClean="0">
                <a:solidFill>
                  <a:srgbClr val="000066"/>
                </a:solidFill>
              </a:rPr>
              <a:t> </a:t>
            </a:r>
            <a:r>
              <a:rPr lang="hu-HU" altLang="hu-HU" sz="2000" smtClean="0">
                <a:solidFill>
                  <a:srgbClr val="000066"/>
                </a:solidFill>
              </a:rPr>
              <a:t>(</a:t>
            </a:r>
            <a:r>
              <a:rPr lang="en-US" altLang="hu-HU" sz="2000" smtClean="0">
                <a:solidFill>
                  <a:srgbClr val="000066"/>
                </a:solidFill>
              </a:rPr>
              <a:t>System-on-a-chip, </a:t>
            </a:r>
            <a:r>
              <a:rPr lang="en-US" altLang="hu-HU" sz="2000" b="1" noProof="1" smtClean="0">
                <a:solidFill>
                  <a:srgbClr val="000066"/>
                </a:solidFill>
              </a:rPr>
              <a:t>SoC</a:t>
            </a:r>
            <a:r>
              <a:rPr lang="hu-HU" altLang="hu-HU" sz="200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0000"/>
                </a:solidFill>
              </a:rPr>
              <a:t>A mai integrált áramkörökben a </a:t>
            </a:r>
            <a:r>
              <a:rPr lang="hu-HU" altLang="hu-HU" sz="2000" b="1" smtClean="0">
                <a:solidFill>
                  <a:srgbClr val="FF0000"/>
                </a:solidFill>
              </a:rPr>
              <a:t>MOSFET a leggyakoribb</a:t>
            </a:r>
            <a:r>
              <a:rPr lang="hu-HU" altLang="hu-HU" sz="2000" smtClean="0">
                <a:solidFill>
                  <a:srgbClr val="FF0000"/>
                </a:solidFill>
              </a:rPr>
              <a:t> tranzisztor</a:t>
            </a:r>
          </a:p>
        </p:txBody>
      </p:sp>
      <p:pic>
        <p:nvPicPr>
          <p:cNvPr id="39940" name="Picture 4" descr="DEK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995738" cy="32591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4826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hu-H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16</a:t>
            </a:r>
            <a:r>
              <a:rPr lang="hu-H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sym typeface="Symbol" pitchFamily="18" charset="2"/>
              </a:rPr>
              <a:t>16 mm-es memória chip</a:t>
            </a:r>
            <a:endParaRPr lang="en-GB" sz="32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63" name="Picture 3" descr="X256M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62800" cy="4881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hu-HU" altLang="hu-HU" sz="3200" b="1" smtClean="0"/>
              <a:t>Jegyzet</a:t>
            </a:r>
            <a:endParaRPr lang="hu-HU" altLang="hu-HU" i="1" smtClean="0">
              <a:latin typeface="TimesNewRomanPS-ItalicM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628775"/>
            <a:ext cx="7286625" cy="4824413"/>
          </a:xfrm>
        </p:spPr>
        <p:txBody>
          <a:bodyPr/>
          <a:lstStyle/>
          <a:p>
            <a:endParaRPr lang="hu-HU" altLang="hu-HU" sz="2000" i="1" smtClean="0">
              <a:solidFill>
                <a:srgbClr val="CC0066"/>
              </a:solidFill>
            </a:endParaRPr>
          </a:p>
          <a:p>
            <a:r>
              <a:rPr lang="hu-HU" altLang="hu-HU" b="1" smtClean="0"/>
              <a:t>Az előadások diabemutatói a tárgy honlapjáról (</a:t>
            </a:r>
            <a:r>
              <a:rPr lang="hu-HU" altLang="hu-HU" b="1" i="1" smtClean="0"/>
              <a:t>http://nimrud.eet.bme.hu/elektronika</a:t>
            </a:r>
            <a:r>
              <a:rPr lang="hu-HU" altLang="hu-HU" b="1" smtClean="0"/>
              <a:t>) letölthetők</a:t>
            </a:r>
          </a:p>
          <a:p>
            <a:r>
              <a:rPr lang="hu-HU" altLang="hu-HU" smtClean="0">
                <a:solidFill>
                  <a:srgbClr val="003300"/>
                </a:solidFill>
              </a:rPr>
              <a:t>A fenti webcímről letölthető diabemutató anyaga a félév során kisebb mértékben módosulhat, </a:t>
            </a:r>
            <a:r>
              <a:rPr lang="hu-HU" altLang="hu-HU" b="1" smtClean="0">
                <a:solidFill>
                  <a:srgbClr val="FF0000"/>
                </a:solidFill>
              </a:rPr>
              <a:t>a vizsga anyagát a </a:t>
            </a:r>
            <a:r>
              <a:rPr lang="hu-HU" altLang="hu-HU" b="1" u="sng" smtClean="0">
                <a:solidFill>
                  <a:srgbClr val="FF0000"/>
                </a:solidFill>
              </a:rPr>
              <a:t>vizsgaidőszak kezdetén</a:t>
            </a:r>
            <a:r>
              <a:rPr lang="hu-HU" altLang="hu-HU" b="1" smtClean="0">
                <a:solidFill>
                  <a:srgbClr val="FF0000"/>
                </a:solidFill>
              </a:rPr>
              <a:t> letölthető diabemutatók képezik</a:t>
            </a:r>
          </a:p>
          <a:p>
            <a:endParaRPr lang="hu-HU" altLang="hu-H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>
                <a:solidFill>
                  <a:schemeClr val="accent1"/>
                </a:solidFill>
                <a:latin typeface="Bookman Old Style" pitchFamily="18" charset="0"/>
              </a:rPr>
              <a:t>Az integrált áramkörök fejlődése</a:t>
            </a:r>
            <a:endParaRPr lang="hu-HU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243013"/>
            <a:ext cx="8078787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84150"/>
            <a:ext cx="7769225" cy="1308100"/>
          </a:xfrm>
        </p:spPr>
        <p:txBody>
          <a:bodyPr/>
          <a:lstStyle/>
          <a:p>
            <a:r>
              <a:rPr lang="hu-HU" altLang="hu-HU" smtClean="0"/>
              <a:t>Az elektronika és az informatika jövője</a:t>
            </a:r>
            <a:endParaRPr lang="en-GB" altLang="hu-H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88" y="1677988"/>
            <a:ext cx="6654800" cy="3825875"/>
          </a:xfrm>
        </p:spPr>
        <p:txBody>
          <a:bodyPr/>
          <a:lstStyle/>
          <a:p>
            <a:r>
              <a:rPr lang="hu-HU" altLang="hu-HU" smtClean="0"/>
              <a:t>Kutatásokat végeznek az egész világban annak meghatározására, hogy milyen irányzatok fognak érvényesülni az elkövetkező 5-10 évben az elektronika és az informatika egyes területein</a:t>
            </a:r>
          </a:p>
          <a:p>
            <a:r>
              <a:rPr lang="hu-HU" altLang="hu-HU" smtClean="0"/>
              <a:t>Ennek óriási a műszaki és gazdasági jelentősége</a:t>
            </a:r>
          </a:p>
          <a:p>
            <a:pPr lvl="1"/>
            <a:r>
              <a:rPr lang="hu-HU" altLang="hu-HU" smtClean="0"/>
              <a:t>A műszaki fejlődés legtöbbször előre eltervezett kutatási-fejlesztési tervek eredményeként jön létre</a:t>
            </a:r>
          </a:p>
          <a:p>
            <a:r>
              <a:rPr lang="hu-HU" altLang="hu-HU" smtClean="0"/>
              <a:t>Hazai – kormányzat által finanszírozott – kutatások is vannak</a:t>
            </a:r>
          </a:p>
          <a:p>
            <a:pPr lvl="1"/>
            <a:r>
              <a:rPr lang="en-GB" altLang="hu-HU" smtClean="0"/>
              <a:t>http://www.nhit-it3.hu/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7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04800"/>
            <a:ext cx="4976812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szükséges villamosságtani alapok felfrissítése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667000"/>
            <a:ext cx="4267200" cy="2346325"/>
          </a:xfrm>
        </p:spPr>
        <p:txBody>
          <a:bodyPr/>
          <a:lstStyle/>
          <a:p>
            <a:r>
              <a:rPr lang="hu-HU" altLang="hu-HU" smtClean="0"/>
              <a:t>Jelölések</a:t>
            </a:r>
          </a:p>
          <a:p>
            <a:r>
              <a:rPr lang="hu-HU" altLang="hu-HU" smtClean="0"/>
              <a:t>Előtagok (prefixumok)</a:t>
            </a:r>
          </a:p>
          <a:p>
            <a:r>
              <a:rPr lang="hu-HU" altLang="hu-HU" smtClean="0"/>
              <a:t>Kirchhoff törvények</a:t>
            </a:r>
          </a:p>
          <a:p>
            <a:r>
              <a:rPr lang="hu-HU" altLang="hu-HU" smtClean="0"/>
              <a:t>Ideális és valós források</a:t>
            </a:r>
          </a:p>
          <a:p>
            <a:r>
              <a:rPr lang="hu-HU" altLang="hu-HU" b="1" i="1" smtClean="0"/>
              <a:t>Thévenin</a:t>
            </a:r>
            <a:r>
              <a:rPr lang="hu-HU" altLang="hu-HU" smtClean="0"/>
              <a:t> helyettesítő kép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hu-HU" altLang="hu-HU" smtClean="0"/>
              <a:t>Jelölések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0645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000" i="1" smtClean="0"/>
              <a:t>Nagybetűkkel:</a:t>
            </a:r>
            <a:r>
              <a:rPr lang="hu-HU" altLang="hu-HU" sz="2000" smtClean="0"/>
              <a:t> egyenáramú (DC) mennyiségek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Egyenfeszültség: </a:t>
            </a:r>
            <a:r>
              <a:rPr lang="hu-HU" altLang="hu-HU" sz="1800" b="1" smtClean="0">
                <a:solidFill>
                  <a:srgbClr val="FF0000"/>
                </a:solidFill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hu-HU" altLang="hu-HU" sz="1800" smtClean="0"/>
              <a:t>Amerikai szabvány: </a:t>
            </a:r>
            <a:r>
              <a:rPr lang="hu-HU" altLang="hu-HU" sz="1800" b="1" smtClean="0">
                <a:solidFill>
                  <a:srgbClr val="FF0000"/>
                </a:solidFill>
              </a:rPr>
              <a:t>V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Egyenáram: </a:t>
            </a:r>
            <a:r>
              <a:rPr lang="hu-HU" altLang="hu-HU" sz="1800" b="1" smtClean="0">
                <a:solidFill>
                  <a:srgbClr val="FF0000"/>
                </a:solidFill>
              </a:rPr>
              <a:t>I</a:t>
            </a:r>
          </a:p>
          <a:p>
            <a:pPr>
              <a:lnSpc>
                <a:spcPct val="80000"/>
              </a:lnSpc>
            </a:pPr>
            <a:r>
              <a:rPr lang="hu-HU" altLang="hu-HU" sz="2000" i="1" smtClean="0"/>
              <a:t>Kisbetűkkel:</a:t>
            </a:r>
            <a:r>
              <a:rPr lang="hu-HU" altLang="hu-HU" sz="2000" smtClean="0"/>
              <a:t> váltakozó áramú (AC) mennyiségek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Váltakozó feszültség: </a:t>
            </a:r>
            <a:r>
              <a:rPr lang="hu-HU" altLang="hu-HU" sz="1800" b="1" smtClean="0">
                <a:solidFill>
                  <a:srgbClr val="FF0000"/>
                </a:solidFill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hu-HU" altLang="hu-HU" sz="1800" smtClean="0"/>
              <a:t>Amerikai szabvány: </a:t>
            </a:r>
            <a:r>
              <a:rPr lang="hu-HU" altLang="hu-HU" sz="1800" b="1" smtClean="0">
                <a:solidFill>
                  <a:srgbClr val="FF0000"/>
                </a:solidFill>
              </a:rPr>
              <a:t>v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/>
              <a:t>Váltakozó áram: </a:t>
            </a:r>
            <a:r>
              <a:rPr lang="hu-HU" altLang="hu-HU" sz="1800" b="1" smtClean="0">
                <a:solidFill>
                  <a:srgbClr val="FF0000"/>
                </a:solidFill>
              </a:rPr>
              <a:t>i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Egyes ábrákon „V” ill. „v” jelöli a feszültséget, de ennek nincs különösebb jelentősége</a:t>
            </a:r>
          </a:p>
          <a:p>
            <a:pPr>
              <a:lnSpc>
                <a:spcPct val="80000"/>
              </a:lnSpc>
            </a:pPr>
            <a:r>
              <a:rPr lang="hu-HU" altLang="hu-HU" sz="2000" smtClean="0"/>
              <a:t>Az ellenállások esetén, ha a mértékegységnek </a:t>
            </a:r>
            <a:r>
              <a:rPr lang="hu-HU" altLang="hu-HU" sz="2000" smtClean="0">
                <a:cs typeface="Times New Roman" panose="02020603050405020304" pitchFamily="18" charset="0"/>
              </a:rPr>
              <a:t>valamilyen előtagja is van és </a:t>
            </a:r>
            <a:r>
              <a:rPr lang="hu-HU" altLang="hu-HU" sz="2000" smtClean="0"/>
              <a:t>ha ettől még egyértelmű marad, hogy ellenállásról van szó, esetenként elhagyjuk az „</a:t>
            </a:r>
            <a:r>
              <a:rPr lang="hu-HU" altLang="hu-HU" sz="2000" smtClean="0">
                <a:cs typeface="Times New Roman" panose="02020603050405020304" pitchFamily="18" charset="0"/>
              </a:rPr>
              <a:t>Ω”-t</a:t>
            </a:r>
          </a:p>
          <a:p>
            <a:pPr lvl="1">
              <a:lnSpc>
                <a:spcPct val="80000"/>
              </a:lnSpc>
            </a:pPr>
            <a:r>
              <a:rPr lang="hu-HU" altLang="hu-HU" sz="1800" smtClean="0">
                <a:cs typeface="Times New Roman" panose="02020603050405020304" pitchFamily="18" charset="0"/>
              </a:rPr>
              <a:t>Pl: „kΩ” helyett csak „k”-t, „MΩ” helyett csak „M”-t írunk</a:t>
            </a:r>
          </a:p>
          <a:p>
            <a:pPr>
              <a:lnSpc>
                <a:spcPct val="80000"/>
              </a:lnSpc>
            </a:pPr>
            <a:r>
              <a:rPr lang="hu-HU" altLang="hu-HU" sz="2000" smtClean="0">
                <a:cs typeface="Times New Roman" panose="02020603050405020304" pitchFamily="18" charset="0"/>
              </a:rPr>
              <a:t>Nulla értékű fizikai mennyiség (pl.: 0</a:t>
            </a:r>
            <a:r>
              <a:rPr lang="hu-HU" altLang="hu-HU" sz="2000" smtClean="0">
                <a:sym typeface="Symbol" panose="05050102010706020507" pitchFamily="18" charset="2"/>
              </a:rPr>
              <a:t>, 0A, 0V</a:t>
            </a:r>
            <a:r>
              <a:rPr lang="hu-HU" altLang="hu-HU" sz="2000" smtClean="0">
                <a:cs typeface="Times New Roman" panose="02020603050405020304" pitchFamily="18" charset="0"/>
              </a:rPr>
              <a:t>) esetén nem mindig írjuk ki a mértékegységet</a:t>
            </a:r>
          </a:p>
          <a:p>
            <a:pPr>
              <a:lnSpc>
                <a:spcPct val="80000"/>
              </a:lnSpc>
            </a:pPr>
            <a:r>
              <a:rPr lang="hu-HU" altLang="hu-HU" sz="2000" smtClean="0">
                <a:cs typeface="Times New Roman" panose="02020603050405020304" pitchFamily="18" charset="0"/>
              </a:rPr>
              <a:t>A hatásfok jele: </a:t>
            </a:r>
            <a:r>
              <a:rPr lang="el-GR" altLang="hu-HU" i="1" smtClean="0">
                <a:solidFill>
                  <a:srgbClr val="FF0000"/>
                </a:solidFill>
                <a:cs typeface="Times New Roman" panose="02020603050405020304" pitchFamily="18" charset="0"/>
              </a:rPr>
              <a:t>η</a:t>
            </a:r>
            <a:r>
              <a:rPr lang="hu-HU" altLang="hu-HU" sz="2000" smtClean="0">
                <a:cs typeface="Times New Roman" panose="02020603050405020304" pitchFamily="18" charset="0"/>
              </a:rPr>
              <a:t> [éta]</a:t>
            </a:r>
            <a:endParaRPr lang="el-GR" altLang="hu-HU" sz="20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2013"/>
            <a:ext cx="7772400" cy="638175"/>
          </a:xfrm>
          <a:noFill/>
        </p:spPr>
        <p:txBody>
          <a:bodyPr lIns="90488" tIns="44450" rIns="90488" bIns="44450">
            <a:spAutoFit/>
          </a:bodyPr>
          <a:lstStyle/>
          <a:p>
            <a:r>
              <a:rPr lang="en-GB" altLang="hu-HU" smtClean="0"/>
              <a:t> </a:t>
            </a:r>
            <a:r>
              <a:rPr lang="hu-HU" altLang="hu-HU" smtClean="0"/>
              <a:t>Előtagok (prefixumok)</a:t>
            </a:r>
            <a:endParaRPr lang="en-GB" altLang="hu-HU" smtClean="0">
              <a:latin typeface="Times New Roman CE" panose="02020603050405020304" pitchFamily="18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57200" y="1981200"/>
          <a:ext cx="800100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Document" r:id="rId3" imgW="4337304" imgH="1775460" progId="Word.Document.8">
                  <p:embed/>
                </p:oleObj>
              </mc:Choice>
              <mc:Fallback>
                <p:oleObj name="Document" r:id="rId3" imgW="4337304" imgH="17754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00100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mtClean="0"/>
              <a:t>Kirchhoff t</a:t>
            </a:r>
            <a:r>
              <a:rPr lang="hu-HU" altLang="hu-HU" smtClean="0"/>
              <a:t>örvények</a:t>
            </a:r>
            <a:endParaRPr lang="en-US" altLang="hu-HU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85925"/>
            <a:ext cx="373380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810000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89450" cy="4114800"/>
          </a:xfrm>
          <a:solidFill>
            <a:srgbClr val="FFFF99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b="1" smtClean="0">
                <a:solidFill>
                  <a:srgbClr val="000066"/>
                </a:solidFill>
              </a:rPr>
              <a:t>Csomóponti törvény</a:t>
            </a:r>
            <a:r>
              <a:rPr lang="hu-HU" altLang="hu-HU" smtClean="0">
                <a:solidFill>
                  <a:srgbClr val="000066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Egy csomópontba befolyó és onnan kifolyó áramok előjeles összege 0 A</a:t>
            </a:r>
          </a:p>
          <a:p>
            <a:pPr>
              <a:lnSpc>
                <a:spcPct val="90000"/>
              </a:lnSpc>
            </a:pPr>
            <a:r>
              <a:rPr lang="hu-HU" altLang="hu-HU" b="1" smtClean="0">
                <a:solidFill>
                  <a:srgbClr val="000066"/>
                </a:solidFill>
              </a:rPr>
              <a:t>Huroktörvény</a:t>
            </a:r>
            <a:r>
              <a:rPr lang="hu-HU" altLang="hu-HU" smtClean="0">
                <a:solidFill>
                  <a:srgbClr val="000066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Tetszőleges zárt hurokban a feszültségek előjeles összege 0 V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i="1" smtClean="0">
                <a:solidFill>
                  <a:srgbClr val="CC0066"/>
                </a:solidFill>
              </a:rPr>
              <a:t>A Kirchhoff törvények alkalmazásával minden hálózat megoldható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hu-HU" altLang="hu-HU" smtClean="0"/>
              <a:t>Ideális és valós feszültségforrás</a:t>
            </a:r>
            <a:endParaRPr lang="en-US" altLang="hu-H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6227763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000066"/>
                </a:solidFill>
              </a:rPr>
              <a:t>Ideális feszültségforrás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A két kivezetés között a feszültség független a feszültségforrás áramától</a:t>
            </a:r>
          </a:p>
          <a:p>
            <a:pPr lvl="2">
              <a:lnSpc>
                <a:spcPct val="90000"/>
              </a:lnSpc>
            </a:pPr>
            <a:r>
              <a:rPr lang="hu-HU" altLang="hu-HU" smtClean="0"/>
              <a:t>Így nulla a</a:t>
            </a:r>
            <a:r>
              <a:rPr lang="hu-HU" altLang="hu-HU" baseline="-25000" smtClean="0"/>
              <a:t> </a:t>
            </a:r>
            <a:r>
              <a:rPr lang="hu-HU" altLang="hu-HU" smtClean="0"/>
              <a:t>belső ellenállása (R</a:t>
            </a:r>
            <a:r>
              <a:rPr lang="hu-HU" altLang="hu-HU" baseline="-25000" smtClean="0"/>
              <a:t>B</a:t>
            </a:r>
            <a:r>
              <a:rPr lang="hu-HU" altLang="hu-HU" smtClean="0"/>
              <a:t>=</a:t>
            </a:r>
            <a:r>
              <a:rPr lang="hu-HU" altLang="hu-HU" smtClean="0">
                <a:sym typeface="Symbol" panose="05050102010706020507" pitchFamily="18" charset="2"/>
              </a:rPr>
              <a:t>0</a:t>
            </a:r>
            <a:r>
              <a:rPr lang="hu-HU" altLang="hu-HU" smtClean="0"/>
              <a:t>)</a:t>
            </a:r>
          </a:p>
          <a:p>
            <a:pPr lvl="2">
              <a:lnSpc>
                <a:spcPct val="90000"/>
              </a:lnSpc>
            </a:pPr>
            <a:endParaRPr lang="hu-HU" altLang="hu-HU" smtClean="0"/>
          </a:p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000066"/>
                </a:solidFill>
              </a:rPr>
              <a:t>Valós feszültségforrás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A kivezetések között mérhető feszültség függ az áramtól</a:t>
            </a:r>
          </a:p>
          <a:p>
            <a:pPr lvl="2">
              <a:lnSpc>
                <a:spcPct val="90000"/>
              </a:lnSpc>
            </a:pPr>
            <a:r>
              <a:rPr lang="hu-HU" altLang="hu-HU" smtClean="0"/>
              <a:t>a gyakorlatban: csökken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Úgy </a:t>
            </a:r>
            <a:r>
              <a:rPr lang="hu-HU" altLang="hu-HU" i="1" smtClean="0"/>
              <a:t>modellezzük</a:t>
            </a:r>
            <a:r>
              <a:rPr lang="hu-HU" altLang="hu-HU" smtClean="0"/>
              <a:t>, hogy veszünk egy ideális feszültségforrást és ehhez egy nullánál nagyobb ellenállást a valós </a:t>
            </a:r>
            <a:r>
              <a:rPr lang="hu-HU" altLang="hu-HU" i="1" smtClean="0"/>
              <a:t>R</a:t>
            </a:r>
            <a:r>
              <a:rPr lang="hu-HU" altLang="hu-HU" i="1" baseline="-25000" smtClean="0"/>
              <a:t>B</a:t>
            </a:r>
            <a:r>
              <a:rPr lang="hu-HU" altLang="hu-HU" smtClean="0"/>
              <a:t> belső ellenállás modelljéül</a:t>
            </a:r>
          </a:p>
        </p:txBody>
      </p:sp>
      <p:grpSp>
        <p:nvGrpSpPr>
          <p:cNvPr id="49156" name="Group 22"/>
          <p:cNvGrpSpPr>
            <a:grpSpLocks/>
          </p:cNvGrpSpPr>
          <p:nvPr/>
        </p:nvGrpSpPr>
        <p:grpSpPr bwMode="auto">
          <a:xfrm>
            <a:off x="7596188" y="1341438"/>
            <a:ext cx="998537" cy="609600"/>
            <a:chOff x="4800" y="1200"/>
            <a:chExt cx="629" cy="384"/>
          </a:xfrm>
        </p:grpSpPr>
        <p:sp>
          <p:nvSpPr>
            <p:cNvPr id="49173" name="Oval 4"/>
            <p:cNvSpPr>
              <a:spLocks noChangeArrowheads="1"/>
            </p:cNvSpPr>
            <p:nvPr/>
          </p:nvSpPr>
          <p:spPr bwMode="auto">
            <a:xfrm>
              <a:off x="4800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49174" name="Line 5"/>
            <p:cNvSpPr>
              <a:spLocks noChangeShapeType="1"/>
            </p:cNvSpPr>
            <p:nvPr/>
          </p:nvSpPr>
          <p:spPr bwMode="auto">
            <a:xfrm>
              <a:off x="4896" y="12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75" name="Line 6"/>
            <p:cNvSpPr>
              <a:spLocks noChangeShapeType="1"/>
            </p:cNvSpPr>
            <p:nvPr/>
          </p:nvSpPr>
          <p:spPr bwMode="auto">
            <a:xfrm>
              <a:off x="5136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76" name="Text Box 7"/>
            <p:cNvSpPr txBox="1">
              <a:spLocks noChangeArrowheads="1"/>
            </p:cNvSpPr>
            <p:nvPr/>
          </p:nvSpPr>
          <p:spPr bwMode="auto">
            <a:xfrm>
              <a:off x="5174" y="122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U</a:t>
              </a:r>
            </a:p>
          </p:txBody>
        </p:sp>
      </p:grpSp>
      <p:grpSp>
        <p:nvGrpSpPr>
          <p:cNvPr id="49157" name="Group 24"/>
          <p:cNvGrpSpPr>
            <a:grpSpLocks/>
          </p:cNvGrpSpPr>
          <p:nvPr/>
        </p:nvGrpSpPr>
        <p:grpSpPr bwMode="auto">
          <a:xfrm>
            <a:off x="6443663" y="3860800"/>
            <a:ext cx="2038350" cy="1905000"/>
            <a:chOff x="3792" y="2880"/>
            <a:chExt cx="1284" cy="1200"/>
          </a:xfrm>
        </p:grpSpPr>
        <p:sp>
          <p:nvSpPr>
            <p:cNvPr id="49166" name="Line 8"/>
            <p:cNvSpPr>
              <a:spLocks noChangeShapeType="1"/>
            </p:cNvSpPr>
            <p:nvPr/>
          </p:nvSpPr>
          <p:spPr bwMode="auto">
            <a:xfrm>
              <a:off x="4176" y="29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67" name="Line 9"/>
            <p:cNvSpPr>
              <a:spLocks noChangeShapeType="1"/>
            </p:cNvSpPr>
            <p:nvPr/>
          </p:nvSpPr>
          <p:spPr bwMode="auto">
            <a:xfrm>
              <a:off x="4176" y="36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68" name="Text Box 10"/>
            <p:cNvSpPr txBox="1">
              <a:spLocks noChangeArrowheads="1"/>
            </p:cNvSpPr>
            <p:nvPr/>
          </p:nvSpPr>
          <p:spPr bwMode="auto">
            <a:xfrm>
              <a:off x="4176" y="288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U</a:t>
              </a:r>
            </a:p>
          </p:txBody>
        </p:sp>
        <p:sp>
          <p:nvSpPr>
            <p:cNvPr id="49169" name="Text Box 11"/>
            <p:cNvSpPr txBox="1">
              <a:spLocks noChangeArrowheads="1"/>
            </p:cNvSpPr>
            <p:nvPr/>
          </p:nvSpPr>
          <p:spPr bwMode="auto">
            <a:xfrm>
              <a:off x="4896" y="336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I</a:t>
              </a:r>
            </a:p>
          </p:txBody>
        </p:sp>
        <p:sp>
          <p:nvSpPr>
            <p:cNvPr id="49170" name="Line 12"/>
            <p:cNvSpPr>
              <a:spLocks noChangeShapeType="1"/>
            </p:cNvSpPr>
            <p:nvPr/>
          </p:nvSpPr>
          <p:spPr bwMode="auto">
            <a:xfrm>
              <a:off x="4176" y="3216"/>
              <a:ext cx="720" cy="48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71" name="Text Box 13"/>
            <p:cNvSpPr txBox="1">
              <a:spLocks noChangeArrowheads="1"/>
            </p:cNvSpPr>
            <p:nvPr/>
          </p:nvSpPr>
          <p:spPr bwMode="auto">
            <a:xfrm>
              <a:off x="3792" y="2976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U</a:t>
              </a:r>
              <a:r>
                <a:rPr lang="en-US" altLang="hu-HU" baseline="-25000"/>
                <a:t>G</a:t>
              </a:r>
              <a:endParaRPr lang="en-US" altLang="hu-HU"/>
            </a:p>
          </p:txBody>
        </p:sp>
        <p:sp>
          <p:nvSpPr>
            <p:cNvPr id="49172" name="Text Box 14"/>
            <p:cNvSpPr txBox="1">
              <a:spLocks noChangeArrowheads="1"/>
            </p:cNvSpPr>
            <p:nvPr/>
          </p:nvSpPr>
          <p:spPr bwMode="auto">
            <a:xfrm>
              <a:off x="4752" y="3792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I</a:t>
              </a:r>
              <a:r>
                <a:rPr lang="en-US" altLang="hu-HU" baseline="-25000"/>
                <a:t>R</a:t>
              </a:r>
              <a:endParaRPr lang="en-US" altLang="hu-HU"/>
            </a:p>
          </p:txBody>
        </p:sp>
      </p:grpSp>
      <p:pic>
        <p:nvPicPr>
          <p:cNvPr id="4915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73688"/>
            <a:ext cx="2743200" cy="12938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59" name="Group 23"/>
          <p:cNvGrpSpPr>
            <a:grpSpLocks/>
          </p:cNvGrpSpPr>
          <p:nvPr/>
        </p:nvGrpSpPr>
        <p:grpSpPr bwMode="auto">
          <a:xfrm>
            <a:off x="6443663" y="1412875"/>
            <a:ext cx="2266950" cy="2133600"/>
            <a:chOff x="3936" y="1632"/>
            <a:chExt cx="1428" cy="1344"/>
          </a:xfrm>
        </p:grpSpPr>
        <p:sp>
          <p:nvSpPr>
            <p:cNvPr id="49160" name="Line 16"/>
            <p:cNvSpPr>
              <a:spLocks noChangeShapeType="1"/>
            </p:cNvSpPr>
            <p:nvPr/>
          </p:nvSpPr>
          <p:spPr bwMode="auto">
            <a:xfrm>
              <a:off x="4320" y="187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61" name="Line 17"/>
            <p:cNvSpPr>
              <a:spLocks noChangeShapeType="1"/>
            </p:cNvSpPr>
            <p:nvPr/>
          </p:nvSpPr>
          <p:spPr bwMode="auto">
            <a:xfrm>
              <a:off x="4320" y="264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62" name="Text Box 18"/>
            <p:cNvSpPr txBox="1">
              <a:spLocks noChangeArrowheads="1"/>
            </p:cNvSpPr>
            <p:nvPr/>
          </p:nvSpPr>
          <p:spPr bwMode="auto">
            <a:xfrm>
              <a:off x="4080" y="163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U</a:t>
              </a:r>
            </a:p>
          </p:txBody>
        </p:sp>
        <p:sp>
          <p:nvSpPr>
            <p:cNvPr id="49163" name="Text Box 19"/>
            <p:cNvSpPr txBox="1">
              <a:spLocks noChangeArrowheads="1"/>
            </p:cNvSpPr>
            <p:nvPr/>
          </p:nvSpPr>
          <p:spPr bwMode="auto">
            <a:xfrm>
              <a:off x="5184" y="268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I</a:t>
              </a:r>
            </a:p>
          </p:txBody>
        </p:sp>
        <p:sp>
          <p:nvSpPr>
            <p:cNvPr id="49164" name="Line 20"/>
            <p:cNvSpPr>
              <a:spLocks noChangeShapeType="1"/>
            </p:cNvSpPr>
            <p:nvPr/>
          </p:nvSpPr>
          <p:spPr bwMode="auto">
            <a:xfrm>
              <a:off x="4320" y="2160"/>
              <a:ext cx="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65" name="Text Box 21"/>
            <p:cNvSpPr txBox="1">
              <a:spLocks noChangeArrowheads="1"/>
            </p:cNvSpPr>
            <p:nvPr/>
          </p:nvSpPr>
          <p:spPr bwMode="auto">
            <a:xfrm>
              <a:off x="3936" y="2016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U</a:t>
              </a:r>
              <a:r>
                <a:rPr lang="en-US" altLang="hu-HU" baseline="-25000"/>
                <a:t>G</a:t>
              </a:r>
              <a:endParaRPr lang="en-US" alt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hu-HU" altLang="hu-HU" smtClean="0"/>
              <a:t>Ideális és valós áramforrás </a:t>
            </a:r>
            <a:endParaRPr lang="en-US" altLang="hu-H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6227763" cy="4464050"/>
          </a:xfrm>
        </p:spPr>
        <p:txBody>
          <a:bodyPr/>
          <a:lstStyle/>
          <a:p>
            <a:r>
              <a:rPr lang="hu-HU" altLang="hu-HU" smtClean="0">
                <a:solidFill>
                  <a:srgbClr val="000066"/>
                </a:solidFill>
              </a:rPr>
              <a:t>Ideális áramforrás</a:t>
            </a:r>
          </a:p>
          <a:p>
            <a:pPr lvl="1"/>
            <a:r>
              <a:rPr lang="hu-HU" altLang="hu-HU" smtClean="0"/>
              <a:t>Az áram független az áramforráson eső feszültségtől</a:t>
            </a:r>
          </a:p>
          <a:p>
            <a:pPr lvl="2"/>
            <a:r>
              <a:rPr lang="hu-HU" altLang="hu-HU" smtClean="0"/>
              <a:t>Így végtelen nagy a belső ellenállása (R</a:t>
            </a:r>
            <a:r>
              <a:rPr lang="hu-HU" altLang="hu-HU" baseline="-25000" smtClean="0"/>
              <a:t>B</a:t>
            </a:r>
            <a:r>
              <a:rPr lang="hu-HU" altLang="hu-HU" smtClean="0"/>
              <a:t>=</a:t>
            </a:r>
            <a:r>
              <a:rPr lang="hu-HU" altLang="hu-HU" smtClean="0">
                <a:sym typeface="Symbol" panose="05050102010706020507" pitchFamily="18" charset="2"/>
              </a:rPr>
              <a:t></a:t>
            </a:r>
            <a:r>
              <a:rPr lang="hu-HU" altLang="hu-HU" smtClean="0"/>
              <a:t>)</a:t>
            </a:r>
          </a:p>
          <a:p>
            <a:pPr lvl="3"/>
            <a:endParaRPr lang="hu-HU" altLang="hu-HU" smtClean="0"/>
          </a:p>
          <a:p>
            <a:r>
              <a:rPr lang="hu-HU" altLang="hu-HU" smtClean="0">
                <a:solidFill>
                  <a:srgbClr val="000066"/>
                </a:solidFill>
              </a:rPr>
              <a:t>Valós áramforrás</a:t>
            </a:r>
          </a:p>
          <a:p>
            <a:pPr lvl="1"/>
            <a:r>
              <a:rPr lang="hu-HU" altLang="hu-HU" smtClean="0"/>
              <a:t>A kimenő áram függ az áramforráson eső feszültségtől</a:t>
            </a:r>
          </a:p>
          <a:p>
            <a:pPr lvl="1"/>
            <a:r>
              <a:rPr lang="hu-HU" altLang="hu-HU" smtClean="0"/>
              <a:t>Úgy </a:t>
            </a:r>
            <a:r>
              <a:rPr lang="hu-HU" altLang="hu-HU" i="1" smtClean="0"/>
              <a:t>modellezzük</a:t>
            </a:r>
            <a:r>
              <a:rPr lang="hu-HU" altLang="hu-HU" smtClean="0"/>
              <a:t>, hogy veszünk egy ideális áramforrást és ehhez egy végtelennél kisebb ellenállást a véges </a:t>
            </a:r>
            <a:r>
              <a:rPr lang="hu-HU" altLang="hu-HU" i="1" smtClean="0"/>
              <a:t>R</a:t>
            </a:r>
            <a:r>
              <a:rPr lang="hu-HU" altLang="hu-HU" i="1" baseline="-25000" smtClean="0"/>
              <a:t>B</a:t>
            </a:r>
            <a:r>
              <a:rPr lang="hu-HU" altLang="hu-HU" smtClean="0"/>
              <a:t> belső ellenállás modelljéül</a:t>
            </a:r>
          </a:p>
          <a:p>
            <a:pPr lvl="2"/>
            <a:endParaRPr lang="hu-HU" altLang="hu-HU" sz="1600" smtClean="0"/>
          </a:p>
        </p:txBody>
      </p:sp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9725"/>
            <a:ext cx="28194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6588125" y="1700213"/>
            <a:ext cx="2209800" cy="2209800"/>
            <a:chOff x="4224" y="1200"/>
            <a:chExt cx="1392" cy="1392"/>
          </a:xfrm>
        </p:grpSpPr>
        <p:sp>
          <p:nvSpPr>
            <p:cNvPr id="50182" name="Line 4"/>
            <p:cNvSpPr>
              <a:spLocks noChangeShapeType="1"/>
            </p:cNvSpPr>
            <p:nvPr/>
          </p:nvSpPr>
          <p:spPr bwMode="auto">
            <a:xfrm>
              <a:off x="4896" y="12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3" name="Line 5"/>
            <p:cNvSpPr>
              <a:spLocks noChangeShapeType="1"/>
            </p:cNvSpPr>
            <p:nvPr/>
          </p:nvSpPr>
          <p:spPr bwMode="auto">
            <a:xfrm>
              <a:off x="5136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5174" y="122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hu-HU"/>
                <a:t>I</a:t>
              </a:r>
            </a:p>
          </p:txBody>
        </p:sp>
        <p:sp>
          <p:nvSpPr>
            <p:cNvPr id="50185" name="Oval 7"/>
            <p:cNvSpPr>
              <a:spLocks noChangeArrowheads="1"/>
            </p:cNvSpPr>
            <p:nvPr/>
          </p:nvSpPr>
          <p:spPr bwMode="auto">
            <a:xfrm>
              <a:off x="4800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>
              <a:off x="4800" y="13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7" name="Line 10"/>
            <p:cNvSpPr>
              <a:spLocks noChangeShapeType="1"/>
            </p:cNvSpPr>
            <p:nvPr/>
          </p:nvSpPr>
          <p:spPr bwMode="auto">
            <a:xfrm>
              <a:off x="4560" y="22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8" name="Line 11"/>
            <p:cNvSpPr>
              <a:spLocks noChangeShapeType="1"/>
            </p:cNvSpPr>
            <p:nvPr/>
          </p:nvSpPr>
          <p:spPr bwMode="auto">
            <a:xfrm flipV="1">
              <a:off x="4560" y="158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89" name="Text Box 1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u-HU"/>
                <a:t>I</a:t>
              </a:r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5328" y="23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u-HU"/>
                <a:t>U</a:t>
              </a:r>
            </a:p>
          </p:txBody>
        </p:sp>
        <p:sp>
          <p:nvSpPr>
            <p:cNvPr id="50191" name="Line 14"/>
            <p:cNvSpPr>
              <a:spLocks noChangeShapeType="1"/>
            </p:cNvSpPr>
            <p:nvPr/>
          </p:nvSpPr>
          <p:spPr bwMode="auto">
            <a:xfrm>
              <a:off x="4560" y="1872"/>
              <a:ext cx="81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4224" y="16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u-HU"/>
                <a:t>I</a:t>
              </a:r>
              <a:r>
                <a:rPr lang="en-US" altLang="hu-HU" baseline="-25000"/>
                <a:t>G</a:t>
              </a:r>
              <a:endParaRPr lang="en-US" alt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Elektronika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39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smtClean="0"/>
              <a:t>Elektromos áram </a:t>
            </a:r>
            <a:r>
              <a:rPr lang="hu-HU" altLang="hu-HU" sz="2400" b="1" i="1" smtClean="0">
                <a:solidFill>
                  <a:srgbClr val="CC0066"/>
                </a:solidFill>
              </a:rPr>
              <a:t>félvezetőkben</a:t>
            </a:r>
            <a:r>
              <a:rPr lang="hu-HU" altLang="hu-HU" sz="2400" smtClean="0"/>
              <a:t> ill. vákuumban</a:t>
            </a:r>
            <a:endParaRPr lang="hu-HU" altLang="hu-HU" sz="2000" smtClean="0"/>
          </a:p>
          <a:p>
            <a:pPr>
              <a:lnSpc>
                <a:spcPct val="90000"/>
              </a:lnSpc>
            </a:pPr>
            <a:r>
              <a:rPr lang="hu-HU" altLang="hu-HU" sz="2000" smtClean="0"/>
              <a:t>ágai</a:t>
            </a:r>
            <a:r>
              <a:rPr lang="en-US" altLang="hu-HU" sz="20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hu-HU" altLang="hu-HU" sz="1800" smtClean="0"/>
              <a:t>Energia feldolgozás (</a:t>
            </a:r>
            <a:r>
              <a:rPr lang="en-US" altLang="hu-HU" sz="1800" smtClean="0"/>
              <a:t>energy processing</a:t>
            </a:r>
            <a:r>
              <a:rPr lang="hu-HU" altLang="hu-HU" sz="1800" smtClean="0"/>
              <a:t>)</a:t>
            </a:r>
            <a:endParaRPr lang="en-US" altLang="hu-HU" sz="1800" smtClean="0"/>
          </a:p>
          <a:p>
            <a:pPr lvl="2">
              <a:lnSpc>
                <a:spcPct val="90000"/>
              </a:lnSpc>
            </a:pPr>
            <a:r>
              <a:rPr lang="hu-HU" altLang="hu-HU" sz="1800" smtClean="0"/>
              <a:t>Információ feldolgozás (</a:t>
            </a:r>
            <a:r>
              <a:rPr lang="en-US" altLang="hu-HU" sz="1800" smtClean="0"/>
              <a:t>information processing</a:t>
            </a:r>
            <a:r>
              <a:rPr lang="hu-HU" altLang="hu-HU" sz="1800" smtClean="0"/>
              <a:t>)</a:t>
            </a:r>
            <a:endParaRPr lang="en-US" altLang="hu-HU" sz="1800" smtClean="0"/>
          </a:p>
          <a:p>
            <a:pPr>
              <a:lnSpc>
                <a:spcPct val="90000"/>
              </a:lnSpc>
            </a:pPr>
            <a:r>
              <a:rPr lang="hu-HU" altLang="hu-HU" sz="2000" smtClean="0"/>
              <a:t>utóbbi felosztása, az ún. 4 C</a:t>
            </a:r>
          </a:p>
          <a:p>
            <a:pPr lvl="2">
              <a:lnSpc>
                <a:spcPct val="90000"/>
              </a:lnSpc>
            </a:pPr>
            <a:r>
              <a:rPr lang="hu-HU" altLang="hu-HU" sz="1800" smtClean="0"/>
              <a:t>Közlés			- C</a:t>
            </a:r>
            <a:r>
              <a:rPr lang="en-US" altLang="hu-HU" sz="1800" smtClean="0"/>
              <a:t>ommunication</a:t>
            </a:r>
            <a:endParaRPr lang="hu-HU" altLang="hu-HU" sz="1800" smtClean="0"/>
          </a:p>
          <a:p>
            <a:pPr lvl="3">
              <a:lnSpc>
                <a:spcPct val="90000"/>
              </a:lnSpc>
            </a:pPr>
            <a:r>
              <a:rPr lang="hu-HU" altLang="hu-HU" sz="1600" smtClean="0"/>
              <a:t>Távközlés</a:t>
            </a:r>
            <a:endParaRPr lang="en-US" altLang="hu-HU" sz="1600" smtClean="0"/>
          </a:p>
          <a:p>
            <a:pPr lvl="2">
              <a:lnSpc>
                <a:spcPct val="90000"/>
              </a:lnSpc>
            </a:pPr>
            <a:r>
              <a:rPr lang="hu-HU" altLang="hu-HU" sz="1800" smtClean="0"/>
              <a:t>Számítás		- C</a:t>
            </a:r>
            <a:r>
              <a:rPr lang="en-US" altLang="hu-HU" sz="1800" smtClean="0"/>
              <a:t>omputation</a:t>
            </a:r>
            <a:endParaRPr lang="hu-HU" altLang="hu-HU" sz="1800" smtClean="0"/>
          </a:p>
          <a:p>
            <a:pPr lvl="3">
              <a:lnSpc>
                <a:spcPct val="90000"/>
              </a:lnSpc>
            </a:pPr>
            <a:r>
              <a:rPr lang="hu-HU" altLang="hu-HU" sz="1600" smtClean="0"/>
              <a:t>Számítástechnika, informatika</a:t>
            </a:r>
            <a:endParaRPr lang="en-US" altLang="hu-HU" sz="1600" smtClean="0"/>
          </a:p>
          <a:p>
            <a:pPr lvl="2">
              <a:lnSpc>
                <a:spcPct val="90000"/>
              </a:lnSpc>
            </a:pPr>
            <a:r>
              <a:rPr lang="hu-HU" altLang="hu-HU" sz="1800" smtClean="0"/>
              <a:t>Szabályozás		- C</a:t>
            </a:r>
            <a:r>
              <a:rPr lang="en-US" altLang="hu-HU" sz="1800" smtClean="0"/>
              <a:t>ontrol</a:t>
            </a:r>
            <a:endParaRPr lang="hu-HU" altLang="hu-HU" sz="1800" smtClean="0"/>
          </a:p>
          <a:p>
            <a:pPr lvl="3">
              <a:lnSpc>
                <a:spcPct val="90000"/>
              </a:lnSpc>
            </a:pPr>
            <a:r>
              <a:rPr lang="hu-HU" altLang="hu-HU" sz="1600" smtClean="0"/>
              <a:t>Szabályozástechnika</a:t>
            </a:r>
            <a:endParaRPr lang="en-US" altLang="hu-HU" sz="1600" smtClean="0"/>
          </a:p>
          <a:p>
            <a:pPr lvl="2">
              <a:lnSpc>
                <a:spcPct val="90000"/>
              </a:lnSpc>
            </a:pPr>
            <a:r>
              <a:rPr lang="hu-HU" altLang="hu-HU" sz="1800" smtClean="0"/>
              <a:t>Alkatrészek		- C</a:t>
            </a:r>
            <a:r>
              <a:rPr lang="en-US" altLang="hu-HU" sz="1800" smtClean="0"/>
              <a:t>omponents</a:t>
            </a:r>
            <a:endParaRPr lang="hu-HU" altLang="hu-HU" sz="1800" smtClean="0"/>
          </a:p>
          <a:p>
            <a:pPr lvl="3">
              <a:lnSpc>
                <a:spcPct val="90000"/>
              </a:lnSpc>
            </a:pPr>
            <a:r>
              <a:rPr lang="hu-HU" altLang="hu-HU" sz="1600" smtClean="0"/>
              <a:t>Eszközök</a:t>
            </a:r>
            <a:endParaRPr lang="en-US" altLang="hu-H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/>
              <a:t>Az elektronika története</a:t>
            </a:r>
            <a:endParaRPr lang="en-US" altLang="hu-HU" sz="32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6838950" cy="3248025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spcBef>
                <a:spcPct val="50000"/>
              </a:spcBef>
              <a:buFontTx/>
              <a:buNone/>
              <a:defRPr/>
            </a:pPr>
            <a:r>
              <a:rPr lang="hu-H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Nemzedékek és fő jellemzőik</a:t>
            </a:r>
            <a:r>
              <a:rPr lang="hu-H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marL="838200" lvl="1" indent="-381000">
              <a:spcBef>
                <a:spcPct val="50000"/>
              </a:spcBef>
              <a:buFontTx/>
              <a:buAutoNum type="arabicPeriod"/>
              <a:defRPr/>
            </a:pP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Elektromágnessel mozgatott mechanika</a:t>
            </a:r>
          </a:p>
          <a:p>
            <a:pPr marL="838200" lvl="1" indent="-381000">
              <a:spcBef>
                <a:spcPct val="50000"/>
              </a:spcBef>
              <a:buFontTx/>
              <a:buAutoNum type="arabicPeriod"/>
              <a:defRPr/>
            </a:pP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Elektromos és mágneses er</a:t>
            </a: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ő</a:t>
            </a: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térrel,</a:t>
            </a:r>
            <a:b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</a:b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               vákuumban mozgatott elektron</a:t>
            </a:r>
          </a:p>
          <a:p>
            <a:pPr marL="838200" lvl="1" indent="-381000">
              <a:spcBef>
                <a:spcPct val="50000"/>
              </a:spcBef>
              <a:buFontTx/>
              <a:buAutoNum type="arabicPeriod"/>
              <a:defRPr/>
            </a:pP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Szilárd testben mozgó, potenciálterekkel</a:t>
            </a:r>
            <a:b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</a:b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               vezérelt elektron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137525" cy="838200"/>
          </a:xfrm>
        </p:spPr>
        <p:txBody>
          <a:bodyPr/>
          <a:lstStyle/>
          <a:p>
            <a:r>
              <a:rPr lang="hu-HU" altLang="hu-HU" sz="3200" b="1" smtClean="0"/>
              <a:t>Az elektronika első nemzedéke I.</a:t>
            </a:r>
            <a:endParaRPr lang="hu-HU" altLang="hu-HU" sz="3200" b="1" smtClean="0">
              <a:latin typeface="TimesNewRomanPS-BoldMT"/>
            </a:endParaRPr>
          </a:p>
        </p:txBody>
      </p:sp>
      <p:pic>
        <p:nvPicPr>
          <p:cNvPr id="8195" name="Picture 8" descr="jedlik_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34194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RELEW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33528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539750" y="5805488"/>
            <a:ext cx="81359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/>
              <a:t>1855: Jedlik Ányos: működő villamos kocsi modell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u-HU" altLang="hu-HU"/>
          </a:p>
        </p:txBody>
      </p:sp>
      <p:pic>
        <p:nvPicPr>
          <p:cNvPr id="8198" name="Picture 10" descr="releva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2819400" cy="14716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AutoShape 13"/>
          <p:cNvSpPr>
            <a:spLocks noChangeArrowheads="1"/>
          </p:cNvSpPr>
          <p:nvPr/>
        </p:nvSpPr>
        <p:spPr bwMode="auto">
          <a:xfrm flipV="1">
            <a:off x="1908175" y="3357563"/>
            <a:ext cx="792163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200" name="AutoShape 14"/>
          <p:cNvSpPr>
            <a:spLocks noChangeArrowheads="1"/>
          </p:cNvSpPr>
          <p:nvPr/>
        </p:nvSpPr>
        <p:spPr bwMode="auto">
          <a:xfrm>
            <a:off x="4716463" y="1628775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39750" y="823913"/>
            <a:ext cx="6481763" cy="3133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hu-HU" altLang="hu-HU" dirty="0" smtClean="0"/>
              <a:t>1828: Jedlik Ányos: egyenáramú motor</a:t>
            </a:r>
            <a:br>
              <a:rPr lang="hu-HU" altLang="hu-HU" dirty="0" smtClean="0"/>
            </a:br>
            <a:r>
              <a:rPr lang="hu-HU" altLang="hu-HU" dirty="0" smtClean="0"/>
              <a:t> működő modelljét elkészítette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  <a:defRPr/>
            </a:pPr>
            <a:r>
              <a:rPr lang="hu-HU" altLang="hu-HU" sz="2000" dirty="0" smtClean="0"/>
              <a:t>„villámdelejes forgony”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defRPr/>
            </a:pPr>
            <a:endParaRPr lang="hu-HU" altLang="hu-HU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hu-HU" altLang="hu-HU" dirty="0" smtClean="0"/>
              <a:t>1837: Morse: távíró (</a:t>
            </a:r>
            <a:r>
              <a:rPr lang="hu-HU" altLang="hu-HU" dirty="0" err="1" smtClean="0"/>
              <a:t>telegraph</a:t>
            </a:r>
            <a:r>
              <a:rPr lang="hu-HU" altLang="hu-H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208963" cy="579437"/>
          </a:xfrm>
          <a:noFill/>
        </p:spPr>
        <p:txBody>
          <a:bodyPr>
            <a:spAutoFit/>
          </a:bodyPr>
          <a:lstStyle/>
          <a:p>
            <a:r>
              <a:rPr lang="hu-HU" altLang="hu-HU" sz="3200" b="1" smtClean="0"/>
              <a:t>Az elektronika első nemzedéke II.</a:t>
            </a:r>
            <a:endParaRPr lang="hu-HU" altLang="hu-HU" b="1" smtClean="0">
              <a:latin typeface="TimesNewRomanPS-BoldMT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576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/>
              <a:t>Egyenáramú generátor (dinamó):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1861: Jedlik Ányos</a:t>
            </a:r>
          </a:p>
          <a:p>
            <a:pPr lvl="1">
              <a:lnSpc>
                <a:spcPct val="90000"/>
              </a:lnSpc>
            </a:pPr>
            <a:r>
              <a:rPr lang="hu-HU" altLang="hu-HU" smtClean="0"/>
              <a:t>1866: Werner Siemens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1865: Maxwell: az elektromágneses hullámok elmélete 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1876: Bell: telefon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1877: Thomas Alva Edison: fonográf, az első ROM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1879: Edison: szénszálas izzólámpa </a:t>
            </a: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7925"/>
            <a:ext cx="23574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7925"/>
            <a:ext cx="25669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13"/>
          <p:cNvSpPr>
            <a:spLocks noChangeArrowheads="1"/>
          </p:cNvSpPr>
          <p:nvPr/>
        </p:nvSpPr>
        <p:spPr bwMode="auto">
          <a:xfrm rot="5400000">
            <a:off x="5169694" y="4272756"/>
            <a:ext cx="892175" cy="10779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246 h 21600"/>
              <a:gd name="T20" fmla="*/ 1808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768" y="9257"/>
                </a:lnTo>
                <a:lnTo>
                  <a:pt x="12768" y="15246"/>
                </a:lnTo>
                <a:lnTo>
                  <a:pt x="0" y="15246"/>
                </a:lnTo>
                <a:lnTo>
                  <a:pt x="0" y="21600"/>
                </a:lnTo>
                <a:lnTo>
                  <a:pt x="18089" y="21600"/>
                </a:lnTo>
                <a:lnTo>
                  <a:pt x="18089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208963" cy="579437"/>
          </a:xfrm>
          <a:noFill/>
        </p:spPr>
        <p:txBody>
          <a:bodyPr>
            <a:spAutoFit/>
          </a:bodyPr>
          <a:lstStyle/>
          <a:p>
            <a:r>
              <a:rPr lang="hu-HU" altLang="hu-HU" sz="3200" b="1" smtClean="0"/>
              <a:t>Az elektronika első nemzedéke III.</a:t>
            </a:r>
            <a:endParaRPr lang="hu-HU" altLang="hu-HU" b="1" smtClean="0">
              <a:latin typeface="TimesNewRomanPS-BoldM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58200" cy="5805487"/>
          </a:xfrm>
        </p:spPr>
        <p:txBody>
          <a:bodyPr/>
          <a:lstStyle/>
          <a:p>
            <a:r>
              <a:rPr lang="hu-HU" altLang="hu-HU" smtClean="0"/>
              <a:t>1885: Bláthy-Déri-Zipernowsky: </a:t>
            </a:r>
            <a:br>
              <a:rPr lang="hu-HU" altLang="hu-HU" smtClean="0"/>
            </a:br>
            <a:r>
              <a:rPr lang="hu-HU" altLang="hu-HU" smtClean="0"/>
              <a:t>transzformátor</a:t>
            </a:r>
          </a:p>
          <a:p>
            <a:pPr lvl="1"/>
            <a:r>
              <a:rPr lang="hu-HU" altLang="hu-HU" smtClean="0"/>
              <a:t>A „transzformátor” elnevezése</a:t>
            </a:r>
            <a:br>
              <a:rPr lang="hu-HU" altLang="hu-HU" smtClean="0"/>
            </a:br>
            <a:r>
              <a:rPr lang="hu-HU" altLang="hu-HU" smtClean="0"/>
              <a:t> Bláthytól származik </a:t>
            </a:r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</p:txBody>
      </p:sp>
      <p:pic>
        <p:nvPicPr>
          <p:cNvPr id="10244" name="Picture 4" descr="Transzformá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19400"/>
            <a:ext cx="442753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843213" y="2781300"/>
            <a:ext cx="1081087" cy="431800"/>
          </a:xfrm>
          <a:prstGeom prst="rightArrow">
            <a:avLst>
              <a:gd name="adj1" fmla="val 50000"/>
              <a:gd name="adj2" fmla="val 62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 ea">
  <a:themeElements>
    <a:clrScheme name="info 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o ea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fo 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e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Designs\info ea.pot</Template>
  <TotalTime>1070</TotalTime>
  <Words>1544</Words>
  <Application>Microsoft Office PowerPoint</Application>
  <PresentationFormat>Diavetítés a képernyőre (4:3 oldalarány)</PresentationFormat>
  <Paragraphs>276</Paragraphs>
  <Slides>48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60" baseType="lpstr">
      <vt:lpstr>Times New Roman</vt:lpstr>
      <vt:lpstr>Arial</vt:lpstr>
      <vt:lpstr>Comic Sans MS</vt:lpstr>
      <vt:lpstr>TimesNewRomanPS-BoldMT</vt:lpstr>
      <vt:lpstr>Wingdings</vt:lpstr>
      <vt:lpstr>TimesNewRomanPS-ItalicMT</vt:lpstr>
      <vt:lpstr>Symbol</vt:lpstr>
      <vt:lpstr>TimesNewRomanPS-BoldItalicMT</vt:lpstr>
      <vt:lpstr>Bookman Old Style</vt:lpstr>
      <vt:lpstr>Times New Roman CE</vt:lpstr>
      <vt:lpstr>info ea</vt:lpstr>
      <vt:lpstr>Microsoft Word 97–2003-as dokumentum</vt:lpstr>
      <vt:lpstr>Elektronika (BMEVIEEA094)</vt:lpstr>
      <vt:lpstr>A tantárgy tematikája</vt:lpstr>
      <vt:lpstr>Ajánlott tananyag</vt:lpstr>
      <vt:lpstr>Jegyzet</vt:lpstr>
      <vt:lpstr>Elektronika</vt:lpstr>
      <vt:lpstr>Az elektronika története</vt:lpstr>
      <vt:lpstr>Az elektronika első nemzedéke I.</vt:lpstr>
      <vt:lpstr>Az elektronika első nemzedéke II.</vt:lpstr>
      <vt:lpstr>Az elektronika első nemzedéke III.</vt:lpstr>
      <vt:lpstr>Az elektronika első nemzedéke IV.</vt:lpstr>
      <vt:lpstr>Az elektronika első nemzedéke V.</vt:lpstr>
      <vt:lpstr>Az elektronika második nemzedéke I. Elektroncső korszak</vt:lpstr>
      <vt:lpstr>PowerPoint-bemutató</vt:lpstr>
      <vt:lpstr>Az elektronika második nemzedéke II.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Bipoláris tranzisztor</vt:lpstr>
      <vt:lpstr>PowerPoint-bemutató</vt:lpstr>
      <vt:lpstr>PowerPoint-bemutató</vt:lpstr>
      <vt:lpstr>PowerPoint-bemutató</vt:lpstr>
      <vt:lpstr>PowerPoint-bemutató</vt:lpstr>
      <vt:lpstr> ENIAC: Electronic Numerical Integrator and Computer (1946.) </vt:lpstr>
      <vt:lpstr>A tranzisztoripar kezdeteinek háttere</vt:lpstr>
      <vt:lpstr>Az IC-gyártás hajnala</vt:lpstr>
      <vt:lpstr>Jack S. Kilby</vt:lpstr>
      <vt:lpstr>PowerPoint-bemutató</vt:lpstr>
      <vt:lpstr>PowerPoint-bemutató</vt:lpstr>
      <vt:lpstr>PowerPoint-bemutató</vt:lpstr>
      <vt:lpstr>Robert Noyce</vt:lpstr>
      <vt:lpstr>PowerPoint-bemutató</vt:lpstr>
      <vt:lpstr>PowerPoint-bemutató</vt:lpstr>
      <vt:lpstr>MOSFET és az integrált áramkörök fejlődése</vt:lpstr>
      <vt:lpstr>PowerPoint-bemutató</vt:lpstr>
      <vt:lpstr>PowerPoint-bemutató</vt:lpstr>
      <vt:lpstr>Az elektronika és az informatika jövője</vt:lpstr>
      <vt:lpstr>PowerPoint-bemutató</vt:lpstr>
      <vt:lpstr>A szükséges villamosságtani alapok felfrissítése</vt:lpstr>
      <vt:lpstr>Jelölések</vt:lpstr>
      <vt:lpstr> Előtagok (prefixumok)</vt:lpstr>
      <vt:lpstr>Kirchhoff törvények</vt:lpstr>
      <vt:lpstr>Ideális és valós feszültségforrás</vt:lpstr>
      <vt:lpstr>Ideális és valós áramforrás </vt:lpstr>
    </vt:vector>
  </TitlesOfParts>
  <Company>BME-EET (TUB-DED)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Elektronika</dc:title>
  <dc:creator>-Rencz</dc:creator>
  <cp:lastModifiedBy>Hosszú Gábor</cp:lastModifiedBy>
  <cp:revision>223</cp:revision>
  <dcterms:created xsi:type="dcterms:W3CDTF">2002-02-12T10:34:26Z</dcterms:created>
  <dcterms:modified xsi:type="dcterms:W3CDTF">2018-09-03T13:10:36Z</dcterms:modified>
</cp:coreProperties>
</file>