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25"/>
  </p:notesMasterIdLst>
  <p:sldIdLst>
    <p:sldId id="345" r:id="rId2"/>
    <p:sldId id="346" r:id="rId3"/>
    <p:sldId id="347" r:id="rId4"/>
    <p:sldId id="348" r:id="rId5"/>
    <p:sldId id="349" r:id="rId6"/>
    <p:sldId id="273" r:id="rId7"/>
    <p:sldId id="297" r:id="rId8"/>
    <p:sldId id="336" r:id="rId9"/>
    <p:sldId id="342" r:id="rId10"/>
    <p:sldId id="302" r:id="rId11"/>
    <p:sldId id="337" r:id="rId12"/>
    <p:sldId id="338" r:id="rId13"/>
    <p:sldId id="343" r:id="rId14"/>
    <p:sldId id="339" r:id="rId15"/>
    <p:sldId id="340" r:id="rId16"/>
    <p:sldId id="324" r:id="rId17"/>
    <p:sldId id="319" r:id="rId18"/>
    <p:sldId id="320" r:id="rId19"/>
    <p:sldId id="303" r:id="rId20"/>
    <p:sldId id="307" r:id="rId21"/>
    <p:sldId id="321" r:id="rId22"/>
    <p:sldId id="323" r:id="rId23"/>
    <p:sldId id="309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99CC"/>
    <a:srgbClr val="00CCFF"/>
    <a:srgbClr val="FF3300"/>
    <a:srgbClr val="EAEAEA"/>
    <a:srgbClr val="CCFFFF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98" autoAdjust="0"/>
    <p:restoredTop sz="94660" autoAdjust="0"/>
  </p:normalViewPr>
  <p:slideViewPr>
    <p:cSldViewPr>
      <p:cViewPr>
        <p:scale>
          <a:sx n="75" d="100"/>
          <a:sy n="75" d="100"/>
        </p:scale>
        <p:origin x="-11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B001E069-DE71-4392-850F-9B51C81741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94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CF9E3E-DE83-4EB0-B191-208E21133C95}" type="slidenum">
              <a:rPr lang="en-US"/>
              <a:pPr/>
              <a:t>16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9450"/>
            <a:ext cx="4629150" cy="3471863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376738"/>
            <a:ext cx="5040312" cy="4075112"/>
          </a:xfrm>
        </p:spPr>
        <p:txBody>
          <a:bodyPr/>
          <a:lstStyle/>
          <a:p>
            <a:r>
              <a:rPr lang="en-US"/>
              <a:t>Starting at the bottom of the design abstraction chart</a:t>
            </a:r>
          </a:p>
          <a:p>
            <a:r>
              <a:rPr lang="en-US"/>
              <a:t>	Gate Oxide – insulator</a:t>
            </a:r>
          </a:p>
          <a:p>
            <a:r>
              <a:rPr lang="en-US"/>
              <a:t>	NMOS – since carriers are electrons (n type carriers)</a:t>
            </a:r>
          </a:p>
          <a:p>
            <a:r>
              <a:rPr lang="en-US"/>
              <a:t>	M – metal; O – oxide; S – semiconductor</a:t>
            </a:r>
          </a:p>
          <a:p>
            <a:endParaRPr lang="en-US"/>
          </a:p>
          <a:p>
            <a:r>
              <a:rPr lang="en-US"/>
              <a:t>Field oxide isolates one device from neighboring devices</a:t>
            </a:r>
          </a:p>
          <a:p>
            <a:endParaRPr lang="en-US"/>
          </a:p>
          <a:p>
            <a:r>
              <a:rPr lang="en-US"/>
              <a:t>View transistor as a switch with an infinite off-resistance and a finite on-resistance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1D08BD-065F-4FC4-9495-2DD3F438B80F}" type="slidenum">
              <a:rPr lang="en-US"/>
              <a:pPr/>
              <a:t>17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257CDD-E1F6-4A7D-A423-5ED62B1E32FA}" type="slidenum">
              <a:rPr lang="en-US"/>
              <a:pPr/>
              <a:t>18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8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4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333375"/>
            <a:ext cx="1943100" cy="57626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4213" y="333375"/>
            <a:ext cx="5678487" cy="57626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34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71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08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6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18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7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0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6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1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9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3333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66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hu-HU" sz="3600" b="1">
                <a:solidFill>
                  <a:srgbClr val="FF0000"/>
                </a:solidFill>
              </a:rPr>
              <a:t>A térvezérelt tranzisztorok</a:t>
            </a:r>
            <a:br>
              <a:rPr lang="hu-HU" sz="3600" b="1">
                <a:solidFill>
                  <a:srgbClr val="FF0000"/>
                </a:solidFill>
              </a:rPr>
            </a:br>
            <a:r>
              <a:rPr lang="hu-HU" sz="3600" b="1">
                <a:solidFill>
                  <a:srgbClr val="FF0000"/>
                </a:solidFill>
              </a:rPr>
              <a:t>(JFET és MOSFET)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686800" cy="609600"/>
          </a:xfrm>
        </p:spPr>
        <p:txBody>
          <a:bodyPr/>
          <a:lstStyle/>
          <a:p>
            <a:r>
              <a:rPr lang="hu-HU" b="1"/>
              <a:t>A MOS tranzisztor keresztmetszeti képe</a:t>
            </a:r>
            <a:endParaRPr lang="hu-HU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250825" y="4941888"/>
            <a:ext cx="8686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1800" b="1">
                <a:solidFill>
                  <a:srgbClr val="FF0000"/>
                </a:solidFill>
              </a:rPr>
              <a:t>n csatornás eszköz</a:t>
            </a:r>
            <a:r>
              <a:rPr lang="hu-HU" sz="1800" i="0"/>
              <a:t>: p típusú hordozón (substrate), az inverziós csatornát elektronok alkotják, ezekhez csatlakozik az n</a:t>
            </a:r>
            <a:r>
              <a:rPr lang="hu-HU" sz="1800" i="0" baseline="30000"/>
              <a:t>+</a:t>
            </a:r>
            <a:r>
              <a:rPr lang="hu-HU" sz="1800" i="0"/>
              <a:t> source és drain.</a:t>
            </a:r>
          </a:p>
          <a:p>
            <a:r>
              <a:rPr lang="hu-HU" sz="1800" b="1">
                <a:solidFill>
                  <a:srgbClr val="FF0000"/>
                </a:solidFill>
              </a:rPr>
              <a:t>p csatornás eszköz: </a:t>
            </a:r>
            <a:r>
              <a:rPr lang="hu-HU" sz="1800" i="0"/>
              <a:t>n típusú hordozón</a:t>
            </a:r>
            <a:endParaRPr lang="hu-HU" sz="1800" b="1">
              <a:solidFill>
                <a:srgbClr val="FF0000"/>
              </a:solidFill>
            </a:endParaRPr>
          </a:p>
          <a:p>
            <a:r>
              <a:rPr lang="en-AU" sz="1800" b="1">
                <a:solidFill>
                  <a:srgbClr val="008080"/>
                </a:solidFill>
              </a:rPr>
              <a:t>Növekményes</a:t>
            </a:r>
            <a:r>
              <a:rPr lang="hu-HU" sz="1800" b="1" i="0">
                <a:solidFill>
                  <a:srgbClr val="008080"/>
                </a:solidFill>
              </a:rPr>
              <a:t> </a:t>
            </a:r>
            <a:r>
              <a:rPr lang="hu-HU" sz="1800" i="0"/>
              <a:t>(enhancement mode) MOS tranzisztor: ha  U</a:t>
            </a:r>
            <a:r>
              <a:rPr lang="hu-HU" sz="1800" i="0" baseline="-25000"/>
              <a:t>GS</a:t>
            </a:r>
            <a:r>
              <a:rPr lang="hu-HU" sz="1800" i="0"/>
              <a:t>= 0 esetén nincs áramvezető csatorna.</a:t>
            </a:r>
          </a:p>
          <a:p>
            <a:r>
              <a:rPr lang="en-AU" sz="1800" b="1">
                <a:solidFill>
                  <a:srgbClr val="008080"/>
                </a:solidFill>
              </a:rPr>
              <a:t>Kiürítéses</a:t>
            </a:r>
            <a:r>
              <a:rPr lang="en-AU" sz="1800">
                <a:solidFill>
                  <a:srgbClr val="FF0000"/>
                </a:solidFill>
              </a:rPr>
              <a:t> </a:t>
            </a:r>
            <a:r>
              <a:rPr lang="hu-HU" sz="1800" i="0"/>
              <a:t>(depletion mode) MOS tranzisztor, ha U</a:t>
            </a:r>
            <a:r>
              <a:rPr lang="hu-HU" sz="1800" i="0" baseline="-25000"/>
              <a:t>GS</a:t>
            </a:r>
            <a:r>
              <a:rPr lang="hu-HU" sz="1800" i="0"/>
              <a:t> = 0 esetén van áramvezető csatorna.</a:t>
            </a:r>
          </a:p>
        </p:txBody>
      </p:sp>
      <p:pic>
        <p:nvPicPr>
          <p:cNvPr id="98309" name="Picture 5" descr="Dia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8658225" cy="3162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179388" y="836613"/>
            <a:ext cx="87630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1800" i="0"/>
              <a:t>A MOS tranzisztor egy </a:t>
            </a:r>
            <a:r>
              <a:rPr lang="hu-HU" sz="1800" b="1"/>
              <a:t>forrás</a:t>
            </a:r>
            <a:r>
              <a:rPr lang="hu-HU" sz="1800" i="0"/>
              <a:t> (</a:t>
            </a:r>
            <a:r>
              <a:rPr lang="en-US" sz="1800" i="0"/>
              <a:t>source</a:t>
            </a:r>
            <a:r>
              <a:rPr lang="hu-HU" sz="1800" i="0"/>
              <a:t>) és egy </a:t>
            </a:r>
            <a:r>
              <a:rPr lang="hu-HU" sz="1800" b="1"/>
              <a:t>nyelő</a:t>
            </a:r>
            <a:r>
              <a:rPr lang="hu-HU" sz="1800" i="0"/>
              <a:t> (drain) elektródával kiegészített MOS kapacitás. a MOS kapacitás egyik fegyverzete a kapu (gate) elektróda, a másik a hordozó (</a:t>
            </a:r>
            <a:r>
              <a:rPr lang="en-US" sz="1800" i="0"/>
              <a:t>substrate</a:t>
            </a:r>
            <a:r>
              <a:rPr lang="hu-HU" sz="1800" i="0"/>
              <a:t>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dia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4252913" cy="4676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2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685800"/>
          </a:xfrm>
        </p:spPr>
        <p:txBody>
          <a:bodyPr/>
          <a:lstStyle/>
          <a:p>
            <a:r>
              <a:rPr lang="hu-HU" sz="2400" b="1"/>
              <a:t>MOS tranzisztor működése</a:t>
            </a:r>
          </a:p>
        </p:txBody>
      </p:sp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228600" y="914400"/>
            <a:ext cx="845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AU" sz="2000">
                <a:solidFill>
                  <a:srgbClr val="FF0000"/>
                </a:solidFill>
              </a:rPr>
              <a:t>Ha a</a:t>
            </a:r>
            <a:r>
              <a:rPr lang="hu-HU" sz="2000">
                <a:solidFill>
                  <a:srgbClr val="FF0000"/>
                </a:solidFill>
              </a:rPr>
              <a:t>z</a:t>
            </a:r>
            <a:r>
              <a:rPr lang="en-AU" sz="2000">
                <a:solidFill>
                  <a:srgbClr val="FF0000"/>
                </a:solidFill>
              </a:rPr>
              <a:t> </a:t>
            </a:r>
            <a:r>
              <a:rPr lang="hu-HU" sz="2000">
                <a:solidFill>
                  <a:srgbClr val="FF0000"/>
                </a:solidFill>
              </a:rPr>
              <a:t>U</a:t>
            </a:r>
            <a:r>
              <a:rPr lang="en-AU" sz="2000" baseline="-25000">
                <a:solidFill>
                  <a:srgbClr val="FF0000"/>
                </a:solidFill>
              </a:rPr>
              <a:t>GS</a:t>
            </a:r>
            <a:r>
              <a:rPr lang="en-AU" sz="2000">
                <a:solidFill>
                  <a:srgbClr val="FF0000"/>
                </a:solidFill>
              </a:rPr>
              <a:t> gate feszültség nagyobb</a:t>
            </a:r>
            <a:r>
              <a:rPr lang="hu-HU" sz="2000">
                <a:solidFill>
                  <a:srgbClr val="FF0000"/>
                </a:solidFill>
              </a:rPr>
              <a:t>,</a:t>
            </a:r>
            <a:r>
              <a:rPr lang="en-AU" sz="2000">
                <a:solidFill>
                  <a:srgbClr val="FF0000"/>
                </a:solidFill>
              </a:rPr>
              <a:t> mint a V</a:t>
            </a:r>
            <a:r>
              <a:rPr lang="en-AU" sz="2000" baseline="-25000">
                <a:solidFill>
                  <a:srgbClr val="FF0000"/>
                </a:solidFill>
              </a:rPr>
              <a:t>T</a:t>
            </a:r>
            <a:r>
              <a:rPr lang="en-AU" sz="2000">
                <a:solidFill>
                  <a:srgbClr val="FF0000"/>
                </a:solidFill>
              </a:rPr>
              <a:t> küszöbfeszültség</a:t>
            </a:r>
            <a:r>
              <a:rPr lang="hu-HU" sz="2000" i="0"/>
              <a:t>, a Si és SiO</a:t>
            </a:r>
            <a:r>
              <a:rPr lang="hu-HU" sz="2000" i="0" baseline="-25000"/>
              <a:t>2</a:t>
            </a:r>
            <a:r>
              <a:rPr lang="hu-HU" sz="2000" i="0"/>
              <a:t> átmenetnél egy elektronokból álló inverziós réteg alakul ki. </a:t>
            </a:r>
          </a:p>
        </p:txBody>
      </p:sp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4876800" y="1600200"/>
            <a:ext cx="40386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Symbol" pitchFamily="18" charset="2"/>
              <a:buChar char="·"/>
            </a:pPr>
            <a:r>
              <a:rPr lang="hu-HU" sz="1800" i="0"/>
              <a:t>Az </a:t>
            </a:r>
            <a:r>
              <a:rPr lang="hu-HU" sz="1800">
                <a:solidFill>
                  <a:srgbClr val="008080"/>
                </a:solidFill>
              </a:rPr>
              <a:t>n</a:t>
            </a:r>
            <a:r>
              <a:rPr lang="hu-HU" sz="1800" baseline="30000">
                <a:solidFill>
                  <a:srgbClr val="008080"/>
                </a:solidFill>
              </a:rPr>
              <a:t>+</a:t>
            </a:r>
            <a:r>
              <a:rPr lang="hu-HU" sz="1800">
                <a:solidFill>
                  <a:srgbClr val="008080"/>
                </a:solidFill>
              </a:rPr>
              <a:t> - source tartomány</a:t>
            </a:r>
            <a:r>
              <a:rPr lang="hu-HU" sz="1800" i="0"/>
              <a:t> a MOS kapacitás inverziós töltéseinek gyors megjelenését biztosítja. </a:t>
            </a:r>
          </a:p>
          <a:p>
            <a:pPr>
              <a:buFont typeface="Symbol" pitchFamily="18" charset="2"/>
              <a:buChar char="·"/>
            </a:pPr>
            <a:r>
              <a:rPr lang="hu-HU" sz="1800" i="0"/>
              <a:t>Az </a:t>
            </a:r>
            <a:r>
              <a:rPr lang="hu-HU" sz="1800">
                <a:solidFill>
                  <a:srgbClr val="008080"/>
                </a:solidFill>
              </a:rPr>
              <a:t>n</a:t>
            </a:r>
            <a:r>
              <a:rPr lang="hu-HU" sz="1800" baseline="30000">
                <a:solidFill>
                  <a:srgbClr val="008080"/>
                </a:solidFill>
              </a:rPr>
              <a:t>+</a:t>
            </a:r>
            <a:r>
              <a:rPr lang="hu-HU" sz="1800">
                <a:solidFill>
                  <a:srgbClr val="008080"/>
                </a:solidFill>
              </a:rPr>
              <a:t> – drain tartomány</a:t>
            </a:r>
            <a:r>
              <a:rPr lang="hu-HU" sz="1800" i="0"/>
              <a:t> pozitív előfeszítése hatására az inverziós csatornában a source-tól a drain felé áram folyik.</a:t>
            </a:r>
          </a:p>
          <a:p>
            <a:pPr>
              <a:buFont typeface="Symbol" pitchFamily="18" charset="2"/>
              <a:buChar char="·"/>
            </a:pPr>
            <a:r>
              <a:rPr lang="hu-HU" sz="1800" i="0"/>
              <a:t>A pozitív feszültség a drain körüli pn átmenetet záróirányban feszíti elő, ennek eredménye </a:t>
            </a:r>
            <a:r>
              <a:rPr lang="hu-HU" sz="1800">
                <a:solidFill>
                  <a:srgbClr val="008080"/>
                </a:solidFill>
              </a:rPr>
              <a:t>a széles kiürített réteg a drain</a:t>
            </a:r>
            <a:r>
              <a:rPr lang="hu-HU" sz="1800" i="0"/>
              <a:t> körül.</a:t>
            </a:r>
          </a:p>
          <a:p>
            <a:pPr>
              <a:buFont typeface="Symbol" pitchFamily="18" charset="2"/>
              <a:buChar char="·"/>
            </a:pPr>
            <a:r>
              <a:rPr lang="hu-HU" sz="1800" i="0"/>
              <a:t>Az inverziós csatorna töltéseinek számát V</a:t>
            </a:r>
            <a:r>
              <a:rPr lang="hu-HU" sz="1800" i="0" baseline="-25000"/>
              <a:t>GS</a:t>
            </a:r>
            <a:r>
              <a:rPr lang="hu-HU" sz="1800" i="0"/>
              <a:t> szabályozza. </a:t>
            </a:r>
          </a:p>
          <a:p>
            <a:pPr>
              <a:buFont typeface="Symbol" pitchFamily="18" charset="2"/>
              <a:buChar char="·"/>
            </a:pPr>
            <a:r>
              <a:rPr lang="hu-HU" sz="1800" i="0"/>
              <a:t>A drain feszültség miatt az inverziós csatornán feszültség esik, ezért a csatorna a drain felé szűkül.</a:t>
            </a:r>
          </a:p>
        </p:txBody>
      </p:sp>
      <p:sp>
        <p:nvSpPr>
          <p:cNvPr id="154630" name="Line 6"/>
          <p:cNvSpPr>
            <a:spLocks noChangeShapeType="1"/>
          </p:cNvSpPr>
          <p:nvPr/>
        </p:nvSpPr>
        <p:spPr bwMode="auto">
          <a:xfrm flipH="1">
            <a:off x="1295400" y="3810000"/>
            <a:ext cx="914400" cy="13716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4631" name="Line 7"/>
          <p:cNvSpPr>
            <a:spLocks noChangeShapeType="1"/>
          </p:cNvSpPr>
          <p:nvPr/>
        </p:nvSpPr>
        <p:spPr bwMode="auto">
          <a:xfrm>
            <a:off x="2209800" y="3810000"/>
            <a:ext cx="23622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4632" name="Line 8"/>
          <p:cNvSpPr>
            <a:spLocks noChangeShapeType="1"/>
          </p:cNvSpPr>
          <p:nvPr/>
        </p:nvSpPr>
        <p:spPr bwMode="auto">
          <a:xfrm flipV="1">
            <a:off x="4572000" y="2133600"/>
            <a:ext cx="304800" cy="16764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4633" name="Line 9"/>
          <p:cNvSpPr>
            <a:spLocks noChangeShapeType="1"/>
          </p:cNvSpPr>
          <p:nvPr/>
        </p:nvSpPr>
        <p:spPr bwMode="auto">
          <a:xfrm flipH="1">
            <a:off x="4876800" y="2895600"/>
            <a:ext cx="0" cy="23622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4634" name="Line 10"/>
          <p:cNvSpPr>
            <a:spLocks noChangeShapeType="1"/>
          </p:cNvSpPr>
          <p:nvPr/>
        </p:nvSpPr>
        <p:spPr bwMode="auto">
          <a:xfrm flipH="1">
            <a:off x="3962400" y="5257800"/>
            <a:ext cx="9144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4635" name="AutoShape 11"/>
          <p:cNvSpPr>
            <a:spLocks noChangeArrowheads="1"/>
          </p:cNvSpPr>
          <p:nvPr/>
        </p:nvSpPr>
        <p:spPr bwMode="auto">
          <a:xfrm>
            <a:off x="2133600" y="49530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563743"/>
              </p:ext>
            </p:extLst>
          </p:nvPr>
        </p:nvGraphicFramePr>
        <p:xfrm>
          <a:off x="123825" y="228600"/>
          <a:ext cx="8820150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2" name="Equation" r:id="rId3" imgW="4330440" imgH="482400" progId="Equation.3">
                  <p:embed/>
                </p:oleObj>
              </mc:Choice>
              <mc:Fallback>
                <p:oleObj name="Equation" r:id="rId3" imgW="433044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" y="228600"/>
                        <a:ext cx="8820150" cy="979488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152400" y="1371600"/>
            <a:ext cx="8763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i="0" dirty="0"/>
              <a:t>ahol </a:t>
            </a:r>
            <a:r>
              <a:rPr lang="hu-HU" sz="2000" dirty="0"/>
              <a:t>W</a:t>
            </a:r>
            <a:r>
              <a:rPr lang="hu-HU" sz="2000" i="0" dirty="0"/>
              <a:t> a </a:t>
            </a:r>
            <a:r>
              <a:rPr lang="hu-HU" sz="2000" i="0" dirty="0" err="1"/>
              <a:t>gate</a:t>
            </a:r>
            <a:r>
              <a:rPr lang="hu-HU" sz="2000" i="0" dirty="0"/>
              <a:t> szélessége</a:t>
            </a:r>
            <a:r>
              <a:rPr lang="hu-HU" sz="2000" dirty="0"/>
              <a:t>, L</a:t>
            </a:r>
            <a:r>
              <a:rPr lang="hu-HU" sz="2000" i="0" dirty="0"/>
              <a:t> a </a:t>
            </a:r>
            <a:r>
              <a:rPr lang="hu-HU" sz="2000" i="0" dirty="0" err="1"/>
              <a:t>gate</a:t>
            </a:r>
            <a:r>
              <a:rPr lang="hu-HU" sz="2000" i="0" dirty="0"/>
              <a:t> hosszúsága, </a:t>
            </a:r>
            <a:r>
              <a:rPr lang="hu-HU" sz="2000" dirty="0">
                <a:sym typeface="Symbol" pitchFamily="18" charset="2"/>
              </a:rPr>
              <a:t></a:t>
            </a:r>
            <a:r>
              <a:rPr lang="hu-HU" sz="2000" baseline="-25000" dirty="0" err="1"/>
              <a:t>ox</a:t>
            </a:r>
            <a:r>
              <a:rPr lang="hu-HU" sz="2000" i="0" dirty="0"/>
              <a:t> az oxid </a:t>
            </a:r>
            <a:r>
              <a:rPr lang="hu-HU" sz="2000" i="0" dirty="0" err="1"/>
              <a:t>permittivitása</a:t>
            </a:r>
            <a:r>
              <a:rPr lang="hu-HU" sz="2000" i="0" dirty="0"/>
              <a:t>, </a:t>
            </a:r>
            <a:r>
              <a:rPr lang="hu-HU" sz="2000" dirty="0" err="1"/>
              <a:t>t</a:t>
            </a:r>
            <a:r>
              <a:rPr lang="hu-HU" sz="2000" baseline="-25000" dirty="0" err="1"/>
              <a:t>ox</a:t>
            </a:r>
            <a:r>
              <a:rPr lang="hu-HU" sz="2000" i="0" dirty="0"/>
              <a:t> az oxid vastagsága, </a:t>
            </a:r>
            <a:r>
              <a:rPr lang="hu-HU" sz="2000" dirty="0">
                <a:sym typeface="Symbol" pitchFamily="18" charset="2"/>
              </a:rPr>
              <a:t></a:t>
            </a:r>
            <a:r>
              <a:rPr lang="hu-HU" sz="2000" baseline="-25000" dirty="0"/>
              <a:t>n</a:t>
            </a:r>
            <a:r>
              <a:rPr lang="hu-HU" sz="2000" i="0" dirty="0"/>
              <a:t> a csatorna töltéshordozóinak mozgékonysága, </a:t>
            </a:r>
            <a:r>
              <a:rPr lang="hu-HU" sz="2000" dirty="0"/>
              <a:t>U</a:t>
            </a:r>
            <a:r>
              <a:rPr lang="hu-HU" sz="2000" baseline="-25000" dirty="0"/>
              <a:t>G</a:t>
            </a:r>
            <a:r>
              <a:rPr lang="hu-HU" sz="2000" i="0" baseline="-25000" dirty="0"/>
              <a:t>S </a:t>
            </a:r>
            <a:r>
              <a:rPr lang="hu-HU" sz="2000" i="0" dirty="0"/>
              <a:t>a </a:t>
            </a:r>
            <a:r>
              <a:rPr lang="hu-HU" sz="2000" i="0" dirty="0" err="1"/>
              <a:t>gate-source</a:t>
            </a:r>
            <a:r>
              <a:rPr lang="hu-HU" sz="2000" i="0" dirty="0"/>
              <a:t> feszültség, </a:t>
            </a:r>
            <a:r>
              <a:rPr lang="hu-HU" sz="2000" dirty="0"/>
              <a:t>V</a:t>
            </a:r>
            <a:r>
              <a:rPr lang="hu-HU" sz="2000" baseline="-25000" dirty="0"/>
              <a:t>T</a:t>
            </a:r>
            <a:r>
              <a:rPr lang="hu-HU" sz="2000" i="0" dirty="0"/>
              <a:t> a tranzisztor küszöbfeszültsége, </a:t>
            </a:r>
            <a:r>
              <a:rPr lang="hu-HU" sz="2000" dirty="0"/>
              <a:t>U</a:t>
            </a:r>
            <a:r>
              <a:rPr lang="hu-HU" sz="2000" baseline="-25000" dirty="0"/>
              <a:t>DS</a:t>
            </a:r>
            <a:r>
              <a:rPr lang="hu-HU" sz="2000" i="0" dirty="0"/>
              <a:t> a </a:t>
            </a:r>
            <a:r>
              <a:rPr lang="hu-HU" sz="2000" i="0" dirty="0" err="1"/>
              <a:t>drain-source</a:t>
            </a:r>
            <a:r>
              <a:rPr lang="hu-HU" sz="2000" i="0" dirty="0"/>
              <a:t> feszültség.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4953000" y="2895600"/>
            <a:ext cx="3810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>
                <a:solidFill>
                  <a:srgbClr val="008080"/>
                </a:solidFill>
              </a:rPr>
              <a:t>Egy adott drain feszültségnél (U</a:t>
            </a:r>
            <a:r>
              <a:rPr lang="hu-HU" sz="2000" baseline="-25000">
                <a:solidFill>
                  <a:srgbClr val="008080"/>
                </a:solidFill>
              </a:rPr>
              <a:t>DSsat</a:t>
            </a:r>
            <a:r>
              <a:rPr lang="hu-HU" sz="2000">
                <a:solidFill>
                  <a:srgbClr val="008080"/>
                </a:solidFill>
              </a:rPr>
              <a:t>, telítési feszültség) a csatorna a drain-nél elzáródik (pinch-off)</a:t>
            </a:r>
          </a:p>
          <a:p>
            <a:r>
              <a:rPr lang="hu-HU" sz="2000">
                <a:solidFill>
                  <a:srgbClr val="008080"/>
                </a:solidFill>
              </a:rPr>
              <a:t>U</a:t>
            </a:r>
            <a:r>
              <a:rPr lang="hu-HU" sz="2000" baseline="-25000">
                <a:solidFill>
                  <a:srgbClr val="008080"/>
                </a:solidFill>
              </a:rPr>
              <a:t>DSsat</a:t>
            </a:r>
            <a:r>
              <a:rPr lang="hu-HU" sz="2000">
                <a:solidFill>
                  <a:srgbClr val="008080"/>
                </a:solidFill>
              </a:rPr>
              <a:t> = U</a:t>
            </a:r>
            <a:r>
              <a:rPr lang="hu-HU" sz="2000" baseline="-25000">
                <a:solidFill>
                  <a:srgbClr val="008080"/>
                </a:solidFill>
              </a:rPr>
              <a:t>GS</a:t>
            </a:r>
            <a:r>
              <a:rPr lang="hu-HU" sz="2000">
                <a:solidFill>
                  <a:srgbClr val="008080"/>
                </a:solidFill>
              </a:rPr>
              <a:t>-V</a:t>
            </a:r>
            <a:r>
              <a:rPr lang="hu-HU" sz="2000" baseline="-25000">
                <a:solidFill>
                  <a:srgbClr val="008080"/>
                </a:solidFill>
              </a:rPr>
              <a:t>T</a:t>
            </a:r>
          </a:p>
          <a:p>
            <a:endParaRPr lang="hu-HU" sz="2000">
              <a:solidFill>
                <a:srgbClr val="008080"/>
              </a:solidFill>
            </a:endParaRP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228600" y="5486400"/>
            <a:ext cx="8458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i="0"/>
              <a:t>Ha ugyanis U</a:t>
            </a:r>
            <a:r>
              <a:rPr lang="hu-HU" sz="2000" i="0" baseline="-25000"/>
              <a:t>DS</a:t>
            </a:r>
            <a:r>
              <a:rPr lang="hu-HU" sz="2000" i="0"/>
              <a:t> </a:t>
            </a:r>
            <a:r>
              <a:rPr lang="en-US" sz="2000" i="0"/>
              <a:t>&gt; </a:t>
            </a:r>
            <a:r>
              <a:rPr lang="hu-HU" sz="2000" i="0"/>
              <a:t>U</a:t>
            </a:r>
            <a:r>
              <a:rPr lang="en-US" sz="2000" i="0" baseline="-25000"/>
              <a:t>GS</a:t>
            </a:r>
            <a:r>
              <a:rPr lang="en-US" sz="2000" i="0"/>
              <a:t>-V</a:t>
            </a:r>
            <a:r>
              <a:rPr lang="en-US" sz="2000" i="0" baseline="-25000"/>
              <a:t>T</a:t>
            </a:r>
            <a:r>
              <a:rPr lang="en-US" sz="2000" i="0"/>
              <a:t>, a drain</a:t>
            </a:r>
            <a:r>
              <a:rPr lang="hu-HU" sz="2000" i="0"/>
              <a:t>-nél nem tud inverziós csatorna kialakulni. Az elzáródás bekövetkezte után a MOS tranzisztor un. telítéses üzemmódban dolgozik, a drain feszültség tovább nem befolyásolja a csatorna áramot. </a:t>
            </a:r>
          </a:p>
        </p:txBody>
      </p:sp>
      <p:pic>
        <p:nvPicPr>
          <p:cNvPr id="155654" name="Picture 6" descr="diax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4572000" cy="278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Telítéses tartomány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135937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/>
              <a:t>Elzáródott az inverziós réteg a drain mellett</a:t>
            </a:r>
          </a:p>
          <a:p>
            <a:pPr lvl="1">
              <a:lnSpc>
                <a:spcPct val="90000"/>
              </a:lnSpc>
            </a:pPr>
            <a:r>
              <a:rPr lang="hu-HU"/>
              <a:t>Az elzáródott szakaszban a potenciálviszonyok eredményeként nincs inverziós töltés</a:t>
            </a:r>
          </a:p>
          <a:p>
            <a:pPr lvl="1">
              <a:lnSpc>
                <a:spcPct val="90000"/>
              </a:lnSpc>
            </a:pPr>
            <a:r>
              <a:rPr lang="hu-HU"/>
              <a:t>De a drain és a source közötti feszültségkülönbség hatására átjutnak elektronok a csatornából a drainbe</a:t>
            </a:r>
          </a:p>
          <a:p>
            <a:pPr>
              <a:lnSpc>
                <a:spcPct val="90000"/>
              </a:lnSpc>
            </a:pPr>
            <a:r>
              <a:rPr lang="hu-HU"/>
              <a:t>A csatornához képest az elzáródott részbe behatolt elektronok sűrűségi kicsi</a:t>
            </a:r>
          </a:p>
          <a:p>
            <a:pPr lvl="1">
              <a:lnSpc>
                <a:spcPct val="90000"/>
              </a:lnSpc>
            </a:pPr>
            <a:r>
              <a:rPr lang="hu-HU"/>
              <a:t>Így nagy elektromos térerősség kell ugyanakkora áram fenntartásához, mint a csatornában</a:t>
            </a:r>
          </a:p>
          <a:p>
            <a:pPr lvl="1">
              <a:lnSpc>
                <a:spcPct val="90000"/>
              </a:lnSpc>
            </a:pPr>
            <a:r>
              <a:rPr lang="hu-HU"/>
              <a:t>Ezt a nagy </a:t>
            </a:r>
            <a:r>
              <a:rPr lang="hu-HU" i="1"/>
              <a:t>E</a:t>
            </a:r>
            <a:r>
              <a:rPr lang="hu-HU"/>
              <a:t> térerőt az </a:t>
            </a:r>
            <a:r>
              <a:rPr lang="hu-HU" i="1"/>
              <a:t>U</a:t>
            </a:r>
            <a:r>
              <a:rPr lang="hu-HU" i="1" baseline="-25000"/>
              <a:t>DS</a:t>
            </a:r>
            <a:r>
              <a:rPr lang="hu-HU"/>
              <a:t> drain feszültség csak egy igen rövid, U</a:t>
            </a:r>
            <a:r>
              <a:rPr lang="hu-HU" baseline="-25000"/>
              <a:t>DS</a:t>
            </a:r>
            <a:r>
              <a:rPr lang="hu-HU"/>
              <a:t>/E mértékű szakaszon tudja fenntartani</a:t>
            </a:r>
          </a:p>
          <a:p>
            <a:pPr lvl="2">
              <a:lnSpc>
                <a:spcPct val="90000"/>
              </a:lnSpc>
            </a:pPr>
            <a:r>
              <a:rPr lang="hu-HU"/>
              <a:t>Ez az elzáródott szakasz nagyon rövid a csatorna teljes hosszúságához képest, csak néhány század </a:t>
            </a:r>
            <a:r>
              <a:rPr lang="el-GR">
                <a:cs typeface="Times New Roman" pitchFamily="18" charset="0"/>
              </a:rPr>
              <a:t>μ</a:t>
            </a:r>
            <a:r>
              <a:rPr lang="hu-HU">
                <a:cs typeface="Times New Roman" pitchFamily="18" charset="0"/>
              </a:rPr>
              <a:t>m</a:t>
            </a:r>
          </a:p>
          <a:p>
            <a:pPr lvl="1">
              <a:lnSpc>
                <a:spcPct val="90000"/>
              </a:lnSpc>
            </a:pPr>
            <a:r>
              <a:rPr lang="hu-HU">
                <a:cs typeface="Times New Roman" pitchFamily="18" charset="0"/>
              </a:rPr>
              <a:t>Ha az </a:t>
            </a:r>
            <a:r>
              <a:rPr lang="hu-HU" i="1">
                <a:cs typeface="Times New Roman" pitchFamily="18" charset="0"/>
              </a:rPr>
              <a:t>U</a:t>
            </a:r>
            <a:r>
              <a:rPr lang="hu-HU" i="1" baseline="-25000">
                <a:cs typeface="Times New Roman" pitchFamily="18" charset="0"/>
              </a:rPr>
              <a:t>DS</a:t>
            </a:r>
            <a:r>
              <a:rPr lang="hu-HU">
                <a:cs typeface="Times New Roman" pitchFamily="18" charset="0"/>
              </a:rPr>
              <a:t> drain feszültséget tovább növeljük, ez az elzáródott szakasz kicsit hosszabb lesz, de a feszültség növekménye az elzáródott szakaszra fordítódik, így az </a:t>
            </a:r>
            <a:r>
              <a:rPr lang="hu-HU" i="1">
                <a:cs typeface="Times New Roman" pitchFamily="18" charset="0"/>
              </a:rPr>
              <a:t>I</a:t>
            </a:r>
            <a:r>
              <a:rPr lang="hu-HU" i="1" baseline="-25000">
                <a:cs typeface="Times New Roman" pitchFamily="18" charset="0"/>
              </a:rPr>
              <a:t>D</a:t>
            </a:r>
            <a:r>
              <a:rPr lang="hu-HU" i="1">
                <a:cs typeface="Times New Roman" pitchFamily="18" charset="0"/>
              </a:rPr>
              <a:t> </a:t>
            </a:r>
            <a:r>
              <a:rPr lang="hu-HU">
                <a:cs typeface="Times New Roman" pitchFamily="18" charset="0"/>
              </a:rPr>
              <a:t>nem változik</a:t>
            </a:r>
            <a:endParaRPr lang="el-GR" i="1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wq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28775"/>
            <a:ext cx="6858000" cy="414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76" name="AutoShape 4"/>
          <p:cNvSpPr>
            <a:spLocks noChangeArrowheads="1"/>
          </p:cNvSpPr>
          <p:nvPr/>
        </p:nvSpPr>
        <p:spPr bwMode="auto">
          <a:xfrm>
            <a:off x="5364163" y="3068638"/>
            <a:ext cx="685800" cy="609600"/>
          </a:xfrm>
          <a:prstGeom prst="rightArrow">
            <a:avLst>
              <a:gd name="adj1" fmla="val 50000"/>
              <a:gd name="adj2" fmla="val 28125"/>
            </a:avLst>
          </a:prstGeom>
          <a:solidFill>
            <a:srgbClr val="FF9900">
              <a:alpha val="5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404813"/>
            <a:ext cx="7772400" cy="1143000"/>
          </a:xfrm>
        </p:spPr>
        <p:txBody>
          <a:bodyPr/>
          <a:lstStyle/>
          <a:p>
            <a:r>
              <a:rPr lang="hu-HU"/>
              <a:t>Telítéses tartomány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57275"/>
            <a:ext cx="4867275" cy="55721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hu-HU" sz="2800" b="1" i="0">
                <a:solidFill>
                  <a:srgbClr val="FF3300"/>
                </a:solidFill>
                <a:latin typeface="Comic Sans MS" pitchFamily="66" charset="0"/>
              </a:rPr>
              <a:t>A MOSFET működési tartományai</a:t>
            </a:r>
            <a:endParaRPr lang="en-US" sz="2800" b="1" i="0">
              <a:solidFill>
                <a:srgbClr val="FF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1" name="Rectangle 7"/>
          <p:cNvSpPr>
            <a:spLocks noGrp="1" noChangeArrowheads="1"/>
          </p:cNvSpPr>
          <p:nvPr>
            <p:ph type="title"/>
          </p:nvPr>
        </p:nvSpPr>
        <p:spPr>
          <a:xfrm>
            <a:off x="247650" y="0"/>
            <a:ext cx="8645525" cy="1143000"/>
          </a:xfrm>
        </p:spPr>
        <p:txBody>
          <a:bodyPr/>
          <a:lstStyle/>
          <a:p>
            <a:r>
              <a:rPr lang="hu-HU"/>
              <a:t>A poli-Si kapus MOS keresztmetszete</a:t>
            </a:r>
            <a:endParaRPr lang="en-US"/>
          </a:p>
        </p:txBody>
      </p:sp>
      <p:grpSp>
        <p:nvGrpSpPr>
          <p:cNvPr id="139295" name="Group 31"/>
          <p:cNvGrpSpPr>
            <a:grpSpLocks/>
          </p:cNvGrpSpPr>
          <p:nvPr/>
        </p:nvGrpSpPr>
        <p:grpSpPr bwMode="auto">
          <a:xfrm>
            <a:off x="1331913" y="1125538"/>
            <a:ext cx="6778625" cy="3124200"/>
            <a:chOff x="839" y="709"/>
            <a:chExt cx="4270" cy="1968"/>
          </a:xfrm>
        </p:grpSpPr>
        <p:sp>
          <p:nvSpPr>
            <p:cNvPr id="139267" name="Rectangle 3" descr="5%"/>
            <p:cNvSpPr>
              <a:spLocks noChangeArrowheads="1"/>
            </p:cNvSpPr>
            <p:nvPr/>
          </p:nvSpPr>
          <p:spPr bwMode="auto">
            <a:xfrm>
              <a:off x="935" y="1669"/>
              <a:ext cx="2995" cy="1008"/>
            </a:xfrm>
            <a:prstGeom prst="rect">
              <a:avLst/>
            </a:prstGeom>
            <a:pattFill prst="pct5">
              <a:fgClr>
                <a:srgbClr val="82565E"/>
              </a:fgClr>
              <a:bgClr>
                <a:srgbClr val="FFFFFF"/>
              </a:bgClr>
            </a:patt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9268" name="AutoShape 4" descr="20%"/>
            <p:cNvSpPr>
              <a:spLocks noChangeArrowheads="1"/>
            </p:cNvSpPr>
            <p:nvPr/>
          </p:nvSpPr>
          <p:spPr bwMode="auto">
            <a:xfrm>
              <a:off x="2855" y="1669"/>
              <a:ext cx="672" cy="240"/>
            </a:xfrm>
            <a:prstGeom prst="roundRect">
              <a:avLst>
                <a:gd name="adj" fmla="val 16667"/>
              </a:avLst>
            </a:prstGeom>
            <a:pattFill prst="pct20">
              <a:fgClr>
                <a:schemeClr val="hlink"/>
              </a:fgClr>
              <a:bgClr>
                <a:srgbClr val="FFFFFF"/>
              </a:bgClr>
            </a:patt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9269" name="AutoShape 5" descr="20%"/>
            <p:cNvSpPr>
              <a:spLocks noChangeArrowheads="1"/>
            </p:cNvSpPr>
            <p:nvPr/>
          </p:nvSpPr>
          <p:spPr bwMode="auto">
            <a:xfrm>
              <a:off x="1367" y="1669"/>
              <a:ext cx="672" cy="240"/>
            </a:xfrm>
            <a:prstGeom prst="roundRect">
              <a:avLst>
                <a:gd name="adj" fmla="val 16667"/>
              </a:avLst>
            </a:prstGeom>
            <a:pattFill prst="pct20">
              <a:fgClr>
                <a:schemeClr val="hlink"/>
              </a:fgClr>
              <a:bgClr>
                <a:srgbClr val="FFFFFF"/>
              </a:bgClr>
            </a:patt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9272" name="Text Box 8"/>
            <p:cNvSpPr txBox="1">
              <a:spLocks noChangeArrowheads="1"/>
            </p:cNvSpPr>
            <p:nvPr/>
          </p:nvSpPr>
          <p:spPr bwMode="auto">
            <a:xfrm>
              <a:off x="982" y="709"/>
              <a:ext cx="24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hu-HU" sz="2000" i="0">
                  <a:latin typeface="Arial" pitchFamily="34" charset="0"/>
                </a:rPr>
                <a:t>Vékony oxid (</a:t>
              </a:r>
              <a:r>
                <a:rPr lang="hu-HU" sz="2000" b="1" i="0">
                  <a:solidFill>
                    <a:srgbClr val="000066"/>
                  </a:solidFill>
                  <a:latin typeface="Arial" pitchFamily="34" charset="0"/>
                </a:rPr>
                <a:t>1…20 nm</a:t>
              </a:r>
              <a:r>
                <a:rPr lang="hu-HU" sz="2000" i="0">
                  <a:latin typeface="Arial" pitchFamily="34" charset="0"/>
                </a:rPr>
                <a:t> vastag)</a:t>
              </a:r>
            </a:p>
          </p:txBody>
        </p:sp>
        <p:sp>
          <p:nvSpPr>
            <p:cNvPr id="139273" name="AutoShape 9" descr="Light downward diagonal"/>
            <p:cNvSpPr>
              <a:spLocks noChangeArrowheads="1"/>
            </p:cNvSpPr>
            <p:nvPr/>
          </p:nvSpPr>
          <p:spPr bwMode="auto">
            <a:xfrm flipH="1">
              <a:off x="839" y="1333"/>
              <a:ext cx="528" cy="720"/>
            </a:xfrm>
            <a:prstGeom prst="moon">
              <a:avLst>
                <a:gd name="adj" fmla="val 87500"/>
              </a:avLst>
            </a:prstGeom>
            <a:pattFill prst="lt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9274" name="AutoShape 10"/>
            <p:cNvSpPr>
              <a:spLocks noChangeArrowheads="1"/>
            </p:cNvSpPr>
            <p:nvPr/>
          </p:nvSpPr>
          <p:spPr bwMode="auto">
            <a:xfrm flipV="1">
              <a:off x="1991" y="1285"/>
              <a:ext cx="912" cy="240"/>
            </a:xfrm>
            <a:custGeom>
              <a:avLst/>
              <a:gdLst>
                <a:gd name="G0" fmla="+- 3419 0 0"/>
                <a:gd name="G1" fmla="+- 21600 0 3419"/>
                <a:gd name="G2" fmla="*/ 3419 1 2"/>
                <a:gd name="G3" fmla="+- 21600 0 G2"/>
                <a:gd name="G4" fmla="+/ 3419 21600 2"/>
                <a:gd name="G5" fmla="+/ G1 0 2"/>
                <a:gd name="G6" fmla="*/ 21600 21600 3419"/>
                <a:gd name="G7" fmla="*/ G6 1 2"/>
                <a:gd name="G8" fmla="+- 21600 0 G7"/>
                <a:gd name="G9" fmla="*/ 21600 1 2"/>
                <a:gd name="G10" fmla="+- 3419 0 G9"/>
                <a:gd name="G11" fmla="?: G10 G8 0"/>
                <a:gd name="G12" fmla="?: G10 G7 21600"/>
                <a:gd name="T0" fmla="*/ 19890 w 21600"/>
                <a:gd name="T1" fmla="*/ 10800 h 21600"/>
                <a:gd name="T2" fmla="*/ 10800 w 21600"/>
                <a:gd name="T3" fmla="*/ 21600 h 21600"/>
                <a:gd name="T4" fmla="*/ 1710 w 21600"/>
                <a:gd name="T5" fmla="*/ 10800 h 21600"/>
                <a:gd name="T6" fmla="*/ 10800 w 21600"/>
                <a:gd name="T7" fmla="*/ 0 h 21600"/>
                <a:gd name="T8" fmla="*/ 3510 w 21600"/>
                <a:gd name="T9" fmla="*/ 3510 h 21600"/>
                <a:gd name="T10" fmla="*/ 18090 w 21600"/>
                <a:gd name="T11" fmla="*/ 1809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19" y="21600"/>
                  </a:lnTo>
                  <a:lnTo>
                    <a:pt x="1818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9275" name="Text Box 11"/>
            <p:cNvSpPr txBox="1">
              <a:spLocks noChangeArrowheads="1"/>
            </p:cNvSpPr>
            <p:nvPr/>
          </p:nvSpPr>
          <p:spPr bwMode="auto">
            <a:xfrm>
              <a:off x="1511" y="1669"/>
              <a:ext cx="4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i="0">
                  <a:latin typeface="Arial" pitchFamily="34" charset="0"/>
                </a:rPr>
                <a:t>n+</a:t>
              </a:r>
            </a:p>
          </p:txBody>
        </p:sp>
        <p:sp>
          <p:nvSpPr>
            <p:cNvPr id="139276" name="Text Box 12"/>
            <p:cNvSpPr txBox="1">
              <a:spLocks noChangeArrowheads="1"/>
            </p:cNvSpPr>
            <p:nvPr/>
          </p:nvSpPr>
          <p:spPr bwMode="auto">
            <a:xfrm>
              <a:off x="1319" y="1429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i="0">
                  <a:latin typeface="Arial" pitchFamily="34" charset="0"/>
                </a:rPr>
                <a:t>Source</a:t>
              </a:r>
            </a:p>
          </p:txBody>
        </p:sp>
        <p:sp>
          <p:nvSpPr>
            <p:cNvPr id="139277" name="Text Box 13"/>
            <p:cNvSpPr txBox="1">
              <a:spLocks noChangeArrowheads="1"/>
            </p:cNvSpPr>
            <p:nvPr/>
          </p:nvSpPr>
          <p:spPr bwMode="auto">
            <a:xfrm>
              <a:off x="2999" y="1429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i="0">
                  <a:latin typeface="Arial" pitchFamily="34" charset="0"/>
                </a:rPr>
                <a:t>Drain</a:t>
              </a:r>
            </a:p>
          </p:txBody>
        </p:sp>
        <p:sp>
          <p:nvSpPr>
            <p:cNvPr id="139278" name="Text Box 14"/>
            <p:cNvSpPr txBox="1">
              <a:spLocks noChangeArrowheads="1"/>
            </p:cNvSpPr>
            <p:nvPr/>
          </p:nvSpPr>
          <p:spPr bwMode="auto">
            <a:xfrm>
              <a:off x="1991" y="2101"/>
              <a:ext cx="12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i="0">
                  <a:latin typeface="Arial" pitchFamily="34" charset="0"/>
                </a:rPr>
                <a:t>p </a:t>
              </a:r>
              <a:r>
                <a:rPr lang="hu-HU" sz="2000" i="0">
                  <a:latin typeface="Arial" pitchFamily="34" charset="0"/>
                </a:rPr>
                <a:t>hordozó</a:t>
              </a:r>
              <a:endParaRPr lang="en-US" sz="2000" i="0">
                <a:latin typeface="Arial" pitchFamily="34" charset="0"/>
              </a:endParaRPr>
            </a:p>
          </p:txBody>
        </p:sp>
        <p:sp>
          <p:nvSpPr>
            <p:cNvPr id="139281" name="Text Box 17"/>
            <p:cNvSpPr txBox="1">
              <a:spLocks noChangeArrowheads="1"/>
            </p:cNvSpPr>
            <p:nvPr/>
          </p:nvSpPr>
          <p:spPr bwMode="auto">
            <a:xfrm>
              <a:off x="4021" y="1538"/>
              <a:ext cx="10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hu-HU" sz="2000" i="0">
                  <a:latin typeface="Arial" pitchFamily="34" charset="0"/>
                </a:rPr>
                <a:t>Vastag oxid</a:t>
              </a:r>
              <a:endParaRPr lang="en-US" sz="2000" i="0">
                <a:latin typeface="Arial" pitchFamily="34" charset="0"/>
              </a:endParaRPr>
            </a:p>
          </p:txBody>
        </p:sp>
        <p:sp>
          <p:nvSpPr>
            <p:cNvPr id="139282" name="Line 18"/>
            <p:cNvSpPr>
              <a:spLocks noChangeShapeType="1"/>
            </p:cNvSpPr>
            <p:nvPr/>
          </p:nvSpPr>
          <p:spPr bwMode="auto">
            <a:xfrm>
              <a:off x="1367" y="1669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9283" name="Line 19"/>
            <p:cNvSpPr>
              <a:spLocks noChangeShapeType="1"/>
            </p:cNvSpPr>
            <p:nvPr/>
          </p:nvSpPr>
          <p:spPr bwMode="auto">
            <a:xfrm>
              <a:off x="983" y="2677"/>
              <a:ext cx="30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9284" name="Text Box 20"/>
            <p:cNvSpPr txBox="1">
              <a:spLocks noChangeArrowheads="1"/>
            </p:cNvSpPr>
            <p:nvPr/>
          </p:nvSpPr>
          <p:spPr bwMode="auto">
            <a:xfrm>
              <a:off x="3143" y="1669"/>
              <a:ext cx="4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i="0">
                  <a:latin typeface="Arial" pitchFamily="34" charset="0"/>
                </a:rPr>
                <a:t>n+</a:t>
              </a:r>
            </a:p>
          </p:txBody>
        </p:sp>
        <p:sp>
          <p:nvSpPr>
            <p:cNvPr id="139285" name="Rectangle 21" descr="Light upward diagonal"/>
            <p:cNvSpPr>
              <a:spLocks noChangeArrowheads="1"/>
            </p:cNvSpPr>
            <p:nvPr/>
          </p:nvSpPr>
          <p:spPr bwMode="auto">
            <a:xfrm>
              <a:off x="1991" y="1573"/>
              <a:ext cx="912" cy="96"/>
            </a:xfrm>
            <a:prstGeom prst="rect">
              <a:avLst/>
            </a:prstGeom>
            <a:pattFill prst="ltUp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9286" name="Line 22"/>
            <p:cNvSpPr>
              <a:spLocks noChangeShapeType="1"/>
            </p:cNvSpPr>
            <p:nvPr/>
          </p:nvSpPr>
          <p:spPr bwMode="auto">
            <a:xfrm>
              <a:off x="2903" y="1669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9288" name="AutoShape 24" descr="Light downward diagonal"/>
            <p:cNvSpPr>
              <a:spLocks noChangeArrowheads="1"/>
            </p:cNvSpPr>
            <p:nvPr/>
          </p:nvSpPr>
          <p:spPr bwMode="auto">
            <a:xfrm>
              <a:off x="3527" y="1333"/>
              <a:ext cx="528" cy="720"/>
            </a:xfrm>
            <a:prstGeom prst="moon">
              <a:avLst>
                <a:gd name="adj" fmla="val 87500"/>
              </a:avLst>
            </a:prstGeom>
            <a:pattFill prst="lt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9289" name="Text Box 25"/>
            <p:cNvSpPr txBox="1">
              <a:spLocks noChangeArrowheads="1"/>
            </p:cNvSpPr>
            <p:nvPr/>
          </p:nvSpPr>
          <p:spPr bwMode="auto">
            <a:xfrm>
              <a:off x="1991" y="1045"/>
              <a:ext cx="9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hu-HU" sz="2000" i="0">
                  <a:latin typeface="Arial" pitchFamily="34" charset="0"/>
                </a:rPr>
                <a:t>Poli-Si kapu</a:t>
              </a:r>
              <a:endParaRPr lang="en-US" sz="2000" i="0">
                <a:latin typeface="Arial" pitchFamily="34" charset="0"/>
              </a:endParaRPr>
            </a:p>
          </p:txBody>
        </p:sp>
        <p:sp>
          <p:nvSpPr>
            <p:cNvPr id="139290" name="Line 26"/>
            <p:cNvSpPr>
              <a:spLocks noChangeShapeType="1"/>
            </p:cNvSpPr>
            <p:nvPr/>
          </p:nvSpPr>
          <p:spPr bwMode="auto">
            <a:xfrm>
              <a:off x="1751" y="949"/>
              <a:ext cx="240" cy="67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9292" name="Rectangle 28"/>
            <p:cNvSpPr>
              <a:spLocks noChangeArrowheads="1"/>
            </p:cNvSpPr>
            <p:nvPr/>
          </p:nvSpPr>
          <p:spPr bwMode="auto">
            <a:xfrm>
              <a:off x="1991" y="1525"/>
              <a:ext cx="912" cy="4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39293" name="Text Box 29"/>
          <p:cNvSpPr txBox="1">
            <a:spLocks noChangeArrowheads="1"/>
          </p:cNvSpPr>
          <p:nvPr/>
        </p:nvSpPr>
        <p:spPr bwMode="auto">
          <a:xfrm>
            <a:off x="250825" y="4437063"/>
            <a:ext cx="8569325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hu-HU" i="0"/>
              <a:t> </a:t>
            </a:r>
            <a:r>
              <a:rPr lang="hu-HU" sz="2000" i="0"/>
              <a:t>A fenti ábrán egy n-vezetéses MOS, azaz NMOS látható </a:t>
            </a:r>
          </a:p>
          <a:p>
            <a:pPr>
              <a:buFontTx/>
              <a:buChar char="•"/>
            </a:pPr>
            <a:r>
              <a:rPr lang="hu-HU" sz="2000" i="0"/>
              <a:t> A MOS tranzisztorok jellegzetes csatorna hosszúsága: L = 0,3 </a:t>
            </a:r>
            <a:r>
              <a:rPr lang="el-GR" sz="2000" i="0">
                <a:cs typeface="Times New Roman" pitchFamily="18" charset="0"/>
              </a:rPr>
              <a:t>μ</a:t>
            </a:r>
            <a:r>
              <a:rPr lang="hu-HU" sz="2000" i="0">
                <a:cs typeface="Times New Roman" pitchFamily="18" charset="0"/>
              </a:rPr>
              <a:t>m</a:t>
            </a:r>
          </a:p>
          <a:p>
            <a:pPr>
              <a:buFontTx/>
              <a:buChar char="•"/>
            </a:pPr>
            <a:r>
              <a:rPr lang="hu-HU" sz="2000" i="0">
                <a:cs typeface="Times New Roman" pitchFamily="18" charset="0"/>
              </a:rPr>
              <a:t> A gate anyaga általában polikristályos szilícium, röviden: poli-Si</a:t>
            </a:r>
          </a:p>
          <a:p>
            <a:pPr lvl="1">
              <a:buFontTx/>
              <a:buChar char="•"/>
            </a:pPr>
            <a:r>
              <a:rPr lang="hu-HU" sz="2000" i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hu-HU" sz="1800" i="0">
                <a:solidFill>
                  <a:srgbClr val="000066"/>
                </a:solidFill>
                <a:cs typeface="Times New Roman" pitchFamily="18" charset="0"/>
              </a:rPr>
              <a:t>A poli-Si vezetőképessége sokkal jobb, mint a szilíciumé, a fémekére hasonlít, bár a fémekénél azért nagyobb a fajlagos ellenállása</a:t>
            </a:r>
          </a:p>
          <a:p>
            <a:pPr>
              <a:buFontTx/>
              <a:buChar char="•"/>
            </a:pPr>
            <a:r>
              <a:rPr lang="hu-HU" sz="2000" i="0">
                <a:solidFill>
                  <a:srgbClr val="FF3300"/>
                </a:solidFill>
                <a:cs typeface="Times New Roman" pitchFamily="18" charset="0"/>
              </a:rPr>
              <a:t>A MOSFET készülhet alumínium gate-tel is, de a poli-Si gate előnye az </a:t>
            </a:r>
            <a:r>
              <a:rPr lang="hu-HU" sz="2000" b="1" i="0">
                <a:solidFill>
                  <a:srgbClr val="FF3300"/>
                </a:solidFill>
                <a:cs typeface="Times New Roman" pitchFamily="18" charset="0"/>
              </a:rPr>
              <a:t>önillesztő technológia</a:t>
            </a:r>
            <a:r>
              <a:rPr lang="hu-HU" sz="2000" i="0">
                <a:cs typeface="Times New Roman" pitchFamily="18" charset="0"/>
              </a:rPr>
              <a:t> (</a:t>
            </a:r>
            <a:r>
              <a:rPr lang="hu-HU" sz="2000">
                <a:cs typeface="Times New Roman" pitchFamily="18" charset="0"/>
              </a:rPr>
              <a:t>következő dia</a:t>
            </a:r>
            <a:r>
              <a:rPr lang="hu-HU" sz="2000" i="0">
                <a:cs typeface="Times New Roman" pitchFamily="18" charset="0"/>
              </a:rPr>
              <a:t>)</a:t>
            </a:r>
            <a:endParaRPr lang="el-GR" sz="2000" i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295400"/>
          </a:xfrm>
          <a:noFill/>
          <a:ln/>
        </p:spPr>
        <p:txBody>
          <a:bodyPr lIns="92075" tIns="46038" rIns="92075" bIns="46038" anchor="b"/>
          <a:lstStyle/>
          <a:p>
            <a:r>
              <a:rPr lang="hu-HU" sz="2400" b="1">
                <a:solidFill>
                  <a:srgbClr val="FF0000"/>
                </a:solidFill>
                <a:latin typeface="Bookman Old Style" pitchFamily="18" charset="0"/>
              </a:rPr>
              <a:t>A MOS tranzisztor</a:t>
            </a:r>
            <a:r>
              <a:rPr lang="hu-HU" sz="2400" b="1">
                <a:solidFill>
                  <a:srgbClr val="FFFF00"/>
                </a:solidFill>
                <a:latin typeface="Bookman Old Style" pitchFamily="18" charset="0"/>
              </a:rPr>
              <a:t/>
            </a:r>
            <a:br>
              <a:rPr lang="hu-HU" sz="2400" b="1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hu-HU" sz="2400" b="1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hu-HU" sz="1600" b="1">
                <a:latin typeface="Bookman Old Style" pitchFamily="18" charset="0"/>
              </a:rPr>
              <a:t>Önillesztő, poli-Si gate eljárás</a:t>
            </a:r>
          </a:p>
        </p:txBody>
      </p:sp>
      <p:pic>
        <p:nvPicPr>
          <p:cNvPr id="116739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81200"/>
            <a:ext cx="4989513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304800" y="1905000"/>
            <a:ext cx="3619500" cy="3367088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dist="45791" dir="3378596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800" b="1" i="0">
                <a:latin typeface="Bookman Old Style" pitchFamily="18" charset="0"/>
              </a:rPr>
              <a:t>1. Aktív zóna </a:t>
            </a:r>
            <a:r>
              <a:rPr lang="hu-HU" sz="1800" b="1" i="0">
                <a:latin typeface="Symbol" pitchFamily="18" charset="2"/>
              </a:rPr>
              <a:t>® </a:t>
            </a:r>
            <a:r>
              <a:rPr lang="hu-HU" sz="1800" b="1" i="0">
                <a:latin typeface="Bookman Old Style" pitchFamily="18" charset="0"/>
              </a:rPr>
              <a:t>vékonyoxid</a:t>
            </a:r>
          </a:p>
          <a:p>
            <a:pPr>
              <a:spcBef>
                <a:spcPct val="50000"/>
              </a:spcBef>
            </a:pPr>
            <a:r>
              <a:rPr lang="hu-HU" sz="1800" b="1" i="0">
                <a:latin typeface="Bookman Old Style" pitchFamily="18" charset="0"/>
              </a:rPr>
              <a:t>2.Bújtatott kontaktus ablaknyitás</a:t>
            </a:r>
          </a:p>
          <a:p>
            <a:pPr>
              <a:spcBef>
                <a:spcPct val="50000"/>
              </a:spcBef>
            </a:pPr>
            <a:r>
              <a:rPr lang="hu-HU" sz="1800" b="1" i="0">
                <a:latin typeface="Bookman Old Style" pitchFamily="18" charset="0"/>
              </a:rPr>
              <a:t>3. Poli-Si felvitel, maszkol</a:t>
            </a:r>
          </a:p>
          <a:p>
            <a:pPr>
              <a:spcBef>
                <a:spcPct val="50000"/>
              </a:spcBef>
            </a:pPr>
            <a:r>
              <a:rPr lang="hu-HU" sz="1800" b="1" i="0">
                <a:latin typeface="Bookman Old Style" pitchFamily="18" charset="0"/>
              </a:rPr>
              <a:t>4. Aktív zónát nyit, n+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hu-HU" sz="1800" b="1" i="0">
                <a:latin typeface="Bookman Old Style" pitchFamily="18" charset="0"/>
              </a:rPr>
              <a:t>    diffúzió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hu-HU" sz="1800" b="1" i="0">
                <a:latin typeface="Bookman Old Style" pitchFamily="18" charset="0"/>
              </a:rPr>
              <a:t>5. Szigetelő bevonat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hu-HU" sz="1800" b="1" i="0">
                <a:latin typeface="Bookman Old Style" pitchFamily="18" charset="0"/>
              </a:rPr>
              <a:t>6. Kontaktus ablakok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hu-HU" sz="1800" b="1" i="0">
                <a:latin typeface="Bookman Old Style" pitchFamily="18" charset="0"/>
              </a:rPr>
              <a:t>7. Fémezés</a:t>
            </a: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0" y="5373688"/>
            <a:ext cx="3924300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 i="0">
                <a:solidFill>
                  <a:srgbClr val="008000"/>
                </a:solidFill>
                <a:latin typeface="Bookman Old Style" pitchFamily="18" charset="0"/>
              </a:rPr>
              <a:t>Önillesztés:</a:t>
            </a:r>
          </a:p>
          <a:p>
            <a:pPr algn="ctr">
              <a:spcBef>
                <a:spcPct val="50000"/>
              </a:spcBef>
            </a:pPr>
            <a:r>
              <a:rPr lang="hu-HU" sz="1900" b="1" i="0">
                <a:solidFill>
                  <a:srgbClr val="008000"/>
                </a:solidFill>
                <a:latin typeface="Bookman Old Style" pitchFamily="18" charset="0"/>
              </a:rPr>
              <a:t>A csatornát a poli-Si gate és az aktív zóna átfedése jelöli ki.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3124200" cy="1066800"/>
          </a:xfrm>
          <a:noFill/>
          <a:ln/>
        </p:spPr>
        <p:txBody>
          <a:bodyPr lIns="92075" tIns="46038" rIns="92075" bIns="46038" anchor="b"/>
          <a:lstStyle/>
          <a:p>
            <a:r>
              <a:rPr lang="hu-HU" sz="2400" b="1">
                <a:latin typeface="Bookman Old Style" pitchFamily="18" charset="0"/>
              </a:rPr>
              <a:t>A MOS </a:t>
            </a:r>
            <a:br>
              <a:rPr lang="hu-HU" sz="2400" b="1">
                <a:latin typeface="Bookman Old Style" pitchFamily="18" charset="0"/>
              </a:rPr>
            </a:br>
            <a:r>
              <a:rPr lang="hu-HU" sz="2400" b="1">
                <a:latin typeface="Bookman Old Style" pitchFamily="18" charset="0"/>
              </a:rPr>
              <a:t>tranzisztor</a:t>
            </a:r>
          </a:p>
        </p:txBody>
      </p:sp>
      <p:pic>
        <p:nvPicPr>
          <p:cNvPr id="118787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"/>
            <a:ext cx="5268913" cy="633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533400" y="2286000"/>
            <a:ext cx="25908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hu-HU" b="1" i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Mikronalatti MOS szerkezet</a:t>
            </a: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687388" y="4116388"/>
            <a:ext cx="2206625" cy="1622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i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Vázlatrajz és elektron-mikroszkóppal készült metszeti kép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1524000" y="2438400"/>
            <a:ext cx="5927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/>
              <a:t>Növekményes n csatornás MOS tranzisztor szimbólumok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1600200" y="5410200"/>
            <a:ext cx="55721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/>
              <a:t>Kiürítéses n csatornás MOS tranzisztor szimbólumok</a:t>
            </a:r>
          </a:p>
          <a:p>
            <a:endParaRPr lang="hu-HU" sz="2000" i="0"/>
          </a:p>
          <a:p>
            <a:r>
              <a:rPr lang="hu-HU" sz="2000" i="0"/>
              <a:t>Mindegyik változat használatos</a:t>
            </a:r>
          </a:p>
        </p:txBody>
      </p:sp>
      <p:pic>
        <p:nvPicPr>
          <p:cNvPr id="99332" name="Picture 4" descr="Dia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05800" cy="2152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3" name="Picture 5" descr="Dia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95600"/>
            <a:ext cx="46863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hu-HU" b="1">
                <a:solidFill>
                  <a:srgbClr val="FF0000"/>
                </a:solidFill>
              </a:rPr>
              <a:t>Térvezérelt tranzisztor</a:t>
            </a:r>
            <a:br>
              <a:rPr lang="hu-HU" b="1">
                <a:solidFill>
                  <a:srgbClr val="FF0000"/>
                </a:solidFill>
              </a:rPr>
            </a:br>
            <a:r>
              <a:rPr lang="hu-HU" b="1">
                <a:solidFill>
                  <a:srgbClr val="FF0000"/>
                </a:solidFill>
              </a:rPr>
              <a:t>(</a:t>
            </a:r>
            <a:r>
              <a:rPr lang="en-US" b="1">
                <a:solidFill>
                  <a:srgbClr val="FF0000"/>
                </a:solidFill>
              </a:rPr>
              <a:t>Field Effect Transistor</a:t>
            </a:r>
            <a:r>
              <a:rPr lang="hu-HU" b="1">
                <a:solidFill>
                  <a:srgbClr val="FF0000"/>
                </a:solidFill>
              </a:rPr>
              <a:t>, FET)</a:t>
            </a:r>
            <a:r>
              <a:rPr lang="hu-HU" b="1"/>
              <a:t> </a:t>
            </a:r>
          </a:p>
        </p:txBody>
      </p:sp>
      <p:graphicFrame>
        <p:nvGraphicFramePr>
          <p:cNvPr id="184323" name="Object 3"/>
          <p:cNvGraphicFramePr>
            <a:graphicFrameLocks noChangeAspect="1"/>
          </p:cNvGraphicFramePr>
          <p:nvPr/>
        </p:nvGraphicFramePr>
        <p:xfrm>
          <a:off x="323850" y="1916113"/>
          <a:ext cx="4724400" cy="198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2" name="Dokumentum" r:id="rId3" imgW="2838960" imgH="1190520" progId="Word.Document.8">
                  <p:embed/>
                </p:oleObj>
              </mc:Choice>
              <mc:Fallback>
                <p:oleObj name="Dokumentum" r:id="rId3" imgW="2838960" imgH="119052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916113"/>
                        <a:ext cx="4724400" cy="19827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323850" y="4437063"/>
            <a:ext cx="8458200" cy="15621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i="0">
                <a:solidFill>
                  <a:schemeClr val="accent2"/>
                </a:solidFill>
              </a:rPr>
              <a:t>Működésük alapelve, hogy egy térrészen átfolyó áramot úgy szabályozunk, hogy külső elektromos erőtérrel megváltoztatjuk a félvezető vezetőképességét, ill. a rendelkezésre álló keresztmetszetet.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09600"/>
            <a:ext cx="8642350" cy="457200"/>
          </a:xfrm>
        </p:spPr>
        <p:txBody>
          <a:bodyPr/>
          <a:lstStyle/>
          <a:p>
            <a:r>
              <a:rPr lang="hu-HU" b="1"/>
              <a:t>A MOS tranzisztor kimeneti jelleggörbéi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684213" y="1268413"/>
            <a:ext cx="3395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i="0"/>
              <a:t>I</a:t>
            </a:r>
            <a:r>
              <a:rPr lang="hu-HU" i="0" baseline="-25000"/>
              <a:t>D</a:t>
            </a:r>
            <a:r>
              <a:rPr lang="en-US" i="0"/>
              <a:t>=f(U</a:t>
            </a:r>
            <a:r>
              <a:rPr lang="en-US" i="0" baseline="-25000"/>
              <a:t>DS</a:t>
            </a:r>
            <a:r>
              <a:rPr lang="en-US" i="0"/>
              <a:t>)</a:t>
            </a:r>
            <a:r>
              <a:rPr lang="hu-HU" i="0"/>
              <a:t>,</a:t>
            </a:r>
            <a:r>
              <a:rPr lang="en-US" i="0"/>
              <a:t> param</a:t>
            </a:r>
            <a:r>
              <a:rPr lang="hu-HU" i="0"/>
              <a:t>éter: </a:t>
            </a:r>
            <a:r>
              <a:rPr lang="en-US" i="0"/>
              <a:t>U</a:t>
            </a:r>
            <a:r>
              <a:rPr lang="en-US" i="0" baseline="-25000"/>
              <a:t>GS</a:t>
            </a:r>
            <a:endParaRPr lang="en-US" i="0"/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2971800" y="1981200"/>
            <a:ext cx="316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/>
              <a:t>Kimeneti karakterisztika</a:t>
            </a:r>
          </a:p>
        </p:txBody>
      </p:sp>
      <p:pic>
        <p:nvPicPr>
          <p:cNvPr id="103429" name="Picture 5" descr="wq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14600"/>
            <a:ext cx="4572000" cy="4100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06" name="Rectangle 14"/>
          <p:cNvSpPr>
            <a:spLocks noChangeArrowheads="1"/>
          </p:cNvSpPr>
          <p:nvPr/>
        </p:nvSpPr>
        <p:spPr bwMode="auto">
          <a:xfrm>
            <a:off x="3995738" y="4927600"/>
            <a:ext cx="5148262" cy="1930400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i="0"/>
              <a:t>W a gate szélessége,</a:t>
            </a:r>
          </a:p>
          <a:p>
            <a:r>
              <a:rPr lang="hu-HU" sz="2000" i="0"/>
              <a:t>L a gate hosszúsága,</a:t>
            </a:r>
          </a:p>
          <a:p>
            <a:r>
              <a:rPr lang="hu-HU" sz="2000">
                <a:sym typeface="Symbol" pitchFamily="18" charset="2"/>
              </a:rPr>
              <a:t></a:t>
            </a:r>
            <a:r>
              <a:rPr lang="hu-HU" sz="2000" baseline="-25000"/>
              <a:t>ox</a:t>
            </a:r>
            <a:r>
              <a:rPr lang="hu-HU" sz="2000"/>
              <a:t>/t</a:t>
            </a:r>
            <a:r>
              <a:rPr lang="hu-HU" sz="2000" baseline="-25000"/>
              <a:t>ox </a:t>
            </a:r>
            <a:r>
              <a:rPr lang="hu-HU" sz="2000" i="0"/>
              <a:t>a felületegységre eső oxidkapacitás,</a:t>
            </a:r>
          </a:p>
          <a:p>
            <a:r>
              <a:rPr lang="hu-HU" sz="2000">
                <a:sym typeface="Symbol" pitchFamily="18" charset="2"/>
              </a:rPr>
              <a:t></a:t>
            </a:r>
            <a:r>
              <a:rPr lang="hu-HU" sz="2000" baseline="-25000"/>
              <a:t>n</a:t>
            </a:r>
            <a:r>
              <a:rPr lang="hu-HU" sz="2000" i="0"/>
              <a:t> a csatorna töltéshordozóinak mozgékonysága,</a:t>
            </a:r>
          </a:p>
          <a:p>
            <a:r>
              <a:rPr lang="hu-HU" sz="2000"/>
              <a:t>U</a:t>
            </a:r>
            <a:r>
              <a:rPr lang="hu-HU" sz="2000" baseline="-25000"/>
              <a:t>G</a:t>
            </a:r>
            <a:r>
              <a:rPr lang="hu-HU" sz="2000" i="0" baseline="-25000"/>
              <a:t>S </a:t>
            </a:r>
            <a:r>
              <a:rPr lang="hu-HU" sz="2000" i="0"/>
              <a:t>a gate-source feszültség,</a:t>
            </a:r>
          </a:p>
          <a:p>
            <a:r>
              <a:rPr lang="hu-HU" sz="2000"/>
              <a:t>V</a:t>
            </a:r>
            <a:r>
              <a:rPr lang="hu-HU" sz="2000" baseline="-25000"/>
              <a:t>T</a:t>
            </a:r>
            <a:r>
              <a:rPr lang="hu-HU" sz="2000" i="0"/>
              <a:t> a tranzisztor küszöbfeszültsége</a:t>
            </a: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72400" cy="5762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hu-HU" b="1">
                <a:solidFill>
                  <a:srgbClr val="FF0000"/>
                </a:solidFill>
              </a:rPr>
              <a:t>MOS modellegyenletek (NMOS-ra)</a:t>
            </a:r>
            <a:endParaRPr lang="en-GB" b="1">
              <a:solidFill>
                <a:srgbClr val="FF0000"/>
              </a:solidFill>
              <a:latin typeface="Times New Roman CE" charset="-18"/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5364163" cy="4540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buFontTx/>
              <a:buNone/>
            </a:pPr>
            <a:r>
              <a:rPr lang="hu-HU" i="1">
                <a:solidFill>
                  <a:srgbClr val="000066"/>
                </a:solidFill>
              </a:rPr>
              <a:t>Ezek másik neve:</a:t>
            </a:r>
            <a:r>
              <a:rPr lang="hu-HU" b="1" i="1">
                <a:solidFill>
                  <a:srgbClr val="000066"/>
                </a:solidFill>
              </a:rPr>
              <a:t> </a:t>
            </a:r>
            <a:r>
              <a:rPr lang="hu-HU" b="1">
                <a:solidFill>
                  <a:srgbClr val="000066"/>
                </a:solidFill>
              </a:rPr>
              <a:t>jelleggörbe egyenletek</a:t>
            </a:r>
            <a:endParaRPr lang="hu-HU" sz="1600" b="1">
              <a:solidFill>
                <a:srgbClr val="000066"/>
              </a:solidFill>
            </a:endParaRPr>
          </a:p>
        </p:txBody>
      </p:sp>
      <p:graphicFrame>
        <p:nvGraphicFramePr>
          <p:cNvPr id="136199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3492500" y="3357563"/>
          <a:ext cx="446246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7" name="Egyenlet" r:id="rId3" imgW="2158920" imgH="330120" progId="Equation.3">
                  <p:embed/>
                </p:oleObj>
              </mc:Choice>
              <mc:Fallback>
                <p:oleObj name="Egyenlet" r:id="rId3" imgW="2158920" imgH="330120" progId="Equation.3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357563"/>
                        <a:ext cx="4462463" cy="6223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38100" cmpd="dbl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201" name="Rectangle 9"/>
          <p:cNvSpPr>
            <a:spLocks noChangeArrowheads="1"/>
          </p:cNvSpPr>
          <p:nvPr/>
        </p:nvSpPr>
        <p:spPr bwMode="auto">
          <a:xfrm>
            <a:off x="0" y="3429000"/>
            <a:ext cx="8683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hu-HU" b="1" i="0">
                <a:solidFill>
                  <a:srgbClr val="008000"/>
                </a:solidFill>
              </a:rPr>
              <a:t>Telítéses tartomány:</a:t>
            </a:r>
          </a:p>
        </p:txBody>
      </p:sp>
      <p:sp>
        <p:nvSpPr>
          <p:cNvPr id="136202" name="Rectangle 10"/>
          <p:cNvSpPr>
            <a:spLocks noChangeArrowheads="1"/>
          </p:cNvSpPr>
          <p:nvPr/>
        </p:nvSpPr>
        <p:spPr bwMode="auto">
          <a:xfrm>
            <a:off x="323850" y="4221163"/>
            <a:ext cx="2376488" cy="466725"/>
          </a:xfrm>
          <a:prstGeom prst="rect">
            <a:avLst/>
          </a:prstGeom>
          <a:solidFill>
            <a:srgbClr val="FFCC99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hu-HU" b="1"/>
              <a:t>Határhelyzetben</a:t>
            </a:r>
            <a:r>
              <a:rPr lang="hu-HU" b="1" i="0"/>
              <a:t>:</a:t>
            </a:r>
          </a:p>
        </p:txBody>
      </p:sp>
      <p:graphicFrame>
        <p:nvGraphicFramePr>
          <p:cNvPr id="136198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3525838" y="1557338"/>
          <a:ext cx="5618162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8" name="Egyenlet" r:id="rId5" imgW="2831760" imgH="723600" progId="Equation.3">
                  <p:embed/>
                </p:oleObj>
              </mc:Choice>
              <mc:Fallback>
                <p:oleObj name="Egyenlet" r:id="rId5" imgW="2831760" imgH="723600" progId="Equation.3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838" y="1557338"/>
                        <a:ext cx="5618162" cy="151288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38100" cmpd="dbl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04" name="Object 12"/>
          <p:cNvGraphicFramePr>
            <a:graphicFrameLocks noChangeAspect="1"/>
          </p:cNvGraphicFramePr>
          <p:nvPr/>
        </p:nvGraphicFramePr>
        <p:xfrm>
          <a:off x="1187450" y="5661025"/>
          <a:ext cx="13462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9" name="Egyenlet" r:id="rId7" imgW="672840" imgH="368280" progId="Equation.3">
                  <p:embed/>
                </p:oleObj>
              </mc:Choice>
              <mc:Fallback>
                <p:oleObj name="Egyenlet" r:id="rId7" imgW="672840" imgH="3682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661025"/>
                        <a:ext cx="1346200" cy="7334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38100" cmpd="dbl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00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3492500" y="4292600"/>
          <a:ext cx="28463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40" name="Egyenlet" r:id="rId9" imgW="1498320" imgH="241200" progId="Equation.3">
                  <p:embed/>
                </p:oleObj>
              </mc:Choice>
              <mc:Fallback>
                <p:oleObj name="Egyenlet" r:id="rId9" imgW="1498320" imgH="241200" progId="Equation.3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4292600"/>
                        <a:ext cx="2846388" cy="4064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38100" cmpd="dbl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207" name="Rectangle 15"/>
          <p:cNvSpPr>
            <a:spLocks noChangeArrowheads="1"/>
          </p:cNvSpPr>
          <p:nvPr/>
        </p:nvSpPr>
        <p:spPr bwMode="auto">
          <a:xfrm>
            <a:off x="0" y="4868863"/>
            <a:ext cx="3744913" cy="314325"/>
          </a:xfrm>
          <a:prstGeom prst="rect">
            <a:avLst/>
          </a:prstGeom>
          <a:solidFill>
            <a:srgbClr val="FFCC99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hu-HU" sz="1400" b="1" i="0"/>
              <a:t>Határhelyzetben mindkét modellegyenlet igaz.</a:t>
            </a:r>
            <a:endParaRPr lang="hu-HU" b="1" i="0"/>
          </a:p>
        </p:txBody>
      </p:sp>
      <p:sp>
        <p:nvSpPr>
          <p:cNvPr id="136208" name="Rectangle 16"/>
          <p:cNvSpPr>
            <a:spLocks noChangeArrowheads="1"/>
          </p:cNvSpPr>
          <p:nvPr/>
        </p:nvSpPr>
        <p:spPr bwMode="auto">
          <a:xfrm>
            <a:off x="0" y="1844675"/>
            <a:ext cx="3419475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hu-HU" b="1" i="0">
                <a:solidFill>
                  <a:srgbClr val="008000"/>
                </a:solidFill>
              </a:rPr>
              <a:t>Trióda</a:t>
            </a:r>
          </a:p>
          <a:p>
            <a:pPr marL="342900" indent="-342900">
              <a:spcBef>
                <a:spcPct val="20000"/>
              </a:spcBef>
            </a:pPr>
            <a:r>
              <a:rPr lang="hu-HU" b="1" i="0">
                <a:solidFill>
                  <a:srgbClr val="008000"/>
                </a:solidFill>
              </a:rPr>
              <a:t>(lineáris tartomány):</a:t>
            </a:r>
            <a:endParaRPr lang="en-GB" sz="2000" i="0">
              <a:latin typeface="Times New Roman CE" charset="-1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415925"/>
            <a:ext cx="7772400" cy="5762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hu-HU" b="1"/>
              <a:t>Jellemző értékek</a:t>
            </a:r>
            <a:endParaRPr lang="en-GB" b="1">
              <a:latin typeface="Times New Roman CE" charset="-18"/>
            </a:endParaRPr>
          </a:p>
        </p:txBody>
      </p:sp>
      <p:graphicFrame>
        <p:nvGraphicFramePr>
          <p:cNvPr id="138246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3348038" y="1700213"/>
          <a:ext cx="3351212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92" name="Egyenlet" r:id="rId3" imgW="1117440" imgH="393480" progId="Equation.3">
                  <p:embed/>
                </p:oleObj>
              </mc:Choice>
              <mc:Fallback>
                <p:oleObj name="Egyenlet" r:id="rId3" imgW="1117440" imgH="393480" progId="Equation.3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700213"/>
                        <a:ext cx="3351212" cy="12636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1270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8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3492500" y="3429000"/>
          <a:ext cx="3122613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93" name="Egyenlet" r:id="rId5" imgW="1041120" imgH="393480" progId="Equation.3">
                  <p:embed/>
                </p:oleObj>
              </mc:Choice>
              <mc:Fallback>
                <p:oleObj name="Egyenlet" r:id="rId5" imgW="1041120" imgH="393480" progId="Equation.3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429000"/>
                        <a:ext cx="3122613" cy="12636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1270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9" name="Object 9">
            <a:hlinkClick r:id="" action="ppaction://ole?verb=0"/>
          </p:cNvPr>
          <p:cNvGraphicFramePr>
            <a:graphicFrameLocks/>
          </p:cNvGraphicFramePr>
          <p:nvPr/>
        </p:nvGraphicFramePr>
        <p:xfrm>
          <a:off x="4284663" y="5084763"/>
          <a:ext cx="3236912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94" name="Egyenlet" r:id="rId7" imgW="1079280" imgH="304560" progId="Equation.3">
                  <p:embed/>
                </p:oleObj>
              </mc:Choice>
              <mc:Fallback>
                <p:oleObj name="Egyenlet" r:id="rId7" imgW="1079280" imgH="304560" progId="Equation.3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5084763"/>
                        <a:ext cx="3236912" cy="9779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1270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50" name="Text Box 10"/>
          <p:cNvSpPr txBox="1">
            <a:spLocks noChangeArrowheads="1"/>
          </p:cNvSpPr>
          <p:nvPr/>
        </p:nvSpPr>
        <p:spPr bwMode="auto">
          <a:xfrm>
            <a:off x="468313" y="1844675"/>
            <a:ext cx="28082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i="0"/>
              <a:t>NMOS technológiai paraméterek:</a:t>
            </a:r>
            <a:endParaRPr lang="en-US" i="0"/>
          </a:p>
        </p:txBody>
      </p:sp>
      <p:sp>
        <p:nvSpPr>
          <p:cNvPr id="138253" name="Text Box 13"/>
          <p:cNvSpPr txBox="1">
            <a:spLocks noChangeArrowheads="1"/>
          </p:cNvSpPr>
          <p:nvPr/>
        </p:nvSpPr>
        <p:spPr bwMode="auto">
          <a:xfrm>
            <a:off x="395288" y="5157788"/>
            <a:ext cx="39608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i="0"/>
              <a:t>Konstrukciós paraméterek mindkettőnél:</a:t>
            </a:r>
            <a:endParaRPr lang="en-US" i="0"/>
          </a:p>
        </p:txBody>
      </p:sp>
      <p:sp>
        <p:nvSpPr>
          <p:cNvPr id="138254" name="Text Box 14"/>
          <p:cNvSpPr txBox="1">
            <a:spLocks noChangeArrowheads="1"/>
          </p:cNvSpPr>
          <p:nvPr/>
        </p:nvSpPr>
        <p:spPr bwMode="auto">
          <a:xfrm>
            <a:off x="539750" y="3500438"/>
            <a:ext cx="26638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i="0"/>
              <a:t>PMOS technológiai paraméterek:</a:t>
            </a:r>
            <a:endParaRPr lang="en-US" i="0"/>
          </a:p>
        </p:txBody>
      </p:sp>
      <p:graphicFrame>
        <p:nvGraphicFramePr>
          <p:cNvPr id="138255" name="Object 15">
            <a:hlinkClick r:id="" action="ppaction://ole?verb=0"/>
          </p:cNvPr>
          <p:cNvGraphicFramePr>
            <a:graphicFrameLocks/>
          </p:cNvGraphicFramePr>
          <p:nvPr/>
        </p:nvGraphicFramePr>
        <p:xfrm>
          <a:off x="6948488" y="1989138"/>
          <a:ext cx="1598612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95" name="Egyenlet" r:id="rId9" imgW="533160" imgH="215640" progId="Equation.3">
                  <p:embed/>
                </p:oleObj>
              </mc:Choice>
              <mc:Fallback>
                <p:oleObj name="Egyenlet" r:id="rId9" imgW="533160" imgH="215640" progId="Equation.3">
                  <p:embed/>
                  <p:pic>
                    <p:nvPicPr>
                      <p:cNvPr id="0" name="Objec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1989138"/>
                        <a:ext cx="1598612" cy="6937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1270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6" name="Object 16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77050" y="3644900"/>
          <a:ext cx="1865313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96" name="Egyenlet" r:id="rId11" imgW="622080" imgH="215640" progId="Equation.3">
                  <p:embed/>
                </p:oleObj>
              </mc:Choice>
              <mc:Fallback>
                <p:oleObj name="Egyenlet" r:id="rId11" imgW="622080" imgH="215640" progId="Equation.3">
                  <p:embed/>
                  <p:pic>
                    <p:nvPicPr>
                      <p:cNvPr id="0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3644900"/>
                        <a:ext cx="1865313" cy="6937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1270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1154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3200" b="1" i="0">
                <a:solidFill>
                  <a:srgbClr val="FF3300"/>
                </a:solidFill>
              </a:rPr>
              <a:t>Példa</a:t>
            </a:r>
            <a:endParaRPr lang="en-US" sz="3200" b="1" i="0">
              <a:solidFill>
                <a:srgbClr val="FF3300"/>
              </a:solidFill>
            </a:endParaRP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304800" y="914400"/>
            <a:ext cx="8474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i="0"/>
              <a:t>Mennyi a MOS tranzisztor telítéses árama U</a:t>
            </a:r>
            <a:r>
              <a:rPr lang="hu-HU" i="0" baseline="-25000"/>
              <a:t>GS</a:t>
            </a:r>
            <a:r>
              <a:rPr lang="hu-HU" i="0"/>
              <a:t>=5V vezérlő feszültség mellett, ha </a:t>
            </a:r>
          </a:p>
        </p:txBody>
      </p:sp>
      <p:graphicFrame>
        <p:nvGraphicFramePr>
          <p:cNvPr id="105476" name="Object 4"/>
          <p:cNvGraphicFramePr>
            <a:graphicFrameLocks noChangeAspect="1"/>
          </p:cNvGraphicFramePr>
          <p:nvPr/>
        </p:nvGraphicFramePr>
        <p:xfrm>
          <a:off x="398463" y="1676400"/>
          <a:ext cx="2403475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6" name="Egyenlet" r:id="rId3" imgW="1549080" imgH="431640" progId="Equation.3">
                  <p:embed/>
                </p:oleObj>
              </mc:Choice>
              <mc:Fallback>
                <p:oleObj name="Egyenlet" r:id="rId3" imgW="154908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1676400"/>
                        <a:ext cx="2403475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3032125" y="1717675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0"/>
              <a:t>V</a:t>
            </a:r>
            <a:r>
              <a:rPr lang="en-US" i="0" baseline="-25000"/>
              <a:t>T</a:t>
            </a:r>
            <a:r>
              <a:rPr lang="en-US" i="0"/>
              <a:t> =1V, </a:t>
            </a:r>
            <a:r>
              <a:rPr lang="hu-HU" i="0"/>
              <a:t>és a tranzisztor méretei</a:t>
            </a:r>
            <a:endParaRPr lang="en-US" i="0"/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365125" y="2403475"/>
            <a:ext cx="6192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0"/>
              <a:t>a) W= 10μm, L=0</a:t>
            </a:r>
            <a:r>
              <a:rPr lang="hu-HU" i="0"/>
              <a:t>,</a:t>
            </a:r>
            <a:r>
              <a:rPr lang="en-US" i="0"/>
              <a:t>8μm , b) W= 1</a:t>
            </a:r>
            <a:r>
              <a:rPr lang="hu-HU" i="0"/>
              <a:t>,</a:t>
            </a:r>
            <a:r>
              <a:rPr lang="en-US" i="0"/>
              <a:t>6μm, L=10μm 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381000" y="2971800"/>
            <a:ext cx="1865313" cy="58896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3200" b="1" i="0"/>
              <a:t>Megoldás</a:t>
            </a:r>
          </a:p>
        </p:txBody>
      </p:sp>
      <p:graphicFrame>
        <p:nvGraphicFramePr>
          <p:cNvPr id="105480" name="Object 8"/>
          <p:cNvGraphicFramePr>
            <a:graphicFrameLocks noChangeAspect="1"/>
          </p:cNvGraphicFramePr>
          <p:nvPr/>
        </p:nvGraphicFramePr>
        <p:xfrm>
          <a:off x="663575" y="3671888"/>
          <a:ext cx="74549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7" name="Egyenlet" r:id="rId5" imgW="3974760" imgH="419040" progId="Equation.3">
                  <p:embed/>
                </p:oleObj>
              </mc:Choice>
              <mc:Fallback>
                <p:oleObj name="Egyenlet" r:id="rId5" imgW="3974760" imgH="419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3671888"/>
                        <a:ext cx="74549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365125" y="3698875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0"/>
              <a:t>a)</a:t>
            </a:r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381000" y="43434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0"/>
              <a:t>b)</a:t>
            </a:r>
          </a:p>
        </p:txBody>
      </p:sp>
      <p:graphicFrame>
        <p:nvGraphicFramePr>
          <p:cNvPr id="105483" name="Object 11"/>
          <p:cNvGraphicFramePr>
            <a:graphicFrameLocks noChangeAspect="1"/>
          </p:cNvGraphicFramePr>
          <p:nvPr/>
        </p:nvGraphicFramePr>
        <p:xfrm>
          <a:off x="652463" y="4306888"/>
          <a:ext cx="76676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8" name="Egyenlet" r:id="rId7" imgW="4089240" imgH="393480" progId="Equation.3">
                  <p:embed/>
                </p:oleObj>
              </mc:Choice>
              <mc:Fallback>
                <p:oleObj name="Egyenlet" r:id="rId7" imgW="408924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4306888"/>
                        <a:ext cx="7667625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365125" y="5070475"/>
            <a:ext cx="85328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i="0"/>
              <a:t>A </a:t>
            </a:r>
            <a:r>
              <a:rPr lang="hu-HU" b="1" i="0">
                <a:solidFill>
                  <a:srgbClr val="FF0000"/>
                </a:solidFill>
              </a:rPr>
              <a:t>W/L arány megfelelő változtatásával</a:t>
            </a:r>
            <a:r>
              <a:rPr lang="hu-HU" i="0"/>
              <a:t> tehát több nagyságrendnyi</a:t>
            </a:r>
            <a:br>
              <a:rPr lang="hu-HU" i="0"/>
            </a:br>
            <a:r>
              <a:rPr lang="hu-HU" i="0"/>
              <a:t>tartományban változtathatjuk a drain áramot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990600" y="1600200"/>
            <a:ext cx="73914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/>
              <a:t>2 csoportjuk: </a:t>
            </a:r>
          </a:p>
          <a:p>
            <a:pPr lvl="1">
              <a:buFontTx/>
              <a:buChar char="•"/>
            </a:pPr>
            <a:r>
              <a:rPr lang="hu-HU" i="0"/>
              <a:t>MOSFET </a:t>
            </a:r>
          </a:p>
          <a:p>
            <a:pPr lvl="1">
              <a:buFontTx/>
              <a:buChar char="•"/>
            </a:pPr>
            <a:r>
              <a:rPr lang="hu-HU" i="0"/>
              <a:t>JFET</a:t>
            </a:r>
            <a:endParaRPr lang="hu-HU" b="1"/>
          </a:p>
          <a:p>
            <a:r>
              <a:rPr lang="hu-HU" b="1"/>
              <a:t>Közös tulajdonságaik: </a:t>
            </a:r>
          </a:p>
          <a:p>
            <a:pPr lvl="2">
              <a:buFont typeface="Symbol" pitchFamily="18" charset="2"/>
              <a:buChar char="·"/>
            </a:pPr>
            <a:r>
              <a:rPr lang="hu-HU" i="0"/>
              <a:t> bemenő áramuk </a:t>
            </a:r>
            <a:r>
              <a:rPr lang="hu-HU" i="0">
                <a:sym typeface="Symbol" pitchFamily="18" charset="2"/>
              </a:rPr>
              <a:t></a:t>
            </a:r>
            <a:r>
              <a:rPr lang="hu-HU" i="0"/>
              <a:t>0</a:t>
            </a:r>
          </a:p>
          <a:p>
            <a:pPr lvl="2">
              <a:buFont typeface="Symbol" pitchFamily="18" charset="2"/>
              <a:buChar char="·"/>
            </a:pPr>
            <a:r>
              <a:rPr lang="hu-HU" i="0"/>
              <a:t> kis teljesítményigény, </a:t>
            </a:r>
          </a:p>
          <a:p>
            <a:pPr lvl="2">
              <a:buFont typeface="Symbol" pitchFamily="18" charset="2"/>
              <a:buChar char="·"/>
            </a:pPr>
            <a:r>
              <a:rPr lang="hu-HU" i="0"/>
              <a:t> kis helyigény</a:t>
            </a:r>
          </a:p>
          <a:p>
            <a:pPr lvl="2">
              <a:buFont typeface="Symbol" pitchFamily="18" charset="2"/>
              <a:buChar char="·"/>
            </a:pPr>
            <a:r>
              <a:rPr lang="hu-HU" i="0"/>
              <a:t> a </a:t>
            </a:r>
            <a:r>
              <a:rPr lang="hu-HU" b="1" i="0"/>
              <a:t>többségi</a:t>
            </a:r>
            <a:r>
              <a:rPr lang="hu-HU" i="0"/>
              <a:t> töltéshordozók árama határozza meg a működést. </a:t>
            </a:r>
            <a:br>
              <a:rPr lang="hu-HU" i="0"/>
            </a:br>
            <a:r>
              <a:rPr lang="hu-HU" i="0">
                <a:sym typeface="Symbol" pitchFamily="18" charset="2"/>
              </a:rPr>
              <a:t> </a:t>
            </a:r>
            <a:r>
              <a:rPr lang="hu-HU" i="0"/>
              <a:t>kisebb hőmérsékletfüggés</a:t>
            </a:r>
          </a:p>
          <a:p>
            <a:endParaRPr lang="hu-HU" b="1"/>
          </a:p>
          <a:p>
            <a:r>
              <a:rPr lang="hu-HU" b="1"/>
              <a:t>Működésük alapja</a:t>
            </a:r>
            <a:r>
              <a:rPr lang="hu-HU" i="0"/>
              <a:t>: feszültségvezérelt áramforrás </a:t>
            </a:r>
          </a:p>
        </p:txBody>
      </p:sp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3200" b="1" i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FET-ek csoportosítása</a:t>
            </a:r>
            <a:r>
              <a:rPr lang="hu-HU" sz="3200" b="1" i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hu-HU" sz="3600" b="1">
                <a:solidFill>
                  <a:srgbClr val="FF0000"/>
                </a:solidFill>
              </a:rPr>
              <a:t>A záróréteges térvezérelt tranzisztor (JFET)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533400" y="304800"/>
            <a:ext cx="80010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sz="3200" b="1" i="0">
                <a:solidFill>
                  <a:srgbClr val="FF0000"/>
                </a:solidFill>
              </a:rPr>
              <a:t>Záróréteges térvezérelt tranzisztor</a:t>
            </a:r>
            <a:r>
              <a:rPr lang="hu-HU" sz="3200" i="0"/>
              <a:t> </a:t>
            </a:r>
            <a:br>
              <a:rPr lang="hu-HU" sz="3200" i="0"/>
            </a:br>
            <a:r>
              <a:rPr lang="hu-HU" i="0"/>
              <a:t>(</a:t>
            </a:r>
            <a:r>
              <a:rPr lang="en-US" i="0"/>
              <a:t>Junction Field Effect Transistor</a:t>
            </a:r>
            <a:r>
              <a:rPr lang="hu-HU" i="0"/>
              <a:t>, JFET)</a:t>
            </a:r>
          </a:p>
        </p:txBody>
      </p:sp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381000" y="1447800"/>
            <a:ext cx="1908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i="0"/>
              <a:t>Alapszerkezet</a:t>
            </a:r>
          </a:p>
        </p:txBody>
      </p:sp>
      <p:graphicFrame>
        <p:nvGraphicFramePr>
          <p:cNvPr id="187396" name="Object 4"/>
          <p:cNvGraphicFramePr>
            <a:graphicFrameLocks noChangeAspect="1"/>
          </p:cNvGraphicFramePr>
          <p:nvPr/>
        </p:nvGraphicFramePr>
        <p:xfrm>
          <a:off x="533400" y="1905000"/>
          <a:ext cx="5268913" cy="197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5" name="Dokumentum" r:id="rId3" imgW="5267880" imgH="1973160" progId="Word.Document.8">
                  <p:embed/>
                </p:oleObj>
              </mc:Choice>
              <mc:Fallback>
                <p:oleObj name="Dokumentum" r:id="rId3" imgW="5267880" imgH="197316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5000"/>
                        <a:ext cx="5268913" cy="19732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397" name="Rectangle 5"/>
          <p:cNvSpPr>
            <a:spLocks noChangeArrowheads="1"/>
          </p:cNvSpPr>
          <p:nvPr/>
        </p:nvSpPr>
        <p:spPr bwMode="auto">
          <a:xfrm>
            <a:off x="381000" y="3962400"/>
            <a:ext cx="8153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i="0"/>
              <a:t>A </a:t>
            </a:r>
            <a:r>
              <a:rPr lang="hu-HU" sz="2000" b="1"/>
              <a:t>forrás</a:t>
            </a:r>
            <a:r>
              <a:rPr lang="hu-HU" sz="2000" i="0"/>
              <a:t> (source) és a </a:t>
            </a:r>
            <a:r>
              <a:rPr lang="hu-HU" sz="2000" b="1"/>
              <a:t>nyelő</a:t>
            </a:r>
            <a:r>
              <a:rPr lang="hu-HU" sz="2000" i="0"/>
              <a:t> (drain) elektródák közötti többségi töltéshordozó áramot a </a:t>
            </a:r>
            <a:r>
              <a:rPr lang="hu-HU" sz="2000" b="1"/>
              <a:t>kapu</a:t>
            </a:r>
            <a:r>
              <a:rPr lang="hu-HU" sz="2000" i="0"/>
              <a:t> (gate) elektródára kapcsolt feszültséggel tudjuk változtatni azáltal, hogy változtatjuk a </a:t>
            </a:r>
            <a:r>
              <a:rPr lang="hu-HU" sz="2000" i="0">
                <a:solidFill>
                  <a:srgbClr val="FF3300"/>
                </a:solidFill>
              </a:rPr>
              <a:t>záróirányba előfeszített pn</a:t>
            </a:r>
            <a:r>
              <a:rPr lang="hu-HU" sz="2000" i="0"/>
              <a:t> átmenet feszültségét, ezáltal a kiürített réteg vastagságát, ezáltal az áramvezetésre alkalmas csatorna keresztmetszetét. </a:t>
            </a:r>
          </a:p>
          <a:p>
            <a:r>
              <a:rPr lang="hu-HU" sz="2000" i="0"/>
              <a:t>Az eszköz n és p csatornás változatban is készül (nJFET, pJFET).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hu-HU" sz="3600" b="1" noProof="1">
                <a:solidFill>
                  <a:srgbClr val="FF0000"/>
                </a:solidFill>
              </a:rPr>
              <a:t>A fém-oxid-félvezető tranzisztor (MOSFET)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250825" y="1196975"/>
            <a:ext cx="864235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hu-HU" b="1"/>
              <a:t>Fém-oxid-félvezető</a:t>
            </a:r>
            <a:r>
              <a:rPr lang="hu-HU" i="0"/>
              <a:t> (</a:t>
            </a:r>
            <a:r>
              <a:rPr lang="en-US" i="0"/>
              <a:t>Metal Oxid Semiconductor</a:t>
            </a:r>
            <a:r>
              <a:rPr lang="hu-HU" b="1"/>
              <a:t>, MOS)</a:t>
            </a:r>
          </a:p>
          <a:p>
            <a:pPr>
              <a:buFont typeface="Symbol" pitchFamily="18" charset="2"/>
              <a:buChar char="·"/>
            </a:pPr>
            <a:r>
              <a:rPr lang="hu-HU" i="0"/>
              <a:t>1957: Az első MOS tranzisztor (MOSFET)</a:t>
            </a:r>
          </a:p>
          <a:p>
            <a:pPr>
              <a:buFont typeface="Symbol" pitchFamily="18" charset="2"/>
              <a:buChar char="·"/>
            </a:pPr>
            <a:r>
              <a:rPr lang="hu-HU" i="0"/>
              <a:t>1970: Az első nagy tételben árult MOS IC</a:t>
            </a:r>
          </a:p>
          <a:p>
            <a:pPr lvl="1">
              <a:buFont typeface="Symbol" pitchFamily="18" charset="2"/>
              <a:buChar char="·"/>
            </a:pPr>
            <a:r>
              <a:rPr lang="hu-HU" i="0">
                <a:solidFill>
                  <a:srgbClr val="663300"/>
                </a:solidFill>
              </a:rPr>
              <a:t> DRAM (dinamikus RAM)</a:t>
            </a:r>
          </a:p>
          <a:p>
            <a:pPr lvl="2">
              <a:buFont typeface="Symbol" pitchFamily="18" charset="2"/>
              <a:buChar char="·"/>
            </a:pPr>
            <a:r>
              <a:rPr lang="hu-HU" sz="2000" i="0">
                <a:solidFill>
                  <a:srgbClr val="003300"/>
                </a:solidFill>
              </a:rPr>
              <a:t> Egy kapacitás töltése jelenti az információt, amely azonban egy idő után elszivárog, ezért egy áramkörnek rendszeresen frissítenie kell</a:t>
            </a:r>
          </a:p>
          <a:p>
            <a:pPr lvl="1">
              <a:buFont typeface="Symbol" pitchFamily="18" charset="2"/>
              <a:buChar char="·"/>
            </a:pPr>
            <a:r>
              <a:rPr lang="hu-HU" i="0">
                <a:solidFill>
                  <a:srgbClr val="663300"/>
                </a:solidFill>
              </a:rPr>
              <a:t> 3 tranzisztoros cellákból épült fel</a:t>
            </a:r>
          </a:p>
          <a:p>
            <a:pPr lvl="1">
              <a:buFont typeface="Symbol" pitchFamily="18" charset="2"/>
              <a:buChar char="·"/>
            </a:pPr>
            <a:r>
              <a:rPr lang="hu-HU" i="0">
                <a:solidFill>
                  <a:srgbClr val="663300"/>
                </a:solidFill>
              </a:rPr>
              <a:t> 1 kbit tárolóképességű</a:t>
            </a:r>
          </a:p>
          <a:p>
            <a:pPr lvl="1">
              <a:buFont typeface="Symbol" pitchFamily="18" charset="2"/>
              <a:buChar char="·"/>
            </a:pPr>
            <a:r>
              <a:rPr lang="hu-HU" i="0">
                <a:solidFill>
                  <a:srgbClr val="663300"/>
                </a:solidFill>
              </a:rPr>
              <a:t> Intel készítette</a:t>
            </a:r>
          </a:p>
          <a:p>
            <a:pPr>
              <a:buFontTx/>
              <a:buChar char="•"/>
            </a:pPr>
            <a:r>
              <a:rPr lang="hu-HU" b="1"/>
              <a:t>A MOS helyzete manapság:</a:t>
            </a:r>
          </a:p>
          <a:p>
            <a:pPr lvl="1">
              <a:buFontTx/>
              <a:buChar char="•"/>
            </a:pPr>
            <a:r>
              <a:rPr lang="hu-HU" i="0"/>
              <a:t>  </a:t>
            </a:r>
            <a:r>
              <a:rPr lang="hu-HU" i="0">
                <a:solidFill>
                  <a:srgbClr val="663300"/>
                </a:solidFill>
              </a:rPr>
              <a:t>A vezető technológia</a:t>
            </a:r>
          </a:p>
          <a:p>
            <a:pPr lvl="1">
              <a:buFont typeface="Symbol" pitchFamily="18" charset="2"/>
              <a:buChar char="·"/>
            </a:pPr>
            <a:r>
              <a:rPr lang="hu-HU" i="0">
                <a:solidFill>
                  <a:srgbClr val="663300"/>
                </a:solidFill>
              </a:rPr>
              <a:t> 1 DRAM több száz millió MOSFET-et tartalmaz</a:t>
            </a:r>
          </a:p>
          <a:p>
            <a:pPr lvl="1">
              <a:buFont typeface="Symbol" pitchFamily="18" charset="2"/>
              <a:buChar char="·"/>
            </a:pPr>
            <a:r>
              <a:rPr lang="hu-HU" i="0">
                <a:solidFill>
                  <a:srgbClr val="FF3300"/>
                </a:solidFill>
              </a:rPr>
              <a:t> </a:t>
            </a:r>
            <a:r>
              <a:rPr lang="hu-HU" i="0">
                <a:solidFill>
                  <a:srgbClr val="000066"/>
                </a:solidFill>
              </a:rPr>
              <a:t>Az integrált áramkörökben (IC-k) leggyakrabban a MOS tranzisztor fordul elő</a:t>
            </a:r>
          </a:p>
          <a:p>
            <a:pPr>
              <a:buFontTx/>
              <a:buChar char="•"/>
            </a:pPr>
            <a:r>
              <a:rPr lang="hu-HU">
                <a:solidFill>
                  <a:srgbClr val="FF3300"/>
                </a:solidFill>
              </a:rPr>
              <a:t>A MOS tranzisztor működésének alapja:</a:t>
            </a:r>
            <a:r>
              <a:rPr lang="hu-HU"/>
              <a:t> </a:t>
            </a:r>
            <a:r>
              <a:rPr lang="hu-HU" b="1">
                <a:solidFill>
                  <a:srgbClr val="003300"/>
                </a:solidFill>
              </a:rPr>
              <a:t>a MOS kapacitás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r>
              <a:rPr lang="hu-HU" b="1">
                <a:solidFill>
                  <a:srgbClr val="FF0000"/>
                </a:solidFill>
              </a:rPr>
              <a:t>A MOS tranzisztorok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hu-HU" sz="2800"/>
              <a:t>A MOS kapacitás</a:t>
            </a:r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4114800" y="685800"/>
            <a:ext cx="4876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i="0"/>
              <a:t>A szerkezeten a térerősség hatására a fémen pozitív töltések jelennek meg, a p típusú félvezetőben </a:t>
            </a:r>
            <a:r>
              <a:rPr lang="hu-HU" sz="2000" u="sng"/>
              <a:t>először egy kiürített réteg</a:t>
            </a:r>
            <a:r>
              <a:rPr lang="hu-HU" sz="2000" i="0"/>
              <a:t> jön létre, majd adott térerősségnél negatív mozgóképes töltéshordozók az ún. </a:t>
            </a:r>
            <a:r>
              <a:rPr lang="hu-HU" sz="2000" b="1">
                <a:solidFill>
                  <a:srgbClr val="FF0000"/>
                </a:solidFill>
              </a:rPr>
              <a:t>inverziós töltések</a:t>
            </a:r>
            <a:r>
              <a:rPr lang="hu-HU" sz="2000">
                <a:solidFill>
                  <a:srgbClr val="FF0000"/>
                </a:solidFill>
              </a:rPr>
              <a:t>. </a:t>
            </a:r>
          </a:p>
          <a:p>
            <a:r>
              <a:rPr lang="hu-HU" sz="2000" i="0"/>
              <a:t>Az a feszültség, amit a szerkezetre kell adni, hogy az inverziós csatorna létrejöjjön,</a:t>
            </a:r>
            <a:r>
              <a:rPr lang="hu-HU" sz="2000">
                <a:solidFill>
                  <a:srgbClr val="FF0000"/>
                </a:solidFill>
              </a:rPr>
              <a:t> a </a:t>
            </a:r>
            <a:r>
              <a:rPr lang="hu-HU" sz="2000" b="1">
                <a:solidFill>
                  <a:srgbClr val="FF0000"/>
                </a:solidFill>
              </a:rPr>
              <a:t>V</a:t>
            </a:r>
            <a:r>
              <a:rPr lang="hu-HU" sz="2000" b="1" baseline="-25000">
                <a:solidFill>
                  <a:srgbClr val="FF0000"/>
                </a:solidFill>
              </a:rPr>
              <a:t>T</a:t>
            </a:r>
            <a:r>
              <a:rPr lang="hu-HU" sz="2000" b="1">
                <a:solidFill>
                  <a:srgbClr val="FF0000"/>
                </a:solidFill>
              </a:rPr>
              <a:t> küszöbfeszültség</a:t>
            </a:r>
            <a:r>
              <a:rPr lang="hu-HU" sz="2000">
                <a:solidFill>
                  <a:srgbClr val="FF0000"/>
                </a:solidFill>
              </a:rPr>
              <a:t>. </a:t>
            </a:r>
          </a:p>
          <a:p>
            <a:r>
              <a:rPr lang="hu-HU" sz="2000">
                <a:solidFill>
                  <a:srgbClr val="FF0000"/>
                </a:solidFill>
              </a:rPr>
              <a:t>V</a:t>
            </a:r>
            <a:r>
              <a:rPr lang="hu-HU" sz="2000" baseline="-25000">
                <a:solidFill>
                  <a:srgbClr val="FF0000"/>
                </a:solidFill>
              </a:rPr>
              <a:t>T</a:t>
            </a:r>
            <a:r>
              <a:rPr lang="hu-HU" sz="2000">
                <a:solidFill>
                  <a:srgbClr val="FF0000"/>
                </a:solidFill>
              </a:rPr>
              <a:t>  értékét a következő tényezők befolyásolják: </a:t>
            </a:r>
          </a:p>
          <a:p>
            <a:pPr>
              <a:buFont typeface="Symbol" pitchFamily="18" charset="2"/>
              <a:buChar char="·"/>
            </a:pPr>
            <a:r>
              <a:rPr lang="hu-HU" sz="2000" i="0"/>
              <a:t>az oxid vastagsága, töltései és permittivitása (dielektromos állandója, </a:t>
            </a:r>
            <a:r>
              <a:rPr lang="hu-HU" sz="2000" i="0">
                <a:sym typeface="Symbol" pitchFamily="18" charset="2"/>
              </a:rPr>
              <a:t></a:t>
            </a:r>
            <a:r>
              <a:rPr lang="hu-HU" sz="2000" i="0" baseline="-25000"/>
              <a:t>ox</a:t>
            </a:r>
            <a:r>
              <a:rPr lang="hu-HU" sz="2000" i="0"/>
              <a:t>)</a:t>
            </a:r>
          </a:p>
          <a:p>
            <a:pPr>
              <a:buFont typeface="Symbol" pitchFamily="18" charset="2"/>
              <a:buChar char="·"/>
            </a:pPr>
            <a:r>
              <a:rPr lang="hu-HU" sz="2000" i="0"/>
              <a:t>a Si adalékolása és permittivitása (</a:t>
            </a:r>
            <a:r>
              <a:rPr lang="hu-HU" i="0">
                <a:sym typeface="Symbol" pitchFamily="18" charset="2"/>
              </a:rPr>
              <a:t></a:t>
            </a:r>
            <a:r>
              <a:rPr lang="hu-HU" i="0" baseline="-25000"/>
              <a:t>Si</a:t>
            </a:r>
            <a:r>
              <a:rPr lang="hu-HU" sz="2000" i="0"/>
              <a:t>)</a:t>
            </a:r>
          </a:p>
        </p:txBody>
      </p:sp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7" r="14645" b="81993"/>
          <a:stretch>
            <a:fillRect/>
          </a:stretch>
        </p:blipFill>
        <p:spPr bwMode="auto">
          <a:xfrm>
            <a:off x="395288" y="908050"/>
            <a:ext cx="3313112" cy="1389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5" name="Picture 5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" t="70479"/>
          <a:stretch>
            <a:fillRect/>
          </a:stretch>
        </p:blipFill>
        <p:spPr bwMode="auto">
          <a:xfrm>
            <a:off x="179388" y="4149725"/>
            <a:ext cx="3886200" cy="1782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06" name="AutoShape 6"/>
          <p:cNvSpPr>
            <a:spLocks noChangeArrowheads="1"/>
          </p:cNvSpPr>
          <p:nvPr/>
        </p:nvSpPr>
        <p:spPr bwMode="auto">
          <a:xfrm flipV="1">
            <a:off x="179388" y="2565400"/>
            <a:ext cx="3024187" cy="1079500"/>
          </a:xfrm>
          <a:prstGeom prst="wedgeRectCallout">
            <a:avLst>
              <a:gd name="adj1" fmla="val 29579"/>
              <a:gd name="adj2" fmla="val 138231"/>
            </a:avLst>
          </a:prstGeom>
          <a:solidFill>
            <a:srgbClr val="CCFF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r>
              <a:rPr lang="hu-HU" sz="1600" i="0"/>
              <a:t>A „-” töltések a mozgóképes töltéshordozókból és a helyhez kötött ionizált adalékatomok negatív töltéséből állnak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MOS kapacitás kiszámítása</a:t>
            </a:r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3500438"/>
            <a:ext cx="7772400" cy="2738437"/>
          </a:xfrm>
        </p:spPr>
        <p:txBody>
          <a:bodyPr/>
          <a:lstStyle/>
          <a:p>
            <a:r>
              <a:rPr lang="hu-HU" dirty="0"/>
              <a:t>ahol</a:t>
            </a:r>
          </a:p>
          <a:p>
            <a:pPr lvl="1"/>
            <a:r>
              <a:rPr lang="hu-HU" sz="2200" i="1" dirty="0" err="1"/>
              <a:t>C</a:t>
            </a:r>
            <a:r>
              <a:rPr lang="hu-HU" sz="2200" i="1" baseline="-25000" dirty="0" err="1"/>
              <a:t>ox</a:t>
            </a:r>
            <a:r>
              <a:rPr lang="hu-HU" sz="2200" dirty="0"/>
              <a:t>: a W széles és L hosszú MOS </a:t>
            </a:r>
            <a:r>
              <a:rPr lang="hu-HU" sz="2200" dirty="0" smtClean="0"/>
              <a:t>kapacitás értéke</a:t>
            </a:r>
            <a:endParaRPr lang="hu-HU" sz="2200" dirty="0"/>
          </a:p>
          <a:p>
            <a:pPr lvl="1"/>
            <a:r>
              <a:rPr lang="hu-HU" sz="2200" i="1" dirty="0" smtClean="0"/>
              <a:t>W</a:t>
            </a:r>
            <a:r>
              <a:rPr lang="hu-HU" sz="2200" dirty="0"/>
              <a:t>: az MOS kapacitás szélessége</a:t>
            </a:r>
          </a:p>
          <a:p>
            <a:pPr lvl="1"/>
            <a:r>
              <a:rPr lang="hu-HU" sz="2200" i="1" dirty="0"/>
              <a:t>L</a:t>
            </a:r>
            <a:r>
              <a:rPr lang="hu-HU" sz="2200" dirty="0"/>
              <a:t>: az MOS kapacitás hosszúsága</a:t>
            </a:r>
          </a:p>
          <a:p>
            <a:pPr lvl="1"/>
            <a:r>
              <a:rPr lang="hu-HU" sz="2200" i="1" dirty="0" smtClean="0">
                <a:sym typeface="Symbol" pitchFamily="18" charset="2"/>
              </a:rPr>
              <a:t></a:t>
            </a:r>
            <a:r>
              <a:rPr lang="hu-HU" sz="2200" i="1" baseline="-25000" dirty="0" err="1"/>
              <a:t>ox</a:t>
            </a:r>
            <a:r>
              <a:rPr lang="hu-HU" sz="2200" dirty="0"/>
              <a:t>: az oxid </a:t>
            </a:r>
            <a:r>
              <a:rPr lang="hu-HU" sz="2200" noProof="1"/>
              <a:t>permittivitása (dielektromos</a:t>
            </a:r>
            <a:r>
              <a:rPr lang="hu-HU" sz="2200" dirty="0"/>
              <a:t> állandója)</a:t>
            </a:r>
            <a:endParaRPr lang="en-US" sz="2200" dirty="0"/>
          </a:p>
          <a:p>
            <a:pPr lvl="1"/>
            <a:r>
              <a:rPr lang="hu-HU" sz="2200" i="1" dirty="0" err="1">
                <a:sym typeface="Symbol" pitchFamily="18" charset="2"/>
              </a:rPr>
              <a:t>t</a:t>
            </a:r>
            <a:r>
              <a:rPr lang="hu-HU" sz="2200" i="1" baseline="-25000" dirty="0" err="1"/>
              <a:t>ox</a:t>
            </a:r>
            <a:r>
              <a:rPr lang="hu-HU" sz="2200" dirty="0"/>
              <a:t>: az oxid vastagsága</a:t>
            </a:r>
            <a:endParaRPr lang="en-US" sz="2200" dirty="0"/>
          </a:p>
        </p:txBody>
      </p:sp>
      <p:graphicFrame>
        <p:nvGraphicFramePr>
          <p:cNvPr id="166916" name="Object 4"/>
          <p:cNvGraphicFramePr>
            <a:graphicFrameLocks noChangeAspect="1"/>
          </p:cNvGraphicFramePr>
          <p:nvPr/>
        </p:nvGraphicFramePr>
        <p:xfrm>
          <a:off x="3419475" y="2420938"/>
          <a:ext cx="18875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5" name="Egyenlet" r:id="rId3" imgW="927000" imgH="431640" progId="Equation.3">
                  <p:embed/>
                </p:oleObj>
              </mc:Choice>
              <mc:Fallback>
                <p:oleObj name="Egyenlet" r:id="rId3" imgW="92700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420938"/>
                        <a:ext cx="1887538" cy="876300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611188" y="1773238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i="0"/>
              <a:t>Legegyszerűbb képlet: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o ea 2001">
  <a:themeElements>
    <a:clrScheme name="Info ea 20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nfo ea 2001">
      <a:majorFont>
        <a:latin typeface="Comic Sans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nfo ea 20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 ea 20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 ea 20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 ea 20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 ea 20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 ea 20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 ea 20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992</TotalTime>
  <Words>1189</Words>
  <Application>Microsoft Office PowerPoint</Application>
  <PresentationFormat>Diavetítés a képernyőre (4:3 oldalarány)</PresentationFormat>
  <Paragraphs>148</Paragraphs>
  <Slides>23</Slides>
  <Notes>3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23</vt:i4>
      </vt:variant>
    </vt:vector>
  </HeadingPairs>
  <TitlesOfParts>
    <vt:vector size="27" baseType="lpstr">
      <vt:lpstr>Info ea 2001</vt:lpstr>
      <vt:lpstr>Dokumentum</vt:lpstr>
      <vt:lpstr>Egyenlet</vt:lpstr>
      <vt:lpstr>Equation</vt:lpstr>
      <vt:lpstr>A térvezérelt tranzisztorok (JFET és MOSFET)</vt:lpstr>
      <vt:lpstr>Térvezérelt tranzisztor (Field Effect Transistor, FET) </vt:lpstr>
      <vt:lpstr>PowerPoint bemutató</vt:lpstr>
      <vt:lpstr>A záróréteges térvezérelt tranzisztor (JFET)</vt:lpstr>
      <vt:lpstr>PowerPoint bemutató</vt:lpstr>
      <vt:lpstr>A fém-oxid-félvezető tranzisztor (MOSFET)</vt:lpstr>
      <vt:lpstr>A MOS tranzisztorok</vt:lpstr>
      <vt:lpstr>A MOS kapacitás</vt:lpstr>
      <vt:lpstr>A MOS kapacitás kiszámítása</vt:lpstr>
      <vt:lpstr>A MOS tranzisztor keresztmetszeti képe</vt:lpstr>
      <vt:lpstr>MOS tranzisztor működése</vt:lpstr>
      <vt:lpstr>PowerPoint bemutató</vt:lpstr>
      <vt:lpstr>Telítéses tartomány</vt:lpstr>
      <vt:lpstr>Telítéses tartomány</vt:lpstr>
      <vt:lpstr>PowerPoint bemutató</vt:lpstr>
      <vt:lpstr>A poli-Si kapus MOS keresztmetszete</vt:lpstr>
      <vt:lpstr>A MOS tranzisztor  Önillesztő, poli-Si gate eljárás</vt:lpstr>
      <vt:lpstr>A MOS  tranzisztor</vt:lpstr>
      <vt:lpstr>PowerPoint bemutató</vt:lpstr>
      <vt:lpstr>A MOS tranzisztor kimeneti jelleggörbéi</vt:lpstr>
      <vt:lpstr>MOS modellegyenletek (NMOS-ra)</vt:lpstr>
      <vt:lpstr>Jellemző értékek</vt:lpstr>
      <vt:lpstr>PowerPoint bemutató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 tranzisztor</dc:title>
  <dc:creator/>
  <cp:lastModifiedBy>Felhasználó</cp:lastModifiedBy>
  <cp:revision>229</cp:revision>
  <dcterms:created xsi:type="dcterms:W3CDTF">2001-03-11T14:06:13Z</dcterms:created>
  <dcterms:modified xsi:type="dcterms:W3CDTF">2016-10-17T15:57:31Z</dcterms:modified>
</cp:coreProperties>
</file>