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33"/>
  </p:notesMasterIdLst>
  <p:sldIdLst>
    <p:sldId id="273" r:id="rId2"/>
    <p:sldId id="301" r:id="rId3"/>
    <p:sldId id="276" r:id="rId4"/>
    <p:sldId id="346" r:id="rId5"/>
    <p:sldId id="302" r:id="rId6"/>
    <p:sldId id="304" r:id="rId7"/>
    <p:sldId id="305" r:id="rId8"/>
    <p:sldId id="306" r:id="rId9"/>
    <p:sldId id="338" r:id="rId10"/>
    <p:sldId id="339" r:id="rId11"/>
    <p:sldId id="340" r:id="rId12"/>
    <p:sldId id="341" r:id="rId13"/>
    <p:sldId id="342" r:id="rId14"/>
    <p:sldId id="352" r:id="rId15"/>
    <p:sldId id="353" r:id="rId16"/>
    <p:sldId id="343" r:id="rId17"/>
    <p:sldId id="344" r:id="rId18"/>
    <p:sldId id="345" r:id="rId19"/>
    <p:sldId id="307" r:id="rId20"/>
    <p:sldId id="308" r:id="rId21"/>
    <p:sldId id="289" r:id="rId22"/>
    <p:sldId id="290" r:id="rId23"/>
    <p:sldId id="291" r:id="rId24"/>
    <p:sldId id="292" r:id="rId25"/>
    <p:sldId id="293" r:id="rId26"/>
    <p:sldId id="349" r:id="rId27"/>
    <p:sldId id="350" r:id="rId28"/>
    <p:sldId id="351" r:id="rId29"/>
    <p:sldId id="322" r:id="rId30"/>
    <p:sldId id="310" r:id="rId31"/>
    <p:sldId id="311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99CC"/>
    <a:srgbClr val="00CCFF"/>
    <a:srgbClr val="FF3300"/>
    <a:srgbClr val="EAEAEA"/>
    <a:srgbClr val="000066"/>
    <a:srgbClr val="6633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53" autoAdjust="0"/>
    <p:restoredTop sz="94660" autoAdjust="0"/>
  </p:normalViewPr>
  <p:slideViewPr>
    <p:cSldViewPr snapToGrid="0">
      <p:cViewPr varScale="1">
        <p:scale>
          <a:sx n="70" d="100"/>
          <a:sy n="70" d="100"/>
        </p:scale>
        <p:origin x="12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EAE4DC9-0649-482A-863E-CB7449E49B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180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7CCF51-FAD0-4AB3-8DDF-B5FA31E842AF}" type="slidenum">
              <a:rPr lang="en-US"/>
              <a:pPr/>
              <a:t>9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780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64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07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Cím és szöveg a tartalom fel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2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327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67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03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20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43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590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052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623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title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6633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png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8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1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2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hu-HU" b="1"/>
              <a:t>Az integrált áramkörökben (IC-kben) használatos alapáramkörök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ChangeArrowheads="1"/>
          </p:cNvSpPr>
          <p:nvPr/>
        </p:nvSpPr>
        <p:spPr bwMode="auto">
          <a:xfrm>
            <a:off x="762000" y="1676400"/>
            <a:ext cx="8077200" cy="5181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58813"/>
            <a:ext cx="7772400" cy="1044575"/>
          </a:xfrm>
          <a:noFill/>
          <a:ln/>
        </p:spPr>
        <p:txBody>
          <a:bodyPr/>
          <a:lstStyle/>
          <a:p>
            <a:r>
              <a:rPr lang="hu-HU" sz="2800">
                <a:solidFill>
                  <a:srgbClr val="FF3300"/>
                </a:solidFill>
              </a:rPr>
              <a:t>Egy valódi CMOS inverter keresztmetszete</a:t>
            </a:r>
            <a:endParaRPr lang="en-US" sz="2800">
              <a:solidFill>
                <a:srgbClr val="FF3300"/>
              </a:solidFill>
            </a:endParaRPr>
          </a:p>
        </p:txBody>
      </p:sp>
      <p:pic>
        <p:nvPicPr>
          <p:cNvPr id="290820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925" y="2309813"/>
            <a:ext cx="7018338" cy="2576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0821" name="Text Box 5"/>
          <p:cNvSpPr txBox="1">
            <a:spLocks noChangeArrowheads="1"/>
          </p:cNvSpPr>
          <p:nvPr/>
        </p:nvSpPr>
        <p:spPr bwMode="auto">
          <a:xfrm>
            <a:off x="2124075" y="6165850"/>
            <a:ext cx="52593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kumimoji="1" lang="en-US" sz="1200" i="1">
                <a:solidFill>
                  <a:schemeClr val="bg2"/>
                </a:solidFill>
                <a:latin typeface="Arial" charset="0"/>
              </a:rPr>
              <a:t>[Adapted from </a:t>
            </a:r>
            <a:r>
              <a:rPr kumimoji="1" lang="en-US" sz="1200" i="1">
                <a:solidFill>
                  <a:schemeClr val="bg2"/>
                </a:solidFill>
              </a:rPr>
              <a:t>http://infopad.eecs.berkeley.edu/~icdesign/. Copyright 1996 UCB]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hu-HU">
                <a:solidFill>
                  <a:srgbClr val="FF3300"/>
                </a:solidFill>
              </a:rPr>
              <a:t>Az IC-beli CMOS inverter kivezetései</a:t>
            </a:r>
            <a:endParaRPr lang="en-US">
              <a:solidFill>
                <a:srgbClr val="FF3300"/>
              </a:solidFill>
            </a:endParaRPr>
          </a:p>
        </p:txBody>
      </p:sp>
      <p:graphicFrame>
        <p:nvGraphicFramePr>
          <p:cNvPr id="291843" name="Object 3"/>
          <p:cNvGraphicFramePr>
            <a:graphicFrameLocks noChangeAspect="1"/>
          </p:cNvGraphicFramePr>
          <p:nvPr/>
        </p:nvGraphicFramePr>
        <p:xfrm>
          <a:off x="611188" y="1125538"/>
          <a:ext cx="7543800" cy="300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852" name="Document" r:id="rId3" imgW="4858920" imgH="1938960" progId="Word.Document.8">
                  <p:embed/>
                </p:oleObj>
              </mc:Choice>
              <mc:Fallback>
                <p:oleObj name="Document" r:id="rId3" imgW="4858920" imgH="193896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125538"/>
                        <a:ext cx="7543800" cy="300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1844" name="Text Box 4"/>
          <p:cNvSpPr txBox="1">
            <a:spLocks noGrp="1" noChangeArrowheads="1"/>
          </p:cNvSpPr>
          <p:nvPr>
            <p:ph type="body" sz="half" idx="1"/>
          </p:nvPr>
        </p:nvSpPr>
        <p:spPr>
          <a:xfrm>
            <a:off x="0" y="4149725"/>
            <a:ext cx="9144000" cy="2708275"/>
          </a:xfrm>
          <a:noFill/>
          <a:ln/>
        </p:spPr>
        <p:txBody>
          <a:bodyPr/>
          <a:lstStyle/>
          <a:p>
            <a:r>
              <a:rPr lang="hu-HU" sz="1800"/>
              <a:t>Az ábrán egy p-zsebes megoldás látható</a:t>
            </a:r>
          </a:p>
          <a:p>
            <a:r>
              <a:rPr lang="hu-HU" sz="1800"/>
              <a:t>Megfigyelhető az p</a:t>
            </a:r>
            <a:r>
              <a:rPr lang="hu-HU" sz="1800" baseline="30000"/>
              <a:t>-</a:t>
            </a:r>
            <a:r>
              <a:rPr lang="hu-HU" sz="1800"/>
              <a:t>-zseb GND-re (földre) kötése egy p</a:t>
            </a:r>
            <a:r>
              <a:rPr lang="hu-HU" sz="1800" baseline="30000"/>
              <a:t>+</a:t>
            </a:r>
            <a:r>
              <a:rPr lang="hu-HU" sz="1800"/>
              <a:t>-diffúziós területtel (ábra bal oldalán)</a:t>
            </a:r>
          </a:p>
          <a:p>
            <a:pPr lvl="1"/>
            <a:r>
              <a:rPr lang="hu-HU" sz="1600"/>
              <a:t>Azért kell a p</a:t>
            </a:r>
            <a:r>
              <a:rPr lang="hu-HU" sz="1600" baseline="30000"/>
              <a:t>+</a:t>
            </a:r>
            <a:r>
              <a:rPr lang="hu-HU" sz="1600"/>
              <a:t>-diffúzió, hogy elkerüljük a Shottky-dióda kialakulását</a:t>
            </a:r>
          </a:p>
          <a:p>
            <a:pPr lvl="1"/>
            <a:r>
              <a:rPr lang="hu-HU" sz="1600"/>
              <a:t>A fém-félvezető átmenet nem ohmikusan, hanem egyenirányító módon (diódaként) viselkedik</a:t>
            </a:r>
          </a:p>
          <a:p>
            <a:pPr lvl="2"/>
            <a:r>
              <a:rPr lang="hu-HU" sz="1600"/>
              <a:t>Ez kontaktus esetén káros</a:t>
            </a:r>
          </a:p>
          <a:p>
            <a:pPr lvl="2"/>
            <a:r>
              <a:rPr lang="hu-HU" sz="1600"/>
              <a:t>A Shottky-hatás nem lép fel, ha a félvezető erősen adalékolt </a:t>
            </a:r>
          </a:p>
          <a:p>
            <a:r>
              <a:rPr lang="hu-HU" sz="1800"/>
              <a:t>Jobb oldalon látható az n</a:t>
            </a:r>
            <a:r>
              <a:rPr lang="hu-HU" sz="1800" baseline="30000"/>
              <a:t>-</a:t>
            </a:r>
            <a:r>
              <a:rPr lang="hu-HU" sz="1800"/>
              <a:t>-hordozó tápfeszültségre (U</a:t>
            </a:r>
            <a:r>
              <a:rPr lang="hu-HU" sz="1800" baseline="-25000"/>
              <a:t>DD</a:t>
            </a:r>
            <a:r>
              <a:rPr lang="hu-HU" sz="1800"/>
              <a:t>) kötése egy n</a:t>
            </a:r>
            <a:r>
              <a:rPr lang="hu-HU" sz="1800" baseline="30000"/>
              <a:t>+</a:t>
            </a:r>
            <a:r>
              <a:rPr lang="hu-HU" sz="1800"/>
              <a:t>-diffúziós területtel</a:t>
            </a:r>
          </a:p>
          <a:p>
            <a:pPr lvl="1"/>
            <a:r>
              <a:rPr lang="hu-HU" sz="1600"/>
              <a:t>Az n</a:t>
            </a:r>
            <a:r>
              <a:rPr lang="hu-HU" sz="1600" baseline="30000"/>
              <a:t>+</a:t>
            </a:r>
            <a:r>
              <a:rPr lang="hu-HU" sz="1600"/>
              <a:t>-diffúzióra szintén a Shottky-hatás elkerülése érdekében van szükség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627938" cy="1143000"/>
          </a:xfrm>
        </p:spPr>
        <p:txBody>
          <a:bodyPr/>
          <a:lstStyle/>
          <a:p>
            <a:r>
              <a:rPr lang="hu-HU"/>
              <a:t>A </a:t>
            </a:r>
            <a:r>
              <a:rPr lang="en-US"/>
              <a:t>CMOS </a:t>
            </a:r>
            <a:r>
              <a:rPr lang="hu-HU"/>
              <a:t>i</a:t>
            </a:r>
            <a:r>
              <a:rPr lang="en-US"/>
              <a:t>nverter</a:t>
            </a:r>
            <a:r>
              <a:rPr lang="en-US" sz="2800"/>
              <a:t> </a:t>
            </a:r>
            <a:r>
              <a:rPr lang="hu-HU" sz="2800"/>
              <a:t>és jellemző terhelése</a:t>
            </a:r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292867" name="Group 3"/>
          <p:cNvGrpSpPr>
            <a:grpSpLocks/>
          </p:cNvGrpSpPr>
          <p:nvPr/>
        </p:nvGrpSpPr>
        <p:grpSpPr bwMode="auto">
          <a:xfrm>
            <a:off x="2438400" y="1524000"/>
            <a:ext cx="3992563" cy="3429000"/>
            <a:chOff x="1440" y="1248"/>
            <a:chExt cx="2515" cy="2160"/>
          </a:xfrm>
        </p:grpSpPr>
        <p:sp>
          <p:nvSpPr>
            <p:cNvPr id="292868" name="Line 4"/>
            <p:cNvSpPr>
              <a:spLocks noChangeShapeType="1"/>
            </p:cNvSpPr>
            <p:nvPr/>
          </p:nvSpPr>
          <p:spPr bwMode="auto">
            <a:xfrm>
              <a:off x="2496" y="1536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92869" name="Line 5"/>
            <p:cNvSpPr>
              <a:spLocks noChangeShapeType="1"/>
            </p:cNvSpPr>
            <p:nvPr/>
          </p:nvSpPr>
          <p:spPr bwMode="auto">
            <a:xfrm>
              <a:off x="2688" y="1536"/>
              <a:ext cx="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92870" name="Line 6"/>
            <p:cNvSpPr>
              <a:spLocks noChangeShapeType="1"/>
            </p:cNvSpPr>
            <p:nvPr/>
          </p:nvSpPr>
          <p:spPr bwMode="auto">
            <a:xfrm>
              <a:off x="2688" y="2160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92871" name="Line 7"/>
            <p:cNvSpPr>
              <a:spLocks noChangeShapeType="1"/>
            </p:cNvSpPr>
            <p:nvPr/>
          </p:nvSpPr>
          <p:spPr bwMode="auto">
            <a:xfrm>
              <a:off x="2688" y="302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92872" name="Line 8"/>
            <p:cNvSpPr>
              <a:spLocks noChangeShapeType="1"/>
            </p:cNvSpPr>
            <p:nvPr/>
          </p:nvSpPr>
          <p:spPr bwMode="auto">
            <a:xfrm>
              <a:off x="2544" y="331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92873" name="Line 9"/>
            <p:cNvSpPr>
              <a:spLocks noChangeShapeType="1"/>
            </p:cNvSpPr>
            <p:nvPr/>
          </p:nvSpPr>
          <p:spPr bwMode="auto">
            <a:xfrm>
              <a:off x="2592" y="3360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92874" name="Line 10"/>
            <p:cNvSpPr>
              <a:spLocks noChangeShapeType="1"/>
            </p:cNvSpPr>
            <p:nvPr/>
          </p:nvSpPr>
          <p:spPr bwMode="auto">
            <a:xfrm>
              <a:off x="2640" y="340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92875" name="Line 11"/>
            <p:cNvSpPr>
              <a:spLocks noChangeShapeType="1"/>
            </p:cNvSpPr>
            <p:nvPr/>
          </p:nvSpPr>
          <p:spPr bwMode="auto">
            <a:xfrm>
              <a:off x="2688" y="2448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92876" name="Text Box 12"/>
            <p:cNvSpPr txBox="1">
              <a:spLocks noChangeArrowheads="1"/>
            </p:cNvSpPr>
            <p:nvPr/>
          </p:nvSpPr>
          <p:spPr bwMode="auto">
            <a:xfrm>
              <a:off x="2496" y="1248"/>
              <a:ext cx="38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u-HU" sz="2000">
                  <a:latin typeface="Arial" charset="0"/>
                </a:rPr>
                <a:t>U</a:t>
              </a:r>
              <a:r>
                <a:rPr lang="en-US" sz="2000" baseline="-25000">
                  <a:latin typeface="Arial" charset="0"/>
                </a:rPr>
                <a:t>DD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292877" name="Text Box 13"/>
            <p:cNvSpPr txBox="1">
              <a:spLocks noChangeArrowheads="1"/>
            </p:cNvSpPr>
            <p:nvPr/>
          </p:nvSpPr>
          <p:spPr bwMode="auto">
            <a:xfrm>
              <a:off x="3648" y="2304"/>
              <a:ext cx="30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u-HU" sz="2000">
                  <a:latin typeface="Arial" charset="0"/>
                </a:rPr>
                <a:t>U</a:t>
              </a:r>
              <a:r>
                <a:rPr lang="hu-HU" sz="2000" baseline="-25000">
                  <a:latin typeface="Arial" charset="0"/>
                </a:rPr>
                <a:t>ki</a:t>
              </a:r>
              <a:endParaRPr lang="en-US" sz="2000">
                <a:latin typeface="Arial" charset="0"/>
              </a:endParaRPr>
            </a:p>
          </p:txBody>
        </p:sp>
        <p:grpSp>
          <p:nvGrpSpPr>
            <p:cNvPr id="292878" name="Group 14"/>
            <p:cNvGrpSpPr>
              <a:grpSpLocks/>
            </p:cNvGrpSpPr>
            <p:nvPr/>
          </p:nvGrpSpPr>
          <p:grpSpPr bwMode="auto">
            <a:xfrm>
              <a:off x="3120" y="2448"/>
              <a:ext cx="530" cy="432"/>
              <a:chOff x="1344" y="2400"/>
              <a:chExt cx="530" cy="432"/>
            </a:xfrm>
          </p:grpSpPr>
          <p:sp>
            <p:nvSpPr>
              <p:cNvPr id="292879" name="Line 15"/>
              <p:cNvSpPr>
                <a:spLocks noChangeShapeType="1"/>
              </p:cNvSpPr>
              <p:nvPr/>
            </p:nvSpPr>
            <p:spPr bwMode="auto">
              <a:xfrm>
                <a:off x="1488" y="240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92880" name="Line 16"/>
              <p:cNvSpPr>
                <a:spLocks noChangeShapeType="1"/>
              </p:cNvSpPr>
              <p:nvPr/>
            </p:nvSpPr>
            <p:spPr bwMode="auto">
              <a:xfrm>
                <a:off x="1344" y="2544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92881" name="Line 17"/>
              <p:cNvSpPr>
                <a:spLocks noChangeShapeType="1"/>
              </p:cNvSpPr>
              <p:nvPr/>
            </p:nvSpPr>
            <p:spPr bwMode="auto">
              <a:xfrm>
                <a:off x="1344" y="259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92882" name="Line 18"/>
              <p:cNvSpPr>
                <a:spLocks noChangeShapeType="1"/>
              </p:cNvSpPr>
              <p:nvPr/>
            </p:nvSpPr>
            <p:spPr bwMode="auto">
              <a:xfrm>
                <a:off x="1488" y="259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92883" name="Line 19"/>
              <p:cNvSpPr>
                <a:spLocks noChangeShapeType="1"/>
              </p:cNvSpPr>
              <p:nvPr/>
            </p:nvSpPr>
            <p:spPr bwMode="auto">
              <a:xfrm>
                <a:off x="1344" y="27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92884" name="Line 20"/>
              <p:cNvSpPr>
                <a:spLocks noChangeShapeType="1"/>
              </p:cNvSpPr>
              <p:nvPr/>
            </p:nvSpPr>
            <p:spPr bwMode="auto">
              <a:xfrm>
                <a:off x="1392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92885" name="Line 21"/>
              <p:cNvSpPr>
                <a:spLocks noChangeShapeType="1"/>
              </p:cNvSpPr>
              <p:nvPr/>
            </p:nvSpPr>
            <p:spPr bwMode="auto">
              <a:xfrm>
                <a:off x="1440" y="2832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92886" name="Text Box 22"/>
              <p:cNvSpPr txBox="1">
                <a:spLocks noChangeArrowheads="1"/>
              </p:cNvSpPr>
              <p:nvPr/>
            </p:nvSpPr>
            <p:spPr bwMode="auto">
              <a:xfrm>
                <a:off x="1584" y="2496"/>
                <a:ext cx="29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latin typeface="Arial" charset="0"/>
                  </a:rPr>
                  <a:t>C</a:t>
                </a:r>
                <a:r>
                  <a:rPr lang="en-US" sz="2000" baseline="-25000">
                    <a:latin typeface="Arial" charset="0"/>
                  </a:rPr>
                  <a:t>L</a:t>
                </a:r>
                <a:endParaRPr lang="en-US" sz="2000">
                  <a:latin typeface="Arial" charset="0"/>
                </a:endParaRPr>
              </a:p>
            </p:txBody>
          </p:sp>
        </p:grpSp>
        <p:grpSp>
          <p:nvGrpSpPr>
            <p:cNvPr id="292887" name="Group 23"/>
            <p:cNvGrpSpPr>
              <a:grpSpLocks/>
            </p:cNvGrpSpPr>
            <p:nvPr/>
          </p:nvGrpSpPr>
          <p:grpSpPr bwMode="auto">
            <a:xfrm>
              <a:off x="2448" y="1872"/>
              <a:ext cx="240" cy="288"/>
              <a:chOff x="2304" y="1872"/>
              <a:chExt cx="240" cy="288"/>
            </a:xfrm>
          </p:grpSpPr>
          <p:sp>
            <p:nvSpPr>
              <p:cNvPr id="292888" name="Line 24"/>
              <p:cNvSpPr>
                <a:spLocks noChangeShapeType="1"/>
              </p:cNvSpPr>
              <p:nvPr/>
            </p:nvSpPr>
            <p:spPr bwMode="auto">
              <a:xfrm>
                <a:off x="2352" y="1872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92889" name="Line 25"/>
              <p:cNvSpPr>
                <a:spLocks noChangeShapeType="1"/>
              </p:cNvSpPr>
              <p:nvPr/>
            </p:nvSpPr>
            <p:spPr bwMode="auto">
              <a:xfrm>
                <a:off x="2352" y="2160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92890" name="Line 26"/>
              <p:cNvSpPr>
                <a:spLocks noChangeShapeType="1"/>
              </p:cNvSpPr>
              <p:nvPr/>
            </p:nvSpPr>
            <p:spPr bwMode="auto">
              <a:xfrm>
                <a:off x="2352" y="1872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92891" name="Line 27"/>
              <p:cNvSpPr>
                <a:spLocks noChangeShapeType="1"/>
              </p:cNvSpPr>
              <p:nvPr/>
            </p:nvSpPr>
            <p:spPr bwMode="auto">
              <a:xfrm>
                <a:off x="2304" y="1872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</p:grpSp>
        <p:grpSp>
          <p:nvGrpSpPr>
            <p:cNvPr id="292892" name="Group 28"/>
            <p:cNvGrpSpPr>
              <a:grpSpLocks/>
            </p:cNvGrpSpPr>
            <p:nvPr/>
          </p:nvGrpSpPr>
          <p:grpSpPr bwMode="auto">
            <a:xfrm>
              <a:off x="2448" y="2736"/>
              <a:ext cx="240" cy="288"/>
              <a:chOff x="2304" y="1872"/>
              <a:chExt cx="240" cy="288"/>
            </a:xfrm>
          </p:grpSpPr>
          <p:sp>
            <p:nvSpPr>
              <p:cNvPr id="292893" name="Line 29"/>
              <p:cNvSpPr>
                <a:spLocks noChangeShapeType="1"/>
              </p:cNvSpPr>
              <p:nvPr/>
            </p:nvSpPr>
            <p:spPr bwMode="auto">
              <a:xfrm>
                <a:off x="2352" y="1872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92894" name="Line 30"/>
              <p:cNvSpPr>
                <a:spLocks noChangeShapeType="1"/>
              </p:cNvSpPr>
              <p:nvPr/>
            </p:nvSpPr>
            <p:spPr bwMode="auto">
              <a:xfrm>
                <a:off x="2352" y="2160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92895" name="Line 31"/>
              <p:cNvSpPr>
                <a:spLocks noChangeShapeType="1"/>
              </p:cNvSpPr>
              <p:nvPr/>
            </p:nvSpPr>
            <p:spPr bwMode="auto">
              <a:xfrm>
                <a:off x="2352" y="1872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92896" name="Line 32"/>
              <p:cNvSpPr>
                <a:spLocks noChangeShapeType="1"/>
              </p:cNvSpPr>
              <p:nvPr/>
            </p:nvSpPr>
            <p:spPr bwMode="auto">
              <a:xfrm>
                <a:off x="2304" y="1872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292897" name="Line 33"/>
            <p:cNvSpPr>
              <a:spLocks noChangeShapeType="1"/>
            </p:cNvSpPr>
            <p:nvPr/>
          </p:nvSpPr>
          <p:spPr bwMode="auto">
            <a:xfrm>
              <a:off x="2112" y="2880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92898" name="Line 34"/>
            <p:cNvSpPr>
              <a:spLocks noChangeShapeType="1"/>
            </p:cNvSpPr>
            <p:nvPr/>
          </p:nvSpPr>
          <p:spPr bwMode="auto">
            <a:xfrm>
              <a:off x="2112" y="2016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92899" name="Oval 35"/>
            <p:cNvSpPr>
              <a:spLocks noChangeArrowheads="1"/>
            </p:cNvSpPr>
            <p:nvPr/>
          </p:nvSpPr>
          <p:spPr bwMode="auto">
            <a:xfrm>
              <a:off x="2352" y="1968"/>
              <a:ext cx="96" cy="9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2900" name="Line 36"/>
            <p:cNvSpPr>
              <a:spLocks noChangeShapeType="1"/>
            </p:cNvSpPr>
            <p:nvPr/>
          </p:nvSpPr>
          <p:spPr bwMode="auto">
            <a:xfrm>
              <a:off x="2112" y="2016"/>
              <a:ext cx="0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92901" name="Text Box 37"/>
            <p:cNvSpPr txBox="1">
              <a:spLocks noChangeArrowheads="1"/>
            </p:cNvSpPr>
            <p:nvPr/>
          </p:nvSpPr>
          <p:spPr bwMode="auto">
            <a:xfrm>
              <a:off x="1440" y="2304"/>
              <a:ext cx="34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u-HU" sz="2000">
                  <a:latin typeface="Arial" charset="0"/>
                </a:rPr>
                <a:t>U</a:t>
              </a:r>
              <a:r>
                <a:rPr lang="hu-HU" sz="2000" baseline="-25000">
                  <a:latin typeface="Arial" charset="0"/>
                </a:rPr>
                <a:t>be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292902" name="Line 38"/>
            <p:cNvSpPr>
              <a:spLocks noChangeShapeType="1"/>
            </p:cNvSpPr>
            <p:nvPr/>
          </p:nvSpPr>
          <p:spPr bwMode="auto">
            <a:xfrm>
              <a:off x="1824" y="2448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ChangeArrowheads="1"/>
          </p:cNvSpPr>
          <p:nvPr/>
        </p:nvSpPr>
        <p:spPr bwMode="auto">
          <a:xfrm>
            <a:off x="685800" y="838200"/>
            <a:ext cx="2514600" cy="533400"/>
          </a:xfrm>
          <a:prstGeom prst="rect">
            <a:avLst/>
          </a:prstGeom>
          <a:solidFill>
            <a:schemeClr val="hlink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hu-HU" b="1"/>
              <a:t>CMOS inverter</a:t>
            </a:r>
            <a:r>
              <a:rPr lang="hu-HU" b="1" i="1" u="sng"/>
              <a:t/>
            </a:r>
            <a:br>
              <a:rPr lang="hu-HU" b="1" i="1" u="sng"/>
            </a:br>
            <a:endParaRPr lang="en-US" b="1" i="1" u="sng"/>
          </a:p>
        </p:txBody>
      </p:sp>
      <p:sp>
        <p:nvSpPr>
          <p:cNvPr id="2938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914400"/>
            <a:ext cx="7772400" cy="5035550"/>
          </a:xfrm>
        </p:spPr>
        <p:txBody>
          <a:bodyPr/>
          <a:lstStyle/>
          <a:p>
            <a:pPr>
              <a:buFontTx/>
              <a:buNone/>
            </a:pPr>
            <a:r>
              <a:rPr lang="hu-HU" b="1">
                <a:solidFill>
                  <a:srgbClr val="FF0000"/>
                </a:solidFill>
              </a:rPr>
              <a:t>FOGYASZTÁS</a:t>
            </a:r>
            <a:endParaRPr lang="hu-HU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hu-HU" i="1">
                <a:solidFill>
                  <a:srgbClr val="FF0000"/>
                </a:solidFill>
              </a:rPr>
              <a:t>Statikus fogyasztás nincs, a kapu statikus állapotában áram nem folyik.</a:t>
            </a:r>
          </a:p>
          <a:p>
            <a:pPr>
              <a:buFontTx/>
              <a:buNone/>
            </a:pPr>
            <a:r>
              <a:rPr lang="hu-HU"/>
              <a:t>A működés közbeni, frekvenciafüggő </a:t>
            </a:r>
            <a:r>
              <a:rPr lang="hu-HU" i="1">
                <a:solidFill>
                  <a:srgbClr val="D60093"/>
                </a:solidFill>
              </a:rPr>
              <a:t>dinamikus</a:t>
            </a:r>
            <a:r>
              <a:rPr lang="hu-HU"/>
              <a:t> fogyasztás két részből áll</a:t>
            </a:r>
          </a:p>
          <a:p>
            <a:r>
              <a:rPr lang="hu-HU">
                <a:solidFill>
                  <a:srgbClr val="CC9900"/>
                </a:solidFill>
              </a:rPr>
              <a:t>Egymásba vezetés</a:t>
            </a:r>
            <a:endParaRPr lang="hu-HU">
              <a:solidFill>
                <a:srgbClr val="008000"/>
              </a:solidFill>
            </a:endParaRPr>
          </a:p>
          <a:p>
            <a:pPr lvl="1"/>
            <a:r>
              <a:rPr lang="hu-HU"/>
              <a:t>a bemenő jel felfutásának egy szakaszában mindkét tranzisztor egyszerre vezet, </a:t>
            </a:r>
            <a:r>
              <a:rPr lang="hu-HU">
                <a:solidFill>
                  <a:srgbClr val="CC9900"/>
                </a:solidFill>
              </a:rPr>
              <a:t>ha </a:t>
            </a:r>
            <a:r>
              <a:rPr lang="hu-HU" i="1">
                <a:solidFill>
                  <a:srgbClr val="CC9900"/>
                </a:solidFill>
              </a:rPr>
              <a:t>V</a:t>
            </a:r>
            <a:r>
              <a:rPr lang="hu-HU" i="1" baseline="-25000">
                <a:solidFill>
                  <a:srgbClr val="CC9900"/>
                </a:solidFill>
              </a:rPr>
              <a:t>Tn</a:t>
            </a:r>
            <a:r>
              <a:rPr lang="en-US" i="1">
                <a:solidFill>
                  <a:srgbClr val="CC9900"/>
                </a:solidFill>
              </a:rPr>
              <a:t>&lt;U</a:t>
            </a:r>
            <a:r>
              <a:rPr lang="hu-HU" i="1" baseline="-25000">
                <a:solidFill>
                  <a:srgbClr val="CC9900"/>
                </a:solidFill>
              </a:rPr>
              <a:t>be</a:t>
            </a:r>
            <a:r>
              <a:rPr lang="en-US" i="1">
                <a:solidFill>
                  <a:srgbClr val="CC9900"/>
                </a:solidFill>
              </a:rPr>
              <a:t>&lt;U</a:t>
            </a:r>
            <a:r>
              <a:rPr lang="en-US" i="1" baseline="-25000">
                <a:solidFill>
                  <a:srgbClr val="CC9900"/>
                </a:solidFill>
              </a:rPr>
              <a:t>DD</a:t>
            </a:r>
            <a:r>
              <a:rPr lang="en-US" i="1">
                <a:solidFill>
                  <a:srgbClr val="CC9900"/>
                </a:solidFill>
              </a:rPr>
              <a:t>-V</a:t>
            </a:r>
            <a:r>
              <a:rPr lang="en-US" i="1" baseline="-25000">
                <a:solidFill>
                  <a:srgbClr val="CC9900"/>
                </a:solidFill>
              </a:rPr>
              <a:t>Tp</a:t>
            </a:r>
            <a:endParaRPr lang="en-US" i="1" baseline="-25000"/>
          </a:p>
          <a:p>
            <a:r>
              <a:rPr lang="hu-HU">
                <a:solidFill>
                  <a:srgbClr val="008000"/>
                </a:solidFill>
              </a:rPr>
              <a:t>Töltés</a:t>
            </a:r>
            <a:r>
              <a:rPr lang="en-US">
                <a:solidFill>
                  <a:srgbClr val="008000"/>
                </a:solidFill>
              </a:rPr>
              <a:t>-</a:t>
            </a:r>
            <a:r>
              <a:rPr lang="hu-HU">
                <a:solidFill>
                  <a:srgbClr val="008000"/>
                </a:solidFill>
              </a:rPr>
              <a:t>pumpálás</a:t>
            </a:r>
          </a:p>
          <a:p>
            <a:pPr lvl="1"/>
            <a:r>
              <a:rPr lang="hu-HU"/>
              <a:t>Jelváltásokkor a kimeneten lévő C</a:t>
            </a:r>
            <a:r>
              <a:rPr lang="hu-HU" baseline="-25000"/>
              <a:t>L </a:t>
            </a:r>
            <a:r>
              <a:rPr lang="hu-HU"/>
              <a:t>terhelést 1-re váltáskor a</a:t>
            </a:r>
            <a:r>
              <a:rPr lang="hu-HU" i="1"/>
              <a:t> </a:t>
            </a:r>
            <a:r>
              <a:rPr lang="hu-HU"/>
              <a:t>PMOS-on keresztül tápfeszültségre töltjük, majd 0-ra váltáskor az NMOS-on keresztül kisütjük.</a:t>
            </a:r>
          </a:p>
          <a:p>
            <a:pPr lvl="3">
              <a:buFontTx/>
              <a:buNone/>
            </a:pPr>
            <a:r>
              <a:rPr lang="hu-HU" i="1">
                <a:solidFill>
                  <a:srgbClr val="669900"/>
                </a:solidFill>
              </a:rPr>
              <a:t>töltést pumpálunk a tápból a föld felé</a:t>
            </a:r>
            <a:endParaRPr lang="hu-HU"/>
          </a:p>
        </p:txBody>
      </p:sp>
      <p:sp>
        <p:nvSpPr>
          <p:cNvPr id="293893" name="Line 5"/>
          <p:cNvSpPr>
            <a:spLocks noChangeShapeType="1"/>
          </p:cNvSpPr>
          <p:nvPr/>
        </p:nvSpPr>
        <p:spPr bwMode="auto">
          <a:xfrm>
            <a:off x="1763713" y="566102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CMOS </a:t>
            </a:r>
            <a:r>
              <a:rPr lang="hu-HU" dirty="0" err="1" smtClean="0"/>
              <a:t>inverter</a:t>
            </a:r>
            <a:r>
              <a:rPr lang="hu-HU" dirty="0" smtClean="0"/>
              <a:t> átkapcsolása</a:t>
            </a:r>
            <a:endParaRPr lang="hu-HU" dirty="0"/>
          </a:p>
        </p:txBody>
      </p:sp>
      <p:pic>
        <p:nvPicPr>
          <p:cNvPr id="296962" name="Picture 2" descr="Image cmos-vtc-extra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697" y="1752600"/>
            <a:ext cx="7202606" cy="444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7616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28051"/>
            <a:ext cx="7772400" cy="1143000"/>
          </a:xfrm>
        </p:spPr>
        <p:txBody>
          <a:bodyPr/>
          <a:lstStyle/>
          <a:p>
            <a:r>
              <a:rPr lang="hu-HU" dirty="0" smtClean="0"/>
              <a:t>CMOS </a:t>
            </a:r>
            <a:r>
              <a:rPr lang="hu-HU" dirty="0" err="1" smtClean="0"/>
              <a:t>inverter</a:t>
            </a:r>
            <a:r>
              <a:rPr lang="hu-HU" dirty="0" smtClean="0"/>
              <a:t> fogyasztása</a:t>
            </a:r>
            <a:endParaRPr lang="hu-HU" dirty="0"/>
          </a:p>
        </p:txBody>
      </p:sp>
      <p:pic>
        <p:nvPicPr>
          <p:cNvPr id="297986" name="Picture 2" descr="https://ece-research.unm.edu/jimp/vlsi/slides/chap2_1-2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71051"/>
            <a:ext cx="7772400" cy="5161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3612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hu-HU"/>
              <a:t>CMOS inverter layoutja</a:t>
            </a:r>
            <a:endParaRPr lang="en-US"/>
          </a:p>
        </p:txBody>
      </p:sp>
      <p:grpSp>
        <p:nvGrpSpPr>
          <p:cNvPr id="294915" name="Group 3"/>
          <p:cNvGrpSpPr>
            <a:grpSpLocks/>
          </p:cNvGrpSpPr>
          <p:nvPr/>
        </p:nvGrpSpPr>
        <p:grpSpPr bwMode="auto">
          <a:xfrm>
            <a:off x="1476375" y="1484313"/>
            <a:ext cx="5724525" cy="4748212"/>
            <a:chOff x="912" y="574"/>
            <a:chExt cx="3606" cy="2991"/>
          </a:xfrm>
        </p:grpSpPr>
        <p:graphicFrame>
          <p:nvGraphicFramePr>
            <p:cNvPr id="294916" name="Object 4"/>
            <p:cNvGraphicFramePr>
              <a:graphicFrameLocks noChangeAspect="1"/>
            </p:cNvGraphicFramePr>
            <p:nvPr/>
          </p:nvGraphicFramePr>
          <p:xfrm>
            <a:off x="1394" y="574"/>
            <a:ext cx="3124" cy="29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4928" name="Document" r:id="rId3" imgW="4530600" imgH="4753080" progId="Word.Document.8">
                    <p:embed/>
                  </p:oleObj>
                </mc:Choice>
                <mc:Fallback>
                  <p:oleObj name="Document" r:id="rId3" imgW="4530600" imgH="4753080" progId="Word.Document.8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4" y="574"/>
                          <a:ext cx="3124" cy="29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4917" name="AutoShape 5"/>
            <p:cNvSpPr>
              <a:spLocks/>
            </p:cNvSpPr>
            <p:nvPr/>
          </p:nvSpPr>
          <p:spPr bwMode="auto">
            <a:xfrm>
              <a:off x="1536" y="2256"/>
              <a:ext cx="48" cy="288"/>
            </a:xfrm>
            <a:prstGeom prst="leftBrace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4918" name="Text Box 6"/>
            <p:cNvSpPr txBox="1">
              <a:spLocks noChangeArrowheads="1"/>
            </p:cNvSpPr>
            <p:nvPr/>
          </p:nvSpPr>
          <p:spPr bwMode="auto">
            <a:xfrm>
              <a:off x="912" y="2256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 i="1"/>
                <a:t>p zseb</a:t>
              </a:r>
              <a:endParaRPr lang="en-US" sz="1800"/>
            </a:p>
          </p:txBody>
        </p:sp>
        <p:sp>
          <p:nvSpPr>
            <p:cNvPr id="294919" name="Text Box 7"/>
            <p:cNvSpPr txBox="1">
              <a:spLocks noChangeArrowheads="1"/>
            </p:cNvSpPr>
            <p:nvPr/>
          </p:nvSpPr>
          <p:spPr bwMode="auto">
            <a:xfrm>
              <a:off x="912" y="1392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 i="1"/>
                <a:t>n zseb</a:t>
              </a:r>
              <a:endParaRPr lang="en-US" sz="1800"/>
            </a:p>
          </p:txBody>
        </p:sp>
        <p:sp>
          <p:nvSpPr>
            <p:cNvPr id="294920" name="AutoShape 8"/>
            <p:cNvSpPr>
              <a:spLocks/>
            </p:cNvSpPr>
            <p:nvPr/>
          </p:nvSpPr>
          <p:spPr bwMode="auto">
            <a:xfrm>
              <a:off x="1584" y="1344"/>
              <a:ext cx="48" cy="288"/>
            </a:xfrm>
            <a:prstGeom prst="leftBrace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5938" name="Object 2"/>
          <p:cNvGraphicFramePr>
            <a:graphicFrameLocks noChangeAspect="1"/>
          </p:cNvGraphicFramePr>
          <p:nvPr/>
        </p:nvGraphicFramePr>
        <p:xfrm>
          <a:off x="323850" y="1628775"/>
          <a:ext cx="3176588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962" name="Image Bitmap" r:id="rId3" imgW="2838255" imgH="4086068" progId="Paint.Picture">
                  <p:embed/>
                </p:oleObj>
              </mc:Choice>
              <mc:Fallback>
                <p:oleObj name="Image Bitmap" r:id="rId3" imgW="2838255" imgH="4086068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628775"/>
                        <a:ext cx="3176588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5939" name="Group 3"/>
          <p:cNvGrpSpPr>
            <a:grpSpLocks/>
          </p:cNvGrpSpPr>
          <p:nvPr/>
        </p:nvGrpSpPr>
        <p:grpSpPr bwMode="auto">
          <a:xfrm>
            <a:off x="3492500" y="1844675"/>
            <a:ext cx="5392738" cy="3297238"/>
            <a:chOff x="1973" y="1344"/>
            <a:chExt cx="3397" cy="2077"/>
          </a:xfrm>
        </p:grpSpPr>
        <p:graphicFrame>
          <p:nvGraphicFramePr>
            <p:cNvPr id="295940" name="Object 4"/>
            <p:cNvGraphicFramePr>
              <a:graphicFrameLocks noChangeAspect="1"/>
            </p:cNvGraphicFramePr>
            <p:nvPr/>
          </p:nvGraphicFramePr>
          <p:xfrm>
            <a:off x="2256" y="1344"/>
            <a:ext cx="3114" cy="20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5963" name="Image Bitmap" r:id="rId5" imgW="6381818" imgH="4258065" progId="Paint.Picture">
                    <p:embed/>
                  </p:oleObj>
                </mc:Choice>
                <mc:Fallback>
                  <p:oleObj name="Image Bitmap" r:id="rId5" imgW="6381818" imgH="4258065" progId="Paint.Picture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56" y="1344"/>
                          <a:ext cx="3114" cy="20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5941" name="Line 5"/>
            <p:cNvSpPr>
              <a:spLocks noChangeShapeType="1"/>
            </p:cNvSpPr>
            <p:nvPr/>
          </p:nvSpPr>
          <p:spPr bwMode="auto">
            <a:xfrm>
              <a:off x="2448" y="2832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5942" name="Line 6"/>
            <p:cNvSpPr>
              <a:spLocks noChangeShapeType="1"/>
            </p:cNvSpPr>
            <p:nvPr/>
          </p:nvSpPr>
          <p:spPr bwMode="auto">
            <a:xfrm>
              <a:off x="2448" y="1872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5943" name="Text Box 7"/>
            <p:cNvSpPr txBox="1">
              <a:spLocks noChangeArrowheads="1"/>
            </p:cNvSpPr>
            <p:nvPr/>
          </p:nvSpPr>
          <p:spPr bwMode="auto">
            <a:xfrm>
              <a:off x="4800" y="2832"/>
              <a:ext cx="3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u-HU" b="1">
                  <a:solidFill>
                    <a:schemeClr val="accent2"/>
                  </a:solidFill>
                </a:rPr>
                <a:t>Idő</a:t>
              </a:r>
              <a:endParaRPr lang="en-US" b="1">
                <a:solidFill>
                  <a:schemeClr val="accent2"/>
                </a:solidFill>
              </a:endParaRPr>
            </a:p>
          </p:txBody>
        </p:sp>
        <p:sp>
          <p:nvSpPr>
            <p:cNvPr id="295944" name="Text Box 8"/>
            <p:cNvSpPr txBox="1">
              <a:spLocks noChangeArrowheads="1"/>
            </p:cNvSpPr>
            <p:nvPr/>
          </p:nvSpPr>
          <p:spPr bwMode="auto">
            <a:xfrm>
              <a:off x="2018" y="1570"/>
              <a:ext cx="32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u-HU" b="1">
                  <a:solidFill>
                    <a:schemeClr val="accent2"/>
                  </a:solidFill>
                </a:rPr>
                <a:t>Be</a:t>
              </a:r>
              <a:endParaRPr lang="en-US" b="1">
                <a:solidFill>
                  <a:schemeClr val="accent2"/>
                </a:solidFill>
              </a:endParaRPr>
            </a:p>
          </p:txBody>
        </p:sp>
        <p:sp>
          <p:nvSpPr>
            <p:cNvPr id="295945" name="Text Box 9"/>
            <p:cNvSpPr txBox="1">
              <a:spLocks noChangeArrowheads="1"/>
            </p:cNvSpPr>
            <p:nvPr/>
          </p:nvSpPr>
          <p:spPr bwMode="auto">
            <a:xfrm>
              <a:off x="1973" y="2523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u-HU" b="1">
                  <a:solidFill>
                    <a:schemeClr val="accent2"/>
                  </a:solidFill>
                </a:rPr>
                <a:t>Ki</a:t>
              </a:r>
              <a:endParaRPr lang="en-US" b="1">
                <a:solidFill>
                  <a:schemeClr val="accent2"/>
                </a:solidFill>
              </a:endParaRPr>
            </a:p>
          </p:txBody>
        </p:sp>
      </p:grpSp>
      <p:sp>
        <p:nvSpPr>
          <p:cNvPr id="295946" name="Rectangle 10"/>
          <p:cNvSpPr>
            <a:spLocks noChangeArrowheads="1"/>
          </p:cNvSpPr>
          <p:nvPr/>
        </p:nvSpPr>
        <p:spPr bwMode="auto">
          <a:xfrm>
            <a:off x="4535488" y="5484813"/>
            <a:ext cx="460851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rgbClr val="FF3300"/>
              </a:buClr>
              <a:buSzPct val="70000"/>
              <a:buFont typeface="Wingdings" pitchFamily="2" charset="2"/>
              <a:buNone/>
            </a:pPr>
            <a:r>
              <a:rPr lang="en-US"/>
              <a:t>0</a:t>
            </a:r>
            <a:r>
              <a:rPr lang="hu-HU"/>
              <a:t>,</a:t>
            </a:r>
            <a:r>
              <a:rPr lang="en-US"/>
              <a:t>25</a:t>
            </a:r>
            <a:r>
              <a:rPr lang="hu-HU"/>
              <a:t> </a:t>
            </a:r>
            <a:r>
              <a:rPr lang="en-US"/>
              <a:t>µm</a:t>
            </a:r>
            <a:r>
              <a:rPr lang="hu-HU"/>
              <a:t>-es gate-szélesség</a:t>
            </a:r>
            <a:r>
              <a:rPr lang="en-US"/>
              <a:t> </a:t>
            </a:r>
            <a:r>
              <a:rPr lang="hu-HU"/>
              <a:t>esetén a jellemző késleltetés</a:t>
            </a:r>
            <a:r>
              <a:rPr lang="en-US"/>
              <a:t> 50</a:t>
            </a:r>
            <a:r>
              <a:rPr lang="hu-HU"/>
              <a:t> </a:t>
            </a:r>
            <a:r>
              <a:rPr lang="en-US"/>
              <a:t>ps</a:t>
            </a:r>
          </a:p>
          <a:p>
            <a:pPr>
              <a:buClr>
                <a:srgbClr val="FF3300"/>
              </a:buClr>
              <a:buSzPct val="70000"/>
              <a:buFont typeface="Wingdings" pitchFamily="2" charset="2"/>
              <a:buNone/>
            </a:pPr>
            <a:endParaRPr lang="en-US"/>
          </a:p>
        </p:txBody>
      </p:sp>
      <p:sp>
        <p:nvSpPr>
          <p:cNvPr id="295947" name="Rectangle 11"/>
          <p:cNvSpPr>
            <a:spLocks noChangeArrowheads="1"/>
          </p:cNvSpPr>
          <p:nvPr/>
        </p:nvSpPr>
        <p:spPr bwMode="auto">
          <a:xfrm>
            <a:off x="295275" y="411163"/>
            <a:ext cx="88487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hu-HU" sz="280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2800">
                <a:solidFill>
                  <a:srgbClr val="FF0000"/>
                </a:solidFill>
                <a:latin typeface="Comic Sans MS" pitchFamily="66" charset="0"/>
              </a:rPr>
              <a:t> CMOS Inverter (mas</a:t>
            </a:r>
            <a:r>
              <a:rPr lang="hu-HU" sz="2800">
                <a:solidFill>
                  <a:srgbClr val="FF0000"/>
                </a:solidFill>
                <a:latin typeface="Comic Sans MS" pitchFamily="66" charset="0"/>
              </a:rPr>
              <a:t>z</a:t>
            </a:r>
            <a:r>
              <a:rPr lang="en-US" sz="2800">
                <a:solidFill>
                  <a:srgbClr val="FF0000"/>
                </a:solidFill>
                <a:latin typeface="Comic Sans MS" pitchFamily="66" charset="0"/>
              </a:rPr>
              <a:t>k </a:t>
            </a:r>
            <a:r>
              <a:rPr lang="hu-HU" sz="2800">
                <a:solidFill>
                  <a:srgbClr val="FF0000"/>
                </a:solidFill>
                <a:latin typeface="Comic Sans MS" pitchFamily="66" charset="0"/>
              </a:rPr>
              <a:t>alaprajz</a:t>
            </a:r>
            <a:r>
              <a:rPr lang="en-US" sz="2800">
                <a:solidFill>
                  <a:srgbClr val="FF0000"/>
                </a:solidFill>
                <a:latin typeface="Comic Sans MS" pitchFamily="66" charset="0"/>
              </a:rPr>
              <a:t>) &amp; SPICE s</a:t>
            </a:r>
            <a:r>
              <a:rPr lang="hu-HU" sz="2800">
                <a:solidFill>
                  <a:srgbClr val="FF0000"/>
                </a:solidFill>
                <a:latin typeface="Comic Sans MS" pitchFamily="66" charset="0"/>
              </a:rPr>
              <a:t>z</a:t>
            </a:r>
            <a:r>
              <a:rPr lang="en-US" sz="2800">
                <a:solidFill>
                  <a:srgbClr val="FF0000"/>
                </a:solidFill>
                <a:latin typeface="Comic Sans MS" pitchFamily="66" charset="0"/>
              </a:rPr>
              <a:t>imul</a:t>
            </a:r>
            <a:r>
              <a:rPr lang="hu-HU" sz="2800">
                <a:solidFill>
                  <a:srgbClr val="FF0000"/>
                </a:solidFill>
                <a:latin typeface="Comic Sans MS" pitchFamily="66" charset="0"/>
              </a:rPr>
              <a:t>ác</a:t>
            </a:r>
            <a:r>
              <a:rPr lang="en-US" sz="280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hu-HU" sz="2800">
                <a:solidFill>
                  <a:srgbClr val="FF0000"/>
                </a:solidFill>
                <a:latin typeface="Comic Sans MS" pitchFamily="66" charset="0"/>
              </a:rPr>
              <a:t>ó</a:t>
            </a:r>
            <a:endParaRPr lang="en-US" sz="280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62" name="Picture 2" descr="in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69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CMOS Inverter</a:t>
            </a:r>
            <a:endParaRPr lang="en-GB"/>
          </a:p>
        </p:txBody>
      </p:sp>
      <p:sp>
        <p:nvSpPr>
          <p:cNvPr id="296964" name="Text Box 4"/>
          <p:cNvSpPr txBox="1">
            <a:spLocks noChangeArrowheads="1"/>
          </p:cNvSpPr>
          <p:nvPr/>
        </p:nvSpPr>
        <p:spPr bwMode="auto">
          <a:xfrm>
            <a:off x="5364163" y="2852738"/>
            <a:ext cx="26638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da-DK">
                <a:solidFill>
                  <a:schemeClr val="bg1"/>
                </a:solidFill>
              </a:rPr>
              <a:t>Inverter </a:t>
            </a:r>
            <a:r>
              <a:rPr lang="hu-HU">
                <a:solidFill>
                  <a:schemeClr val="bg1"/>
                </a:solidFill>
              </a:rPr>
              <a:t>alaprajz a Microwind tervezőprogrammal</a:t>
            </a:r>
            <a:endParaRPr lang="en-GB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ChangeArrowheads="1"/>
          </p:cNvSpPr>
          <p:nvPr/>
        </p:nvSpPr>
        <p:spPr bwMode="auto">
          <a:xfrm>
            <a:off x="684213" y="1196975"/>
            <a:ext cx="27432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hu-HU"/>
              <a:t>I</a:t>
            </a:r>
            <a:r>
              <a:rPr lang="en-US"/>
              <a:t>nverter</a:t>
            </a:r>
            <a:r>
              <a:rPr lang="hu-HU"/>
              <a:t>lánc</a:t>
            </a:r>
            <a:endParaRPr lang="en-US"/>
          </a:p>
        </p:txBody>
      </p:sp>
      <p:graphicFrame>
        <p:nvGraphicFramePr>
          <p:cNvPr id="245764" name="Object 4"/>
          <p:cNvGraphicFramePr>
            <a:graphicFrameLocks noGrp="1" noChangeAspect="1"/>
          </p:cNvGraphicFramePr>
          <p:nvPr>
            <p:ph type="body" idx="1"/>
          </p:nvPr>
        </p:nvGraphicFramePr>
        <p:xfrm>
          <a:off x="755650" y="1196975"/>
          <a:ext cx="7593013" cy="201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0" name="Document" r:id="rId3" imgW="7705800" imgH="2048040" progId="Word.Document.8">
                  <p:embed/>
                </p:oleObj>
              </mc:Choice>
              <mc:Fallback>
                <p:oleObj name="Document" r:id="rId3" imgW="7705800" imgH="204804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196975"/>
                        <a:ext cx="7593013" cy="2017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65" name="Object 5"/>
          <p:cNvGraphicFramePr>
            <a:graphicFrameLocks noChangeAspect="1"/>
          </p:cNvGraphicFramePr>
          <p:nvPr/>
        </p:nvGraphicFramePr>
        <p:xfrm>
          <a:off x="1981200" y="2819400"/>
          <a:ext cx="6629400" cy="347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1" name="Document" r:id="rId5" imgW="5486400" imgH="2873520" progId="Word.Document.8">
                  <p:embed/>
                </p:oleObj>
              </mc:Choice>
              <mc:Fallback>
                <p:oleObj name="Document" r:id="rId5" imgW="5486400" imgH="287352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819400"/>
                        <a:ext cx="6629400" cy="347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143000"/>
          </a:xfrm>
        </p:spPr>
        <p:txBody>
          <a:bodyPr/>
          <a:lstStyle/>
          <a:p>
            <a:r>
              <a:rPr lang="hu-HU"/>
              <a:t>Digitális alapáramkörök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73238"/>
            <a:ext cx="8496300" cy="49006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>
                <a:solidFill>
                  <a:srgbClr val="008000"/>
                </a:solidFill>
              </a:rPr>
              <a:t>MOS tranzisztorokkal megvalósított áramköröket tárgyalunk</a:t>
            </a:r>
          </a:p>
          <a:p>
            <a:pPr lvl="1">
              <a:lnSpc>
                <a:spcPct val="90000"/>
              </a:lnSpc>
            </a:pPr>
            <a:r>
              <a:rPr lang="hu-HU"/>
              <a:t>Ez ma a leggyakoribb</a:t>
            </a:r>
          </a:p>
          <a:p>
            <a:pPr lvl="1">
              <a:lnSpc>
                <a:spcPct val="90000"/>
              </a:lnSpc>
            </a:pPr>
            <a:r>
              <a:rPr lang="hu-HU"/>
              <a:t>Ezen belül is leggyakrabban a CMOS áramköri technológiát használják</a:t>
            </a:r>
          </a:p>
          <a:p>
            <a:pPr lvl="1">
              <a:lnSpc>
                <a:spcPct val="90000"/>
              </a:lnSpc>
            </a:pPr>
            <a:r>
              <a:rPr lang="hu-HU" b="1">
                <a:solidFill>
                  <a:srgbClr val="FF3300"/>
                </a:solidFill>
              </a:rPr>
              <a:t>A CMOS egy olyan áramköri technológia, amelyben egyenlő számú NMOS</a:t>
            </a:r>
            <a:r>
              <a:rPr lang="hu-HU">
                <a:solidFill>
                  <a:srgbClr val="FF3300"/>
                </a:solidFill>
              </a:rPr>
              <a:t> </a:t>
            </a:r>
            <a:r>
              <a:rPr lang="hu-HU" b="1">
                <a:solidFill>
                  <a:srgbClr val="FF3300"/>
                </a:solidFill>
              </a:rPr>
              <a:t>és PMOS</a:t>
            </a:r>
            <a:r>
              <a:rPr lang="hu-HU">
                <a:solidFill>
                  <a:srgbClr val="FF3300"/>
                </a:solidFill>
              </a:rPr>
              <a:t> </a:t>
            </a:r>
            <a:r>
              <a:rPr lang="hu-HU" b="1">
                <a:solidFill>
                  <a:srgbClr val="FF3300"/>
                </a:solidFill>
              </a:rPr>
              <a:t>tranzisztort alkalmaznak</a:t>
            </a:r>
          </a:p>
          <a:p>
            <a:pPr lvl="2">
              <a:lnSpc>
                <a:spcPct val="90000"/>
              </a:lnSpc>
            </a:pPr>
            <a:r>
              <a:rPr lang="hu-HU" b="1"/>
              <a:t>NMOS = </a:t>
            </a:r>
            <a:r>
              <a:rPr lang="hu-HU"/>
              <a:t>elektronvezetéses MOS</a:t>
            </a:r>
            <a:endParaRPr lang="hu-HU" b="1"/>
          </a:p>
          <a:p>
            <a:pPr lvl="2">
              <a:lnSpc>
                <a:spcPct val="90000"/>
              </a:lnSpc>
            </a:pPr>
            <a:r>
              <a:rPr lang="hu-HU" b="1"/>
              <a:t>PMOS = </a:t>
            </a:r>
            <a:r>
              <a:rPr lang="hu-HU"/>
              <a:t>lyukvezetéses MOS</a:t>
            </a:r>
          </a:p>
          <a:p>
            <a:pPr lvl="1">
              <a:lnSpc>
                <a:spcPct val="90000"/>
              </a:lnSpc>
            </a:pPr>
            <a:r>
              <a:rPr lang="hu-HU">
                <a:solidFill>
                  <a:schemeClr val="tx1"/>
                </a:solidFill>
              </a:rPr>
              <a:t>Tehát a CMOS nem egy tranzisztorfajta, hanem egy áramköri technológia</a:t>
            </a:r>
          </a:p>
          <a:p>
            <a:pPr>
              <a:lnSpc>
                <a:spcPct val="90000"/>
              </a:lnSpc>
            </a:pPr>
            <a:r>
              <a:rPr lang="hu-HU"/>
              <a:t>Alapelem az</a:t>
            </a:r>
            <a:r>
              <a:rPr lang="hu-HU">
                <a:solidFill>
                  <a:srgbClr val="FF0000"/>
                </a:solidFill>
              </a:rPr>
              <a:t> inverter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hu-HU"/>
              <a:t>A legalapvetőbb logikai elem, az összes többi elem ebből származtatható</a:t>
            </a:r>
            <a:endParaRPr lang="hu-HU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hu-HU"/>
              <a:t>NOR, NAND, komplex kapuáramkörök</a:t>
            </a:r>
          </a:p>
          <a:p>
            <a:pPr>
              <a:lnSpc>
                <a:spcPct val="90000"/>
              </a:lnSpc>
            </a:pPr>
            <a:r>
              <a:rPr lang="hu-HU"/>
              <a:t>Félvezető tárak (memóriák)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hu-HU"/>
              <a:t>A gyűrűs rezgéskeltő (ring oszcillátor)</a:t>
            </a:r>
          </a:p>
        </p:txBody>
      </p:sp>
      <p:sp>
        <p:nvSpPr>
          <p:cNvPr id="2467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73050" y="1133475"/>
            <a:ext cx="8569325" cy="3311525"/>
          </a:xfrm>
        </p:spPr>
        <p:txBody>
          <a:bodyPr/>
          <a:lstStyle/>
          <a:p>
            <a:r>
              <a:rPr lang="hu-HU" i="1"/>
              <a:t>N</a:t>
            </a:r>
            <a:r>
              <a:rPr lang="hu-HU"/>
              <a:t> db. páratlan számú inverter láncba kapcsolva, a sorban utolsó inverter kimenete a sorban első inverter bemenetéhez van kötve</a:t>
            </a:r>
          </a:p>
          <a:p>
            <a:r>
              <a:rPr lang="hu-HU"/>
              <a:t>nincs stabil állapota, oszcillál</a:t>
            </a:r>
          </a:p>
          <a:p>
            <a:r>
              <a:rPr lang="hu-HU"/>
              <a:t>A rezgési frekvencia pontosan mérhető digitális frekvenciamérővel</a:t>
            </a:r>
          </a:p>
          <a:p>
            <a:r>
              <a:rPr lang="hu-HU"/>
              <a:t>A mért f</a:t>
            </a:r>
            <a:r>
              <a:rPr lang="hu-HU" baseline="-25000"/>
              <a:t>osc</a:t>
            </a:r>
            <a:r>
              <a:rPr lang="hu-HU"/>
              <a:t> frekvencia </a:t>
            </a:r>
            <a:r>
              <a:rPr lang="hu-HU" noProof="1"/>
              <a:t>reciproka</a:t>
            </a:r>
            <a:r>
              <a:rPr lang="hu-HU"/>
              <a:t> a </a:t>
            </a:r>
            <a:r>
              <a:rPr lang="hu-HU" i="1"/>
              <a:t>T=</a:t>
            </a:r>
            <a:r>
              <a:rPr lang="hu-HU" noProof="1"/>
              <a:t>1/f</a:t>
            </a:r>
            <a:r>
              <a:rPr lang="hu-HU" baseline="-25000" noProof="1"/>
              <a:t>osc</a:t>
            </a:r>
            <a:r>
              <a:rPr lang="hu-HU"/>
              <a:t> periódusidő, a kiszámításának képlete: </a:t>
            </a:r>
            <a:r>
              <a:rPr lang="hu-HU" b="1" noProof="1">
                <a:solidFill>
                  <a:srgbClr val="FF3300"/>
                </a:solidFill>
              </a:rPr>
              <a:t>T=Nt</a:t>
            </a:r>
            <a:r>
              <a:rPr lang="hu-HU" b="1" baseline="-25000" noProof="1">
                <a:solidFill>
                  <a:srgbClr val="FF3300"/>
                </a:solidFill>
              </a:rPr>
              <a:t>pdp</a:t>
            </a:r>
            <a:endParaRPr lang="hu-HU" b="1" baseline="-25000">
              <a:solidFill>
                <a:srgbClr val="FF3300"/>
              </a:solidFill>
            </a:endParaRPr>
          </a:p>
          <a:p>
            <a:r>
              <a:rPr lang="hu-HU" i="1"/>
              <a:t>Fő alkalmazása:</a:t>
            </a:r>
            <a:r>
              <a:rPr lang="hu-HU">
                <a:solidFill>
                  <a:srgbClr val="000066"/>
                </a:solidFill>
              </a:rPr>
              <a:t> az IC-k vizsgálata során</a:t>
            </a:r>
            <a:r>
              <a:rPr lang="hu-HU"/>
              <a:t> </a:t>
            </a:r>
            <a:r>
              <a:rPr lang="hu-HU">
                <a:solidFill>
                  <a:srgbClr val="000066"/>
                </a:solidFill>
              </a:rPr>
              <a:t>a párkésleltetés mérése</a:t>
            </a:r>
          </a:p>
        </p:txBody>
      </p:sp>
      <p:graphicFrame>
        <p:nvGraphicFramePr>
          <p:cNvPr id="246789" name="Object 5"/>
          <p:cNvGraphicFramePr>
            <a:graphicFrameLocks noChangeAspect="1"/>
          </p:cNvGraphicFramePr>
          <p:nvPr/>
        </p:nvGraphicFramePr>
        <p:xfrm>
          <a:off x="539750" y="4637088"/>
          <a:ext cx="8145463" cy="222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97" name="Dokumentum" r:id="rId3" imgW="5523701" imgH="1500542" progId="Word.Document.8">
                  <p:embed/>
                </p:oleObj>
              </mc:Choice>
              <mc:Fallback>
                <p:oleObj name="Dokumentum" r:id="rId3" imgW="5523701" imgH="150054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637088"/>
                        <a:ext cx="8145463" cy="2220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hu-HU" b="1">
                <a:solidFill>
                  <a:srgbClr val="FF3300"/>
                </a:solidFill>
              </a:rPr>
              <a:t>CMOS logikai </a:t>
            </a:r>
            <a:r>
              <a:rPr lang="hu-HU">
                <a:solidFill>
                  <a:srgbClr val="FF3300"/>
                </a:solidFill>
              </a:rPr>
              <a:t>kapuk</a:t>
            </a:r>
            <a:r>
              <a:rPr lang="hu-HU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en-US" b="1" i="1" u="sng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/>
              <a:t>A CMOS inverterben mindkét tranzisztort vezéreljük </a:t>
            </a:r>
          </a:p>
          <a:p>
            <a:pPr>
              <a:lnSpc>
                <a:spcPct val="90000"/>
              </a:lnSpc>
            </a:pPr>
            <a:r>
              <a:rPr lang="hu-HU"/>
              <a:t>A kapuk esetében egy "felső" ill. "alsó" hálózat fog megjelenni</a:t>
            </a:r>
          </a:p>
          <a:p>
            <a:pPr lvl="1">
              <a:lnSpc>
                <a:spcPct val="90000"/>
              </a:lnSpc>
            </a:pPr>
            <a:r>
              <a:rPr lang="hu-HU"/>
              <a:t>mindkét hálózat annyi kapuból áll, ahány bemenete van a függvénynek</a:t>
            </a:r>
          </a:p>
          <a:p>
            <a:pPr lvl="2">
              <a:lnSpc>
                <a:spcPct val="90000"/>
              </a:lnSpc>
              <a:buFont typeface="Symbol" pitchFamily="18" charset="2"/>
              <a:buChar char="·"/>
            </a:pPr>
            <a:r>
              <a:rPr lang="hu-HU"/>
              <a:t>Azoknál a bemeneti kombinációknál, ahol a függvény értéke 0, az alsó hálózat rövidzár a kimenet és a föld között, míg a felső hálózatnak szakadás a kimenet és a táp között</a:t>
            </a:r>
          </a:p>
          <a:p>
            <a:pPr lvl="2">
              <a:lnSpc>
                <a:spcPct val="90000"/>
              </a:lnSpc>
              <a:buFont typeface="Symbol" pitchFamily="18" charset="2"/>
              <a:buChar char="·"/>
            </a:pPr>
            <a:r>
              <a:rPr lang="hu-HU"/>
              <a:t>ha a függvény értéke 1, akkor az alsó hálózat szakadás, a felső hálózat rövidzár</a:t>
            </a:r>
          </a:p>
          <a:p>
            <a:pPr lvl="4">
              <a:lnSpc>
                <a:spcPct val="90000"/>
              </a:lnSpc>
              <a:buFontTx/>
              <a:buNone/>
            </a:pPr>
            <a:r>
              <a:rPr lang="hu-HU" sz="2000" i="1">
                <a:solidFill>
                  <a:srgbClr val="FF0000"/>
                </a:solidFill>
              </a:rPr>
              <a:t>a p ill. n tranzisztorokkal duális hálózatokat kell megvalósítani</a:t>
            </a:r>
          </a:p>
        </p:txBody>
      </p:sp>
      <p:sp>
        <p:nvSpPr>
          <p:cNvPr id="226308" name="Line 4"/>
          <p:cNvSpPr>
            <a:spLocks noChangeShapeType="1"/>
          </p:cNvSpPr>
          <p:nvPr/>
        </p:nvSpPr>
        <p:spPr bwMode="auto">
          <a:xfrm>
            <a:off x="1447800" y="4876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hu-HU" b="1">
                <a:solidFill>
                  <a:srgbClr val="FF3300"/>
                </a:solidFill>
              </a:rPr>
              <a:t>CMOS NOR kapu</a:t>
            </a:r>
            <a:endParaRPr lang="en-US" b="1" i="1" u="sng">
              <a:solidFill>
                <a:srgbClr val="FF3300"/>
              </a:solidFill>
            </a:endParaRP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497887" cy="2197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sz="2000"/>
              <a:t>A felső hálózat két sorba kötött PMOS tranzisztorból (</a:t>
            </a:r>
            <a:r>
              <a:rPr lang="hu-HU" sz="2000" i="1"/>
              <a:t>P</a:t>
            </a:r>
            <a:r>
              <a:rPr lang="hu-HU" sz="2000" i="1" baseline="-25000"/>
              <a:t>1</a:t>
            </a:r>
            <a:r>
              <a:rPr lang="hu-HU" sz="2000"/>
              <a:t> és </a:t>
            </a:r>
            <a:r>
              <a:rPr lang="hu-HU" sz="2000" i="1"/>
              <a:t>P</a:t>
            </a:r>
            <a:r>
              <a:rPr lang="hu-HU" sz="2000" i="1" baseline="-25000"/>
              <a:t>2</a:t>
            </a:r>
            <a:r>
              <a:rPr lang="hu-HU" sz="2000"/>
              <a:t>) áll</a:t>
            </a:r>
          </a:p>
          <a:p>
            <a:pPr>
              <a:lnSpc>
                <a:spcPct val="90000"/>
              </a:lnSpc>
            </a:pPr>
            <a:r>
              <a:rPr lang="hu-HU" sz="2000"/>
              <a:t>Az alsó hálózat két párhuzamosan kötött NMOS tranzisztorból (</a:t>
            </a:r>
            <a:r>
              <a:rPr lang="hu-HU" sz="2000" i="1"/>
              <a:t>N</a:t>
            </a:r>
            <a:r>
              <a:rPr lang="hu-HU" sz="2000" i="1" baseline="-25000"/>
              <a:t>1</a:t>
            </a:r>
            <a:r>
              <a:rPr lang="hu-HU" sz="2000"/>
              <a:t> és </a:t>
            </a:r>
            <a:r>
              <a:rPr lang="hu-HU" sz="2000" i="1"/>
              <a:t>N</a:t>
            </a:r>
            <a:r>
              <a:rPr lang="hu-HU" sz="2000" i="1" baseline="-25000"/>
              <a:t>2</a:t>
            </a:r>
            <a:r>
              <a:rPr lang="hu-HU" sz="2000"/>
              <a:t>) áll</a:t>
            </a:r>
          </a:p>
          <a:p>
            <a:pPr>
              <a:lnSpc>
                <a:spcPct val="90000"/>
              </a:lnSpc>
            </a:pPr>
            <a:r>
              <a:rPr lang="hu-HU" sz="2000" i="1"/>
              <a:t>Működés:</a:t>
            </a:r>
          </a:p>
          <a:p>
            <a:pPr lvl="1">
              <a:lnSpc>
                <a:spcPct val="90000"/>
              </a:lnSpc>
            </a:pPr>
            <a:r>
              <a:rPr lang="hu-HU" sz="1800"/>
              <a:t>Ha A vagy B bemenet magas, valamelyik NMOS tranzisztor vezet, a felső hálózatban viszont mindkét PMOS zár, így a kimenet logikai „0”, azaz 0 V</a:t>
            </a:r>
          </a:p>
          <a:p>
            <a:pPr lvl="1">
              <a:lnSpc>
                <a:spcPct val="90000"/>
              </a:lnSpc>
            </a:pPr>
            <a:r>
              <a:rPr lang="hu-HU" sz="1800"/>
              <a:t>Ha mindkét bemenet 0, akkor a két NMOS tranzisztor zár, a két felső PMOS nyit, ezért a kimenet logikai „1”, azaz U</a:t>
            </a:r>
            <a:r>
              <a:rPr lang="hu-HU" sz="1800" baseline="-25000"/>
              <a:t>DD</a:t>
            </a:r>
            <a:endParaRPr lang="hu-HU" sz="1800"/>
          </a:p>
          <a:p>
            <a:pPr>
              <a:lnSpc>
                <a:spcPct val="90000"/>
              </a:lnSpc>
            </a:pPr>
            <a:endParaRPr lang="en-US"/>
          </a:p>
        </p:txBody>
      </p:sp>
      <p:graphicFrame>
        <p:nvGraphicFramePr>
          <p:cNvPr id="227335" name="Object 7"/>
          <p:cNvGraphicFramePr>
            <a:graphicFrameLocks noChangeAspect="1"/>
          </p:cNvGraphicFramePr>
          <p:nvPr/>
        </p:nvGraphicFramePr>
        <p:xfrm>
          <a:off x="3059113" y="3429000"/>
          <a:ext cx="3292475" cy="331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43" name="Bitmap Image" r:id="rId3" imgW="1704762" imgH="1714739" progId="Paint.Picture">
                  <p:embed/>
                </p:oleObj>
              </mc:Choice>
              <mc:Fallback>
                <p:oleObj name="Bitmap Image" r:id="rId3" imgW="1704762" imgH="1714739" progId="Paint.Pictur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3429000"/>
                        <a:ext cx="3292475" cy="331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hu-HU" b="1">
                <a:solidFill>
                  <a:srgbClr val="FF3300"/>
                </a:solidFill>
              </a:rPr>
              <a:t>CMOS NAND kapu</a:t>
            </a:r>
            <a:endParaRPr lang="en-US" b="1" i="1" u="sng">
              <a:solidFill>
                <a:srgbClr val="FF3300"/>
              </a:solidFill>
            </a:endParaRP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47800"/>
            <a:ext cx="8497887" cy="901700"/>
          </a:xfrm>
        </p:spPr>
        <p:txBody>
          <a:bodyPr/>
          <a:lstStyle/>
          <a:p>
            <a:r>
              <a:rPr lang="hu-HU" sz="2000"/>
              <a:t>A felső hálózat két párhuzamosan kötött PMOS tranzisztorból (</a:t>
            </a:r>
            <a:r>
              <a:rPr lang="hu-HU" sz="2000" i="1"/>
              <a:t>P</a:t>
            </a:r>
            <a:r>
              <a:rPr lang="hu-HU" sz="2000" i="1" baseline="-25000"/>
              <a:t>1</a:t>
            </a:r>
            <a:r>
              <a:rPr lang="hu-HU" sz="2000"/>
              <a:t> és </a:t>
            </a:r>
            <a:r>
              <a:rPr lang="hu-HU" sz="2000" i="1"/>
              <a:t>P</a:t>
            </a:r>
            <a:r>
              <a:rPr lang="hu-HU" sz="2000" i="1" baseline="-25000"/>
              <a:t>2</a:t>
            </a:r>
            <a:r>
              <a:rPr lang="hu-HU" sz="2000"/>
              <a:t>) áll</a:t>
            </a:r>
          </a:p>
          <a:p>
            <a:r>
              <a:rPr lang="hu-HU" sz="2000"/>
              <a:t>Az alsó hálózat két sorba kötött NMOS tranzisztorból (</a:t>
            </a:r>
            <a:r>
              <a:rPr lang="hu-HU" sz="2000" i="1"/>
              <a:t>N</a:t>
            </a:r>
            <a:r>
              <a:rPr lang="hu-HU" sz="2000" i="1" baseline="-25000"/>
              <a:t>1</a:t>
            </a:r>
            <a:r>
              <a:rPr lang="hu-HU" sz="2000"/>
              <a:t> és </a:t>
            </a:r>
            <a:r>
              <a:rPr lang="hu-HU" sz="2000" i="1"/>
              <a:t>N</a:t>
            </a:r>
            <a:r>
              <a:rPr lang="hu-HU" sz="2000" i="1" baseline="-25000"/>
              <a:t>2</a:t>
            </a:r>
            <a:r>
              <a:rPr lang="hu-HU" sz="2000"/>
              <a:t>) áll</a:t>
            </a:r>
            <a:endParaRPr lang="en-US"/>
          </a:p>
        </p:txBody>
      </p:sp>
      <p:sp>
        <p:nvSpPr>
          <p:cNvPr id="228358" name="Text Box 6"/>
          <p:cNvSpPr txBox="1">
            <a:spLocks noChangeArrowheads="1"/>
          </p:cNvSpPr>
          <p:nvPr/>
        </p:nvSpPr>
        <p:spPr bwMode="auto">
          <a:xfrm>
            <a:off x="395288" y="6021388"/>
            <a:ext cx="8370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hu-HU">
                <a:solidFill>
                  <a:schemeClr val="accent2"/>
                </a:solidFill>
              </a:rPr>
              <a:t>Egy </a:t>
            </a:r>
            <a:r>
              <a:rPr lang="hu-HU" i="1">
                <a:solidFill>
                  <a:schemeClr val="accent2"/>
                </a:solidFill>
              </a:rPr>
              <a:t>N</a:t>
            </a:r>
            <a:r>
              <a:rPr lang="hu-HU">
                <a:solidFill>
                  <a:schemeClr val="accent2"/>
                </a:solidFill>
              </a:rPr>
              <a:t> bemenetű CMOS kapuhoz 2</a:t>
            </a:r>
            <a:r>
              <a:rPr lang="hu-HU" i="1">
                <a:solidFill>
                  <a:schemeClr val="accent2"/>
                </a:solidFill>
              </a:rPr>
              <a:t>N</a:t>
            </a:r>
            <a:r>
              <a:rPr lang="hu-HU">
                <a:solidFill>
                  <a:schemeClr val="accent2"/>
                </a:solidFill>
              </a:rPr>
              <a:t> db tranzisztorra van szükség</a:t>
            </a:r>
            <a:endParaRPr lang="en-US">
              <a:solidFill>
                <a:schemeClr val="accent2"/>
              </a:solidFill>
            </a:endParaRPr>
          </a:p>
        </p:txBody>
      </p:sp>
      <p:graphicFrame>
        <p:nvGraphicFramePr>
          <p:cNvPr id="228359" name="Object 7"/>
          <p:cNvGraphicFramePr>
            <a:graphicFrameLocks noChangeAspect="1"/>
          </p:cNvGraphicFramePr>
          <p:nvPr/>
        </p:nvGraphicFramePr>
        <p:xfrm>
          <a:off x="2987675" y="2565400"/>
          <a:ext cx="2919413" cy="295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67" name="Bitmap Image" r:id="rId3" imgW="1704762" imgH="1724266" progId="Paint.Picture">
                  <p:embed/>
                </p:oleObj>
              </mc:Choice>
              <mc:Fallback>
                <p:oleObj name="Bitmap Image" r:id="rId3" imgW="1704762" imgH="1724266" progId="Paint.Pictur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2565400"/>
                        <a:ext cx="2919413" cy="295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hu-HU" b="1"/>
              <a:t>CMOS NAND kapu layoutja</a:t>
            </a:r>
            <a:endParaRPr lang="en-US" b="1" i="1"/>
          </a:p>
        </p:txBody>
      </p:sp>
      <p:graphicFrame>
        <p:nvGraphicFramePr>
          <p:cNvPr id="229379" name="Object 3"/>
          <p:cNvGraphicFramePr>
            <a:graphicFrameLocks noChangeAspect="1"/>
          </p:cNvGraphicFramePr>
          <p:nvPr/>
        </p:nvGraphicFramePr>
        <p:xfrm>
          <a:off x="2057400" y="1600200"/>
          <a:ext cx="4876800" cy="417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387" name="Document" r:id="rId3" imgW="3002400" imgH="2573640" progId="Word.Document.8">
                  <p:embed/>
                </p:oleObj>
              </mc:Choice>
              <mc:Fallback>
                <p:oleObj name="Document" r:id="rId3" imgW="3002400" imgH="257364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600200"/>
                        <a:ext cx="4876800" cy="417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hu-HU">
                <a:solidFill>
                  <a:srgbClr val="FF3300"/>
                </a:solidFill>
              </a:rPr>
              <a:t>CMOS komplex kapuk</a:t>
            </a:r>
            <a:endParaRPr lang="en-US">
              <a:solidFill>
                <a:srgbClr val="FF3300"/>
              </a:solidFill>
            </a:endParaRP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341438"/>
            <a:ext cx="7772400" cy="935037"/>
          </a:xfrm>
        </p:spPr>
        <p:txBody>
          <a:bodyPr/>
          <a:lstStyle/>
          <a:p>
            <a:pPr>
              <a:buFontTx/>
              <a:buNone/>
            </a:pPr>
            <a:r>
              <a:rPr lang="hu-HU" b="1" i="1">
                <a:solidFill>
                  <a:srgbClr val="000066"/>
                </a:solidFill>
              </a:rPr>
              <a:t>A PMOS tranzisztorokból álló terhelés az NMOS meghajtó hálózat duális hálózata</a:t>
            </a:r>
            <a:endParaRPr lang="en-US">
              <a:solidFill>
                <a:srgbClr val="000066"/>
              </a:solidFill>
            </a:endParaRPr>
          </a:p>
        </p:txBody>
      </p:sp>
      <p:graphicFrame>
        <p:nvGraphicFramePr>
          <p:cNvPr id="230404" name="Object 4"/>
          <p:cNvGraphicFramePr>
            <a:graphicFrameLocks noChangeAspect="1"/>
          </p:cNvGraphicFramePr>
          <p:nvPr/>
        </p:nvGraphicFramePr>
        <p:xfrm>
          <a:off x="1982788" y="2792413"/>
          <a:ext cx="6248400" cy="285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12" name="Document" r:id="rId3" imgW="5584680" imgH="2549880" progId="Word.Document.8">
                  <p:embed/>
                </p:oleObj>
              </mc:Choice>
              <mc:Fallback>
                <p:oleObj name="Document" r:id="rId3" imgW="5584680" imgH="254988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2788" y="2792413"/>
                        <a:ext cx="6248400" cy="285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Venn-diagram</a:t>
            </a:r>
            <a:r>
              <a:rPr lang="hu-HU" dirty="0" smtClean="0"/>
              <a:t> két bemenő mennyiségre</a:t>
            </a:r>
            <a:endParaRPr lang="hu-HU" dirty="0"/>
          </a:p>
        </p:txBody>
      </p:sp>
      <p:pic>
        <p:nvPicPr>
          <p:cNvPr id="296962" name="Picture 2" descr="File:Venn-diagram-AB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74" y="2337751"/>
            <a:ext cx="4683125" cy="2959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080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Venn-diagram</a:t>
            </a:r>
            <a:r>
              <a:rPr lang="hu-HU" dirty="0" smtClean="0"/>
              <a:t> három bemenő mennyiségre</a:t>
            </a:r>
            <a:endParaRPr lang="hu-HU" dirty="0"/>
          </a:p>
        </p:txBody>
      </p:sp>
      <p:pic>
        <p:nvPicPr>
          <p:cNvPr id="297986" name="Picture 2" descr="http://www.venndiagram.net/wordpress/wp-content/uploads/A_Blank_Venn_Diagram_Can_Help_Teach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475" y="2228850"/>
            <a:ext cx="4486275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678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Venn-diagram</a:t>
            </a:r>
            <a:r>
              <a:rPr lang="hu-HU" dirty="0" smtClean="0"/>
              <a:t> négy bemenő mennyiségre</a:t>
            </a:r>
            <a:endParaRPr lang="hu-HU" dirty="0"/>
          </a:p>
        </p:txBody>
      </p:sp>
      <p:pic>
        <p:nvPicPr>
          <p:cNvPr id="296964" name="Picture 4" descr="File:Venn's four ellipse construction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850" y="1583008"/>
            <a:ext cx="5822950" cy="4831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1943100" y="3327400"/>
            <a:ext cx="52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A</a:t>
            </a:r>
            <a:endParaRPr lang="hu-HU" b="1" dirty="0"/>
          </a:p>
        </p:txBody>
      </p:sp>
      <p:sp>
        <p:nvSpPr>
          <p:cNvPr id="7" name="Szövegdoboz 6"/>
          <p:cNvSpPr txBox="1"/>
          <p:nvPr/>
        </p:nvSpPr>
        <p:spPr>
          <a:xfrm>
            <a:off x="3035300" y="1866900"/>
            <a:ext cx="52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B</a:t>
            </a:r>
            <a:endParaRPr lang="hu-HU" b="1" dirty="0"/>
          </a:p>
        </p:txBody>
      </p:sp>
      <p:sp>
        <p:nvSpPr>
          <p:cNvPr id="8" name="Szövegdoboz 7"/>
          <p:cNvSpPr txBox="1"/>
          <p:nvPr/>
        </p:nvSpPr>
        <p:spPr>
          <a:xfrm>
            <a:off x="5689600" y="1871365"/>
            <a:ext cx="52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C</a:t>
            </a:r>
            <a:endParaRPr lang="hu-HU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6883400" y="3327400"/>
            <a:ext cx="52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smtClean="0"/>
              <a:t>D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193678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hu-HU" b="1"/>
              <a:t>Félvezető tárak (memóriák)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b="1"/>
              <a:t>A CMOS áramköri technológia</a:t>
            </a:r>
            <a:endParaRPr lang="en-US" b="1" i="1" u="sng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Complementary MOS, </a:t>
            </a:r>
            <a:r>
              <a:rPr lang="hu-HU">
                <a:sym typeface="Symbol" pitchFamily="18" charset="2"/>
              </a:rPr>
              <a:t></a:t>
            </a:r>
            <a:r>
              <a:rPr lang="hu-HU"/>
              <a:t>  n és p típusú növekményes tranzisztorok</a:t>
            </a:r>
          </a:p>
          <a:p>
            <a:r>
              <a:rPr lang="hu-HU"/>
              <a:t>manapság egyeduralkodó logikai áramkörökben</a:t>
            </a:r>
          </a:p>
          <a:p>
            <a:endParaRPr lang="hu-HU" b="1" i="1">
              <a:solidFill>
                <a:srgbClr val="008000"/>
              </a:solidFill>
            </a:endParaRPr>
          </a:p>
          <a:p>
            <a:r>
              <a:rPr lang="hu-HU" b="1" i="1">
                <a:solidFill>
                  <a:srgbClr val="008000"/>
                </a:solidFill>
              </a:rPr>
              <a:t>Elõnyei</a:t>
            </a:r>
            <a:r>
              <a:rPr lang="en-US" b="1" i="1">
                <a:solidFill>
                  <a:srgbClr val="008000"/>
                </a:solidFill>
              </a:rPr>
              <a:t>:</a:t>
            </a:r>
            <a:endParaRPr lang="hu-HU" b="1" i="1">
              <a:solidFill>
                <a:srgbClr val="008000"/>
              </a:solidFill>
            </a:endParaRPr>
          </a:p>
          <a:p>
            <a:pPr lvl="2">
              <a:buFont typeface="Symbol" pitchFamily="18" charset="2"/>
              <a:buChar char="·"/>
            </a:pPr>
            <a:r>
              <a:rPr lang="hu-HU"/>
              <a:t>a logikai szintek „tiszták”, </a:t>
            </a:r>
            <a:r>
              <a:rPr lang="hu-HU" i="1"/>
              <a:t>U</a:t>
            </a:r>
            <a:r>
              <a:rPr lang="hu-HU" i="1" baseline="-25000"/>
              <a:t>H</a:t>
            </a:r>
            <a:r>
              <a:rPr lang="hu-HU" i="1"/>
              <a:t>=U</a:t>
            </a:r>
            <a:r>
              <a:rPr lang="hu-HU" i="1" baseline="-25000"/>
              <a:t>DD</a:t>
            </a:r>
            <a:r>
              <a:rPr lang="hu-HU" i="1"/>
              <a:t>, U</a:t>
            </a:r>
            <a:r>
              <a:rPr lang="hu-HU" i="1" baseline="-25000"/>
              <a:t>L</a:t>
            </a:r>
            <a:r>
              <a:rPr lang="hu-HU" i="1"/>
              <a:t>=0V</a:t>
            </a:r>
            <a:endParaRPr lang="hu-HU"/>
          </a:p>
          <a:p>
            <a:pPr lvl="2">
              <a:buFont typeface="Symbol" pitchFamily="18" charset="2"/>
              <a:buChar char="·"/>
            </a:pPr>
            <a:r>
              <a:rPr lang="hu-HU"/>
              <a:t>a statikus áramfelvétel </a:t>
            </a:r>
            <a:r>
              <a:rPr lang="en-US"/>
              <a:t>=</a:t>
            </a:r>
            <a:r>
              <a:rPr lang="hu-HU"/>
              <a:t>0</a:t>
            </a:r>
          </a:p>
          <a:p>
            <a:pPr lvl="2">
              <a:buFont typeface="Symbol" pitchFamily="18" charset="2"/>
              <a:buChar char="·"/>
            </a:pPr>
            <a:r>
              <a:rPr lang="hu-HU"/>
              <a:t>gyors működés</a:t>
            </a:r>
          </a:p>
          <a:p>
            <a:pPr lvl="2">
              <a:buFont typeface="Symbol" pitchFamily="18" charset="2"/>
              <a:buChar char="·"/>
            </a:pPr>
            <a:r>
              <a:rPr lang="hu-HU"/>
              <a:t>tápfeszültség érzéketlen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2400" b="1"/>
              <a:t>F</a:t>
            </a:r>
            <a:r>
              <a:rPr lang="hu-HU" sz="2400" b="1"/>
              <a:t>élvezető</a:t>
            </a:r>
            <a:r>
              <a:rPr lang="en-US" sz="2400" b="1"/>
              <a:t> </a:t>
            </a:r>
            <a:r>
              <a:rPr lang="hu-HU" sz="2400" b="1"/>
              <a:t>tárak (memóriák)</a:t>
            </a:r>
          </a:p>
        </p:txBody>
      </p:sp>
      <p:sp>
        <p:nvSpPr>
          <p:cNvPr id="248835" name="Rectangle 3"/>
          <p:cNvSpPr>
            <a:spLocks noChangeArrowheads="1"/>
          </p:cNvSpPr>
          <p:nvPr/>
        </p:nvSpPr>
        <p:spPr bwMode="auto">
          <a:xfrm>
            <a:off x="533400" y="1241425"/>
            <a:ext cx="80772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hu-HU" b="1" i="1">
                <a:solidFill>
                  <a:srgbClr val="008000"/>
                </a:solidFill>
              </a:rPr>
              <a:t>Csoportosítás különböző szempontok szerint:</a:t>
            </a:r>
          </a:p>
          <a:p>
            <a:endParaRPr lang="hu-HU" b="1" i="1">
              <a:solidFill>
                <a:srgbClr val="008000"/>
              </a:solidFill>
            </a:endParaRPr>
          </a:p>
          <a:p>
            <a:r>
              <a:rPr lang="hu-HU" b="1"/>
              <a:t>-RAM	{</a:t>
            </a:r>
            <a:r>
              <a:rPr lang="en-US" b="1"/>
              <a:t>random access memory</a:t>
            </a:r>
            <a:r>
              <a:rPr lang="hu-HU" b="1"/>
              <a:t>}</a:t>
            </a:r>
          </a:p>
          <a:p>
            <a:r>
              <a:rPr lang="hu-HU" b="1"/>
              <a:t>-ROM	</a:t>
            </a:r>
            <a:r>
              <a:rPr lang="en-US" b="1"/>
              <a:t>{read only memory}</a:t>
            </a:r>
          </a:p>
          <a:p>
            <a:endParaRPr lang="hu-HU" b="1"/>
          </a:p>
          <a:p>
            <a:pPr>
              <a:buFontTx/>
              <a:buChar char="-"/>
            </a:pPr>
            <a:r>
              <a:rPr lang="hu-HU" b="1"/>
              <a:t> illékony</a:t>
            </a:r>
            <a:r>
              <a:rPr lang="hu-HU"/>
              <a:t> </a:t>
            </a:r>
            <a:r>
              <a:rPr lang="en-US"/>
              <a:t>{volatile} a </a:t>
            </a:r>
            <a:r>
              <a:rPr lang="hu-HU"/>
              <a:t>tápfeszültség lekapcsolásakor a beírt információ elvész (RAM)</a:t>
            </a:r>
          </a:p>
          <a:p>
            <a:pPr>
              <a:buFontTx/>
              <a:buChar char="-"/>
            </a:pPr>
            <a:r>
              <a:rPr lang="hu-HU" b="1"/>
              <a:t> nem illékony</a:t>
            </a:r>
            <a:r>
              <a:rPr lang="hu-HU"/>
              <a:t> </a:t>
            </a:r>
            <a:r>
              <a:rPr lang="en-US"/>
              <a:t>{nonvolatile} (NVRAM, </a:t>
            </a:r>
            <a:r>
              <a:rPr lang="hu-HU"/>
              <a:t>az összes ROM</a:t>
            </a:r>
            <a:r>
              <a:rPr lang="en-US"/>
              <a:t>)</a:t>
            </a:r>
            <a:endParaRPr lang="hu-HU"/>
          </a:p>
          <a:p>
            <a:endParaRPr lang="hu-HU"/>
          </a:p>
          <a:p>
            <a:pPr>
              <a:buFontTx/>
              <a:buChar char="-"/>
            </a:pPr>
            <a:r>
              <a:rPr lang="hu-HU" b="1"/>
              <a:t>destruktív</a:t>
            </a:r>
            <a:r>
              <a:rPr lang="hu-HU"/>
              <a:t> : kiolvasáskor az éppen olvasott információ elvész, tehát vissza kell írni</a:t>
            </a:r>
          </a:p>
          <a:p>
            <a:pPr>
              <a:buFontTx/>
              <a:buChar char="-"/>
            </a:pPr>
            <a:r>
              <a:rPr lang="hu-HU"/>
              <a:t>-</a:t>
            </a:r>
            <a:r>
              <a:rPr lang="hu-HU" b="1"/>
              <a:t>nem destruktív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2400" b="1"/>
              <a:t>A MEM</a:t>
            </a:r>
            <a:r>
              <a:rPr lang="hu-HU" sz="2400" b="1"/>
              <a:t>Ó</a:t>
            </a:r>
            <a:r>
              <a:rPr lang="en-US" sz="2400" b="1"/>
              <a:t>RIÁK SZERVEZÉSE</a:t>
            </a:r>
            <a:endParaRPr lang="hu-HU" sz="2400" b="1"/>
          </a:p>
        </p:txBody>
      </p:sp>
      <p:sp>
        <p:nvSpPr>
          <p:cNvPr id="249859" name="Text Box 3"/>
          <p:cNvSpPr txBox="1">
            <a:spLocks noChangeArrowheads="1"/>
          </p:cNvSpPr>
          <p:nvPr/>
        </p:nvSpPr>
        <p:spPr bwMode="auto">
          <a:xfrm>
            <a:off x="3733800" y="914400"/>
            <a:ext cx="242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hu-HU"/>
              <a:t>Cellamátrix </a:t>
            </a:r>
          </a:p>
        </p:txBody>
      </p:sp>
      <p:sp>
        <p:nvSpPr>
          <p:cNvPr id="249860" name="Text Box 4"/>
          <p:cNvSpPr txBox="1">
            <a:spLocks noChangeArrowheads="1"/>
          </p:cNvSpPr>
          <p:nvPr/>
        </p:nvSpPr>
        <p:spPr bwMode="auto">
          <a:xfrm>
            <a:off x="228600" y="1371600"/>
            <a:ext cx="38100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hu-HU" sz="2000"/>
              <a:t>Minden cella 1 bit információt tárol</a:t>
            </a:r>
          </a:p>
          <a:p>
            <a:pPr>
              <a:buFontTx/>
              <a:buChar char="•"/>
            </a:pPr>
            <a:r>
              <a:rPr lang="hu-HU" sz="2000"/>
              <a:t>A „vízszintes” vezeték az ún. </a:t>
            </a:r>
            <a:r>
              <a:rPr lang="hu-HU" sz="2000" b="1"/>
              <a:t>szóvezeték</a:t>
            </a:r>
            <a:r>
              <a:rPr lang="hu-HU" sz="2000"/>
              <a:t>, a cellákon végigfutó függőleges vezeték az ún. </a:t>
            </a:r>
            <a:r>
              <a:rPr lang="hu-HU" sz="2000" b="1"/>
              <a:t>bitvezeték</a:t>
            </a:r>
            <a:endParaRPr lang="hu-HU" sz="2000"/>
          </a:p>
          <a:p>
            <a:pPr>
              <a:buFontTx/>
              <a:buChar char="•"/>
            </a:pPr>
            <a:r>
              <a:rPr lang="hu-HU" sz="2000"/>
              <a:t>A szóvezetékek egyikével lehet a cellamátrix valamelyik sorát kijelölni</a:t>
            </a:r>
          </a:p>
          <a:p>
            <a:pPr lvl="1">
              <a:buFontTx/>
              <a:buChar char="•"/>
            </a:pPr>
            <a:r>
              <a:rPr lang="hu-HU" sz="2000"/>
              <a:t>ezután a bitvezetékeken keresztül tudjuk a kijelölt sor celláit írni vagy olvasni</a:t>
            </a:r>
          </a:p>
        </p:txBody>
      </p:sp>
      <p:sp>
        <p:nvSpPr>
          <p:cNvPr id="249861" name="Text Box 5"/>
          <p:cNvSpPr txBox="1">
            <a:spLocks noChangeArrowheads="1"/>
          </p:cNvSpPr>
          <p:nvPr/>
        </p:nvSpPr>
        <p:spPr bwMode="auto">
          <a:xfrm>
            <a:off x="457200" y="5181600"/>
            <a:ext cx="8305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hu-HU" sz="2000"/>
              <a:t>A címző áramkörök közül a szóvezetékeket mindig egy dekóder hajtja meg</a:t>
            </a:r>
          </a:p>
          <a:p>
            <a:pPr>
              <a:buFontTx/>
              <a:buChar char="•"/>
            </a:pPr>
            <a:r>
              <a:rPr lang="hu-HU" sz="2000"/>
              <a:t>A bitvezetékekhez csatlakozó áramkör az </a:t>
            </a:r>
            <a:r>
              <a:rPr lang="hu-HU" sz="2000" b="1"/>
              <a:t>író/olvasó erősítő</a:t>
            </a:r>
          </a:p>
          <a:p>
            <a:pPr lvl="1">
              <a:buFontTx/>
              <a:buChar char="•"/>
            </a:pPr>
            <a:r>
              <a:rPr lang="hu-HU" sz="2000"/>
              <a:t>ami a kiolvasás során nyalábolóként (multiplexer) működik</a:t>
            </a:r>
            <a:endParaRPr lang="hu-HU"/>
          </a:p>
        </p:txBody>
      </p:sp>
      <p:grpSp>
        <p:nvGrpSpPr>
          <p:cNvPr id="249862" name="Group 6"/>
          <p:cNvGrpSpPr>
            <a:grpSpLocks/>
          </p:cNvGrpSpPr>
          <p:nvPr/>
        </p:nvGrpSpPr>
        <p:grpSpPr bwMode="auto">
          <a:xfrm>
            <a:off x="4122738" y="1387475"/>
            <a:ext cx="4822825" cy="3700463"/>
            <a:chOff x="1397" y="960"/>
            <a:chExt cx="2943" cy="2141"/>
          </a:xfrm>
        </p:grpSpPr>
        <p:sp>
          <p:nvSpPr>
            <p:cNvPr id="249863" name="Rectangle 7"/>
            <p:cNvSpPr>
              <a:spLocks noChangeArrowheads="1"/>
            </p:cNvSpPr>
            <p:nvPr/>
          </p:nvSpPr>
          <p:spPr bwMode="auto">
            <a:xfrm>
              <a:off x="2208" y="1200"/>
              <a:ext cx="1296" cy="12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49864" name="Rectangle 8"/>
            <p:cNvSpPr>
              <a:spLocks noChangeArrowheads="1"/>
            </p:cNvSpPr>
            <p:nvPr/>
          </p:nvSpPr>
          <p:spPr bwMode="auto">
            <a:xfrm>
              <a:off x="2256" y="1248"/>
              <a:ext cx="192" cy="86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r>
                <a:rPr lang="hu-HU" sz="2000" b="1">
                  <a:solidFill>
                    <a:schemeClr val="bg1"/>
                  </a:solidFill>
                </a:rPr>
                <a:t>Dekóder</a:t>
              </a:r>
              <a:endParaRPr lang="hu-HU">
                <a:solidFill>
                  <a:schemeClr val="bg1"/>
                </a:solidFill>
              </a:endParaRPr>
            </a:p>
          </p:txBody>
        </p:sp>
        <p:sp>
          <p:nvSpPr>
            <p:cNvPr id="249865" name="Rectangle 9"/>
            <p:cNvSpPr>
              <a:spLocks noChangeArrowheads="1"/>
            </p:cNvSpPr>
            <p:nvPr/>
          </p:nvSpPr>
          <p:spPr bwMode="auto">
            <a:xfrm>
              <a:off x="2544" y="2208"/>
              <a:ext cx="864" cy="192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hu-HU" sz="1800" b="1">
                  <a:solidFill>
                    <a:schemeClr val="bg1"/>
                  </a:solidFill>
                </a:rPr>
                <a:t>nyaláboló</a:t>
              </a:r>
              <a:endParaRPr lang="hu-HU"/>
            </a:p>
          </p:txBody>
        </p:sp>
        <p:grpSp>
          <p:nvGrpSpPr>
            <p:cNvPr id="249866" name="Group 10"/>
            <p:cNvGrpSpPr>
              <a:grpSpLocks/>
            </p:cNvGrpSpPr>
            <p:nvPr/>
          </p:nvGrpSpPr>
          <p:grpSpPr bwMode="auto">
            <a:xfrm>
              <a:off x="2592" y="1296"/>
              <a:ext cx="768" cy="96"/>
              <a:chOff x="2592" y="1296"/>
              <a:chExt cx="768" cy="96"/>
            </a:xfrm>
          </p:grpSpPr>
          <p:sp>
            <p:nvSpPr>
              <p:cNvPr id="249867" name="Rectangle 11"/>
              <p:cNvSpPr>
                <a:spLocks noChangeArrowheads="1"/>
              </p:cNvSpPr>
              <p:nvPr/>
            </p:nvSpPr>
            <p:spPr bwMode="auto">
              <a:xfrm>
                <a:off x="2592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9868" name="Rectangle 12"/>
              <p:cNvSpPr>
                <a:spLocks noChangeArrowheads="1"/>
              </p:cNvSpPr>
              <p:nvPr/>
            </p:nvSpPr>
            <p:spPr bwMode="auto">
              <a:xfrm>
                <a:off x="2688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9869" name="Rectangle 13"/>
              <p:cNvSpPr>
                <a:spLocks noChangeArrowheads="1"/>
              </p:cNvSpPr>
              <p:nvPr/>
            </p:nvSpPr>
            <p:spPr bwMode="auto">
              <a:xfrm>
                <a:off x="2784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9870" name="Rectangle 14"/>
              <p:cNvSpPr>
                <a:spLocks noChangeArrowheads="1"/>
              </p:cNvSpPr>
              <p:nvPr/>
            </p:nvSpPr>
            <p:spPr bwMode="auto">
              <a:xfrm>
                <a:off x="2880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9871" name="Rectangle 15"/>
              <p:cNvSpPr>
                <a:spLocks noChangeArrowheads="1"/>
              </p:cNvSpPr>
              <p:nvPr/>
            </p:nvSpPr>
            <p:spPr bwMode="auto">
              <a:xfrm>
                <a:off x="2976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9872" name="Rectangle 16"/>
              <p:cNvSpPr>
                <a:spLocks noChangeArrowheads="1"/>
              </p:cNvSpPr>
              <p:nvPr/>
            </p:nvSpPr>
            <p:spPr bwMode="auto">
              <a:xfrm>
                <a:off x="3072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9873" name="Rectangle 17"/>
              <p:cNvSpPr>
                <a:spLocks noChangeArrowheads="1"/>
              </p:cNvSpPr>
              <p:nvPr/>
            </p:nvSpPr>
            <p:spPr bwMode="auto">
              <a:xfrm>
                <a:off x="3168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9874" name="Rectangle 18"/>
              <p:cNvSpPr>
                <a:spLocks noChangeArrowheads="1"/>
              </p:cNvSpPr>
              <p:nvPr/>
            </p:nvSpPr>
            <p:spPr bwMode="auto">
              <a:xfrm>
                <a:off x="3264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249875" name="Group 19"/>
            <p:cNvGrpSpPr>
              <a:grpSpLocks/>
            </p:cNvGrpSpPr>
            <p:nvPr/>
          </p:nvGrpSpPr>
          <p:grpSpPr bwMode="auto">
            <a:xfrm>
              <a:off x="2592" y="1392"/>
              <a:ext cx="768" cy="96"/>
              <a:chOff x="2592" y="1296"/>
              <a:chExt cx="768" cy="96"/>
            </a:xfrm>
          </p:grpSpPr>
          <p:sp>
            <p:nvSpPr>
              <p:cNvPr id="249876" name="Rectangle 20"/>
              <p:cNvSpPr>
                <a:spLocks noChangeArrowheads="1"/>
              </p:cNvSpPr>
              <p:nvPr/>
            </p:nvSpPr>
            <p:spPr bwMode="auto">
              <a:xfrm>
                <a:off x="2592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9877" name="Rectangle 21"/>
              <p:cNvSpPr>
                <a:spLocks noChangeArrowheads="1"/>
              </p:cNvSpPr>
              <p:nvPr/>
            </p:nvSpPr>
            <p:spPr bwMode="auto">
              <a:xfrm>
                <a:off x="2688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9878" name="Rectangle 22"/>
              <p:cNvSpPr>
                <a:spLocks noChangeArrowheads="1"/>
              </p:cNvSpPr>
              <p:nvPr/>
            </p:nvSpPr>
            <p:spPr bwMode="auto">
              <a:xfrm>
                <a:off x="2784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9879" name="Rectangle 23"/>
              <p:cNvSpPr>
                <a:spLocks noChangeArrowheads="1"/>
              </p:cNvSpPr>
              <p:nvPr/>
            </p:nvSpPr>
            <p:spPr bwMode="auto">
              <a:xfrm>
                <a:off x="2880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9880" name="Rectangle 24"/>
              <p:cNvSpPr>
                <a:spLocks noChangeArrowheads="1"/>
              </p:cNvSpPr>
              <p:nvPr/>
            </p:nvSpPr>
            <p:spPr bwMode="auto">
              <a:xfrm>
                <a:off x="2976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9881" name="Rectangle 25"/>
              <p:cNvSpPr>
                <a:spLocks noChangeArrowheads="1"/>
              </p:cNvSpPr>
              <p:nvPr/>
            </p:nvSpPr>
            <p:spPr bwMode="auto">
              <a:xfrm>
                <a:off x="3072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9882" name="Rectangle 26"/>
              <p:cNvSpPr>
                <a:spLocks noChangeArrowheads="1"/>
              </p:cNvSpPr>
              <p:nvPr/>
            </p:nvSpPr>
            <p:spPr bwMode="auto">
              <a:xfrm>
                <a:off x="3168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9883" name="Rectangle 27"/>
              <p:cNvSpPr>
                <a:spLocks noChangeArrowheads="1"/>
              </p:cNvSpPr>
              <p:nvPr/>
            </p:nvSpPr>
            <p:spPr bwMode="auto">
              <a:xfrm>
                <a:off x="3264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249884" name="Group 28"/>
            <p:cNvGrpSpPr>
              <a:grpSpLocks/>
            </p:cNvGrpSpPr>
            <p:nvPr/>
          </p:nvGrpSpPr>
          <p:grpSpPr bwMode="auto">
            <a:xfrm>
              <a:off x="2592" y="1488"/>
              <a:ext cx="768" cy="96"/>
              <a:chOff x="2592" y="1296"/>
              <a:chExt cx="768" cy="96"/>
            </a:xfrm>
          </p:grpSpPr>
          <p:sp>
            <p:nvSpPr>
              <p:cNvPr id="249885" name="Rectangle 29"/>
              <p:cNvSpPr>
                <a:spLocks noChangeArrowheads="1"/>
              </p:cNvSpPr>
              <p:nvPr/>
            </p:nvSpPr>
            <p:spPr bwMode="auto">
              <a:xfrm>
                <a:off x="2592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9886" name="Rectangle 30"/>
              <p:cNvSpPr>
                <a:spLocks noChangeArrowheads="1"/>
              </p:cNvSpPr>
              <p:nvPr/>
            </p:nvSpPr>
            <p:spPr bwMode="auto">
              <a:xfrm>
                <a:off x="2688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9887" name="Rectangle 31"/>
              <p:cNvSpPr>
                <a:spLocks noChangeArrowheads="1"/>
              </p:cNvSpPr>
              <p:nvPr/>
            </p:nvSpPr>
            <p:spPr bwMode="auto">
              <a:xfrm>
                <a:off x="2784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9888" name="Rectangle 32"/>
              <p:cNvSpPr>
                <a:spLocks noChangeArrowheads="1"/>
              </p:cNvSpPr>
              <p:nvPr/>
            </p:nvSpPr>
            <p:spPr bwMode="auto">
              <a:xfrm>
                <a:off x="2880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9889" name="Rectangle 33"/>
              <p:cNvSpPr>
                <a:spLocks noChangeArrowheads="1"/>
              </p:cNvSpPr>
              <p:nvPr/>
            </p:nvSpPr>
            <p:spPr bwMode="auto">
              <a:xfrm>
                <a:off x="2976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9890" name="Rectangle 34"/>
              <p:cNvSpPr>
                <a:spLocks noChangeArrowheads="1"/>
              </p:cNvSpPr>
              <p:nvPr/>
            </p:nvSpPr>
            <p:spPr bwMode="auto">
              <a:xfrm>
                <a:off x="3072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9891" name="Rectangle 35"/>
              <p:cNvSpPr>
                <a:spLocks noChangeArrowheads="1"/>
              </p:cNvSpPr>
              <p:nvPr/>
            </p:nvSpPr>
            <p:spPr bwMode="auto">
              <a:xfrm>
                <a:off x="3168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9892" name="Rectangle 36"/>
              <p:cNvSpPr>
                <a:spLocks noChangeArrowheads="1"/>
              </p:cNvSpPr>
              <p:nvPr/>
            </p:nvSpPr>
            <p:spPr bwMode="auto">
              <a:xfrm>
                <a:off x="3264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249893" name="Group 37"/>
            <p:cNvGrpSpPr>
              <a:grpSpLocks/>
            </p:cNvGrpSpPr>
            <p:nvPr/>
          </p:nvGrpSpPr>
          <p:grpSpPr bwMode="auto">
            <a:xfrm>
              <a:off x="2592" y="1584"/>
              <a:ext cx="768" cy="96"/>
              <a:chOff x="2592" y="1296"/>
              <a:chExt cx="768" cy="96"/>
            </a:xfrm>
          </p:grpSpPr>
          <p:sp>
            <p:nvSpPr>
              <p:cNvPr id="249894" name="Rectangle 38"/>
              <p:cNvSpPr>
                <a:spLocks noChangeArrowheads="1"/>
              </p:cNvSpPr>
              <p:nvPr/>
            </p:nvSpPr>
            <p:spPr bwMode="auto">
              <a:xfrm>
                <a:off x="2592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9895" name="Rectangle 39"/>
              <p:cNvSpPr>
                <a:spLocks noChangeArrowheads="1"/>
              </p:cNvSpPr>
              <p:nvPr/>
            </p:nvSpPr>
            <p:spPr bwMode="auto">
              <a:xfrm>
                <a:off x="2688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9896" name="Rectangle 40"/>
              <p:cNvSpPr>
                <a:spLocks noChangeArrowheads="1"/>
              </p:cNvSpPr>
              <p:nvPr/>
            </p:nvSpPr>
            <p:spPr bwMode="auto">
              <a:xfrm>
                <a:off x="2784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9897" name="Rectangle 41"/>
              <p:cNvSpPr>
                <a:spLocks noChangeArrowheads="1"/>
              </p:cNvSpPr>
              <p:nvPr/>
            </p:nvSpPr>
            <p:spPr bwMode="auto">
              <a:xfrm>
                <a:off x="2880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9898" name="Rectangle 42"/>
              <p:cNvSpPr>
                <a:spLocks noChangeArrowheads="1"/>
              </p:cNvSpPr>
              <p:nvPr/>
            </p:nvSpPr>
            <p:spPr bwMode="auto">
              <a:xfrm>
                <a:off x="2976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9899" name="Rectangle 43"/>
              <p:cNvSpPr>
                <a:spLocks noChangeArrowheads="1"/>
              </p:cNvSpPr>
              <p:nvPr/>
            </p:nvSpPr>
            <p:spPr bwMode="auto">
              <a:xfrm>
                <a:off x="3072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9900" name="Rectangle 44"/>
              <p:cNvSpPr>
                <a:spLocks noChangeArrowheads="1"/>
              </p:cNvSpPr>
              <p:nvPr/>
            </p:nvSpPr>
            <p:spPr bwMode="auto">
              <a:xfrm>
                <a:off x="3168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9901" name="Rectangle 45"/>
              <p:cNvSpPr>
                <a:spLocks noChangeArrowheads="1"/>
              </p:cNvSpPr>
              <p:nvPr/>
            </p:nvSpPr>
            <p:spPr bwMode="auto">
              <a:xfrm>
                <a:off x="3264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sp>
          <p:nvSpPr>
            <p:cNvPr id="249902" name="Rectangle 46"/>
            <p:cNvSpPr>
              <a:spLocks noChangeArrowheads="1"/>
            </p:cNvSpPr>
            <p:nvPr/>
          </p:nvSpPr>
          <p:spPr bwMode="auto">
            <a:xfrm>
              <a:off x="2592" y="1680"/>
              <a:ext cx="96" cy="96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49903" name="Rectangle 47"/>
            <p:cNvSpPr>
              <a:spLocks noChangeArrowheads="1"/>
            </p:cNvSpPr>
            <p:nvPr/>
          </p:nvSpPr>
          <p:spPr bwMode="auto">
            <a:xfrm>
              <a:off x="2688" y="1680"/>
              <a:ext cx="96" cy="96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49904" name="Rectangle 48"/>
            <p:cNvSpPr>
              <a:spLocks noChangeArrowheads="1"/>
            </p:cNvSpPr>
            <p:nvPr/>
          </p:nvSpPr>
          <p:spPr bwMode="auto">
            <a:xfrm>
              <a:off x="2784" y="1680"/>
              <a:ext cx="96" cy="96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49905" name="Rectangle 49"/>
            <p:cNvSpPr>
              <a:spLocks noChangeArrowheads="1"/>
            </p:cNvSpPr>
            <p:nvPr/>
          </p:nvSpPr>
          <p:spPr bwMode="auto">
            <a:xfrm>
              <a:off x="2880" y="1680"/>
              <a:ext cx="96" cy="96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49906" name="Rectangle 50"/>
            <p:cNvSpPr>
              <a:spLocks noChangeArrowheads="1"/>
            </p:cNvSpPr>
            <p:nvPr/>
          </p:nvSpPr>
          <p:spPr bwMode="auto">
            <a:xfrm>
              <a:off x="2976" y="1680"/>
              <a:ext cx="96" cy="96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49907" name="Rectangle 51"/>
            <p:cNvSpPr>
              <a:spLocks noChangeArrowheads="1"/>
            </p:cNvSpPr>
            <p:nvPr/>
          </p:nvSpPr>
          <p:spPr bwMode="auto">
            <a:xfrm>
              <a:off x="3072" y="1680"/>
              <a:ext cx="96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49908" name="Rectangle 52"/>
            <p:cNvSpPr>
              <a:spLocks noChangeArrowheads="1"/>
            </p:cNvSpPr>
            <p:nvPr/>
          </p:nvSpPr>
          <p:spPr bwMode="auto">
            <a:xfrm>
              <a:off x="3168" y="1680"/>
              <a:ext cx="96" cy="96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49909" name="Rectangle 53"/>
            <p:cNvSpPr>
              <a:spLocks noChangeArrowheads="1"/>
            </p:cNvSpPr>
            <p:nvPr/>
          </p:nvSpPr>
          <p:spPr bwMode="auto">
            <a:xfrm>
              <a:off x="3264" y="1680"/>
              <a:ext cx="96" cy="96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grpSp>
          <p:nvGrpSpPr>
            <p:cNvPr id="249910" name="Group 54"/>
            <p:cNvGrpSpPr>
              <a:grpSpLocks/>
            </p:cNvGrpSpPr>
            <p:nvPr/>
          </p:nvGrpSpPr>
          <p:grpSpPr bwMode="auto">
            <a:xfrm>
              <a:off x="2592" y="1776"/>
              <a:ext cx="768" cy="96"/>
              <a:chOff x="2592" y="1296"/>
              <a:chExt cx="768" cy="96"/>
            </a:xfrm>
          </p:grpSpPr>
          <p:sp>
            <p:nvSpPr>
              <p:cNvPr id="249911" name="Rectangle 55"/>
              <p:cNvSpPr>
                <a:spLocks noChangeArrowheads="1"/>
              </p:cNvSpPr>
              <p:nvPr/>
            </p:nvSpPr>
            <p:spPr bwMode="auto">
              <a:xfrm>
                <a:off x="2592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9912" name="Rectangle 56"/>
              <p:cNvSpPr>
                <a:spLocks noChangeArrowheads="1"/>
              </p:cNvSpPr>
              <p:nvPr/>
            </p:nvSpPr>
            <p:spPr bwMode="auto">
              <a:xfrm>
                <a:off x="2688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9913" name="Rectangle 57"/>
              <p:cNvSpPr>
                <a:spLocks noChangeArrowheads="1"/>
              </p:cNvSpPr>
              <p:nvPr/>
            </p:nvSpPr>
            <p:spPr bwMode="auto">
              <a:xfrm>
                <a:off x="2784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9914" name="Rectangle 58"/>
              <p:cNvSpPr>
                <a:spLocks noChangeArrowheads="1"/>
              </p:cNvSpPr>
              <p:nvPr/>
            </p:nvSpPr>
            <p:spPr bwMode="auto">
              <a:xfrm>
                <a:off x="2880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9915" name="Rectangle 59"/>
              <p:cNvSpPr>
                <a:spLocks noChangeArrowheads="1"/>
              </p:cNvSpPr>
              <p:nvPr/>
            </p:nvSpPr>
            <p:spPr bwMode="auto">
              <a:xfrm>
                <a:off x="2976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9916" name="Rectangle 60"/>
              <p:cNvSpPr>
                <a:spLocks noChangeArrowheads="1"/>
              </p:cNvSpPr>
              <p:nvPr/>
            </p:nvSpPr>
            <p:spPr bwMode="auto">
              <a:xfrm>
                <a:off x="3072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9917" name="Rectangle 61"/>
              <p:cNvSpPr>
                <a:spLocks noChangeArrowheads="1"/>
              </p:cNvSpPr>
              <p:nvPr/>
            </p:nvSpPr>
            <p:spPr bwMode="auto">
              <a:xfrm>
                <a:off x="3168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9918" name="Rectangle 62"/>
              <p:cNvSpPr>
                <a:spLocks noChangeArrowheads="1"/>
              </p:cNvSpPr>
              <p:nvPr/>
            </p:nvSpPr>
            <p:spPr bwMode="auto">
              <a:xfrm>
                <a:off x="3264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249919" name="Group 63"/>
            <p:cNvGrpSpPr>
              <a:grpSpLocks/>
            </p:cNvGrpSpPr>
            <p:nvPr/>
          </p:nvGrpSpPr>
          <p:grpSpPr bwMode="auto">
            <a:xfrm>
              <a:off x="2592" y="1872"/>
              <a:ext cx="768" cy="96"/>
              <a:chOff x="2592" y="1296"/>
              <a:chExt cx="768" cy="96"/>
            </a:xfrm>
          </p:grpSpPr>
          <p:sp>
            <p:nvSpPr>
              <p:cNvPr id="249920" name="Rectangle 64"/>
              <p:cNvSpPr>
                <a:spLocks noChangeArrowheads="1"/>
              </p:cNvSpPr>
              <p:nvPr/>
            </p:nvSpPr>
            <p:spPr bwMode="auto">
              <a:xfrm>
                <a:off x="2592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9921" name="Rectangle 65"/>
              <p:cNvSpPr>
                <a:spLocks noChangeArrowheads="1"/>
              </p:cNvSpPr>
              <p:nvPr/>
            </p:nvSpPr>
            <p:spPr bwMode="auto">
              <a:xfrm>
                <a:off x="2688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9922" name="Rectangle 66"/>
              <p:cNvSpPr>
                <a:spLocks noChangeArrowheads="1"/>
              </p:cNvSpPr>
              <p:nvPr/>
            </p:nvSpPr>
            <p:spPr bwMode="auto">
              <a:xfrm>
                <a:off x="2784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9923" name="Rectangle 67"/>
              <p:cNvSpPr>
                <a:spLocks noChangeArrowheads="1"/>
              </p:cNvSpPr>
              <p:nvPr/>
            </p:nvSpPr>
            <p:spPr bwMode="auto">
              <a:xfrm>
                <a:off x="2880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9924" name="Rectangle 68"/>
              <p:cNvSpPr>
                <a:spLocks noChangeArrowheads="1"/>
              </p:cNvSpPr>
              <p:nvPr/>
            </p:nvSpPr>
            <p:spPr bwMode="auto">
              <a:xfrm>
                <a:off x="2976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9925" name="Rectangle 69"/>
              <p:cNvSpPr>
                <a:spLocks noChangeArrowheads="1"/>
              </p:cNvSpPr>
              <p:nvPr/>
            </p:nvSpPr>
            <p:spPr bwMode="auto">
              <a:xfrm>
                <a:off x="3072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9926" name="Rectangle 70"/>
              <p:cNvSpPr>
                <a:spLocks noChangeArrowheads="1"/>
              </p:cNvSpPr>
              <p:nvPr/>
            </p:nvSpPr>
            <p:spPr bwMode="auto">
              <a:xfrm>
                <a:off x="3168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9927" name="Rectangle 71"/>
              <p:cNvSpPr>
                <a:spLocks noChangeArrowheads="1"/>
              </p:cNvSpPr>
              <p:nvPr/>
            </p:nvSpPr>
            <p:spPr bwMode="auto">
              <a:xfrm>
                <a:off x="3264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249928" name="Group 72"/>
            <p:cNvGrpSpPr>
              <a:grpSpLocks/>
            </p:cNvGrpSpPr>
            <p:nvPr/>
          </p:nvGrpSpPr>
          <p:grpSpPr bwMode="auto">
            <a:xfrm>
              <a:off x="2592" y="1968"/>
              <a:ext cx="768" cy="96"/>
              <a:chOff x="2592" y="1296"/>
              <a:chExt cx="768" cy="96"/>
            </a:xfrm>
          </p:grpSpPr>
          <p:sp>
            <p:nvSpPr>
              <p:cNvPr id="249929" name="Rectangle 73"/>
              <p:cNvSpPr>
                <a:spLocks noChangeArrowheads="1"/>
              </p:cNvSpPr>
              <p:nvPr/>
            </p:nvSpPr>
            <p:spPr bwMode="auto">
              <a:xfrm>
                <a:off x="2592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9930" name="Rectangle 74"/>
              <p:cNvSpPr>
                <a:spLocks noChangeArrowheads="1"/>
              </p:cNvSpPr>
              <p:nvPr/>
            </p:nvSpPr>
            <p:spPr bwMode="auto">
              <a:xfrm>
                <a:off x="2688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9931" name="Rectangle 75"/>
              <p:cNvSpPr>
                <a:spLocks noChangeArrowheads="1"/>
              </p:cNvSpPr>
              <p:nvPr/>
            </p:nvSpPr>
            <p:spPr bwMode="auto">
              <a:xfrm>
                <a:off x="2784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9932" name="Rectangle 76"/>
              <p:cNvSpPr>
                <a:spLocks noChangeArrowheads="1"/>
              </p:cNvSpPr>
              <p:nvPr/>
            </p:nvSpPr>
            <p:spPr bwMode="auto">
              <a:xfrm>
                <a:off x="2880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9933" name="Rectangle 77"/>
              <p:cNvSpPr>
                <a:spLocks noChangeArrowheads="1"/>
              </p:cNvSpPr>
              <p:nvPr/>
            </p:nvSpPr>
            <p:spPr bwMode="auto">
              <a:xfrm>
                <a:off x="2976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9934" name="Rectangle 78"/>
              <p:cNvSpPr>
                <a:spLocks noChangeArrowheads="1"/>
              </p:cNvSpPr>
              <p:nvPr/>
            </p:nvSpPr>
            <p:spPr bwMode="auto">
              <a:xfrm>
                <a:off x="3072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9935" name="Rectangle 79"/>
              <p:cNvSpPr>
                <a:spLocks noChangeArrowheads="1"/>
              </p:cNvSpPr>
              <p:nvPr/>
            </p:nvSpPr>
            <p:spPr bwMode="auto">
              <a:xfrm>
                <a:off x="3168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9936" name="Rectangle 80"/>
              <p:cNvSpPr>
                <a:spLocks noChangeArrowheads="1"/>
              </p:cNvSpPr>
              <p:nvPr/>
            </p:nvSpPr>
            <p:spPr bwMode="auto">
              <a:xfrm>
                <a:off x="3264" y="1296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sp>
          <p:nvSpPr>
            <p:cNvPr id="249937" name="Line 81"/>
            <p:cNvSpPr>
              <a:spLocks noChangeShapeType="1"/>
            </p:cNvSpPr>
            <p:nvPr/>
          </p:nvSpPr>
          <p:spPr bwMode="auto">
            <a:xfrm>
              <a:off x="2640" y="1344"/>
              <a:ext cx="0" cy="86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49938" name="Line 82"/>
            <p:cNvSpPr>
              <a:spLocks noChangeShapeType="1"/>
            </p:cNvSpPr>
            <p:nvPr/>
          </p:nvSpPr>
          <p:spPr bwMode="auto">
            <a:xfrm>
              <a:off x="2736" y="1344"/>
              <a:ext cx="0" cy="86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49939" name="Line 83"/>
            <p:cNvSpPr>
              <a:spLocks noChangeShapeType="1"/>
            </p:cNvSpPr>
            <p:nvPr/>
          </p:nvSpPr>
          <p:spPr bwMode="auto">
            <a:xfrm>
              <a:off x="2832" y="1344"/>
              <a:ext cx="0" cy="86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49940" name="Line 84"/>
            <p:cNvSpPr>
              <a:spLocks noChangeShapeType="1"/>
            </p:cNvSpPr>
            <p:nvPr/>
          </p:nvSpPr>
          <p:spPr bwMode="auto">
            <a:xfrm>
              <a:off x="2928" y="1344"/>
              <a:ext cx="0" cy="86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49941" name="Line 85"/>
            <p:cNvSpPr>
              <a:spLocks noChangeShapeType="1"/>
            </p:cNvSpPr>
            <p:nvPr/>
          </p:nvSpPr>
          <p:spPr bwMode="auto">
            <a:xfrm>
              <a:off x="3024" y="1344"/>
              <a:ext cx="0" cy="86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49942" name="Line 86"/>
            <p:cNvSpPr>
              <a:spLocks noChangeShapeType="1"/>
            </p:cNvSpPr>
            <p:nvPr/>
          </p:nvSpPr>
          <p:spPr bwMode="auto">
            <a:xfrm>
              <a:off x="3120" y="1344"/>
              <a:ext cx="0" cy="86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49943" name="Line 87"/>
            <p:cNvSpPr>
              <a:spLocks noChangeShapeType="1"/>
            </p:cNvSpPr>
            <p:nvPr/>
          </p:nvSpPr>
          <p:spPr bwMode="auto">
            <a:xfrm>
              <a:off x="3216" y="1344"/>
              <a:ext cx="0" cy="86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49944" name="Line 88"/>
            <p:cNvSpPr>
              <a:spLocks noChangeShapeType="1"/>
            </p:cNvSpPr>
            <p:nvPr/>
          </p:nvSpPr>
          <p:spPr bwMode="auto">
            <a:xfrm>
              <a:off x="3312" y="1344"/>
              <a:ext cx="0" cy="86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49945" name="Line 89"/>
            <p:cNvSpPr>
              <a:spLocks noChangeShapeType="1"/>
            </p:cNvSpPr>
            <p:nvPr/>
          </p:nvSpPr>
          <p:spPr bwMode="auto">
            <a:xfrm flipH="1">
              <a:off x="2448" y="1344"/>
              <a:ext cx="864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49946" name="Line 90"/>
            <p:cNvSpPr>
              <a:spLocks noChangeShapeType="1"/>
            </p:cNvSpPr>
            <p:nvPr/>
          </p:nvSpPr>
          <p:spPr bwMode="auto">
            <a:xfrm flipH="1">
              <a:off x="2448" y="1440"/>
              <a:ext cx="864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49947" name="Line 91"/>
            <p:cNvSpPr>
              <a:spLocks noChangeShapeType="1"/>
            </p:cNvSpPr>
            <p:nvPr/>
          </p:nvSpPr>
          <p:spPr bwMode="auto">
            <a:xfrm flipH="1">
              <a:off x="2448" y="1536"/>
              <a:ext cx="864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49948" name="Line 92"/>
            <p:cNvSpPr>
              <a:spLocks noChangeShapeType="1"/>
            </p:cNvSpPr>
            <p:nvPr/>
          </p:nvSpPr>
          <p:spPr bwMode="auto">
            <a:xfrm flipH="1">
              <a:off x="2448" y="1632"/>
              <a:ext cx="864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49949" name="Line 93"/>
            <p:cNvSpPr>
              <a:spLocks noChangeShapeType="1"/>
            </p:cNvSpPr>
            <p:nvPr/>
          </p:nvSpPr>
          <p:spPr bwMode="auto">
            <a:xfrm flipH="1">
              <a:off x="2448" y="1728"/>
              <a:ext cx="864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49950" name="Line 94"/>
            <p:cNvSpPr>
              <a:spLocks noChangeShapeType="1"/>
            </p:cNvSpPr>
            <p:nvPr/>
          </p:nvSpPr>
          <p:spPr bwMode="auto">
            <a:xfrm flipH="1">
              <a:off x="2448" y="1824"/>
              <a:ext cx="864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49951" name="Line 95"/>
            <p:cNvSpPr>
              <a:spLocks noChangeShapeType="1"/>
            </p:cNvSpPr>
            <p:nvPr/>
          </p:nvSpPr>
          <p:spPr bwMode="auto">
            <a:xfrm flipH="1">
              <a:off x="2448" y="1920"/>
              <a:ext cx="864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49952" name="Line 96"/>
            <p:cNvSpPr>
              <a:spLocks noChangeShapeType="1"/>
            </p:cNvSpPr>
            <p:nvPr/>
          </p:nvSpPr>
          <p:spPr bwMode="auto">
            <a:xfrm flipH="1">
              <a:off x="2448" y="2016"/>
              <a:ext cx="864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49953" name="Line 97"/>
            <p:cNvSpPr>
              <a:spLocks noChangeShapeType="1"/>
            </p:cNvSpPr>
            <p:nvPr/>
          </p:nvSpPr>
          <p:spPr bwMode="auto">
            <a:xfrm flipH="1">
              <a:off x="2016" y="1344"/>
              <a:ext cx="24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49954" name="Line 98"/>
            <p:cNvSpPr>
              <a:spLocks noChangeShapeType="1"/>
            </p:cNvSpPr>
            <p:nvPr/>
          </p:nvSpPr>
          <p:spPr bwMode="auto">
            <a:xfrm flipH="1">
              <a:off x="2016" y="1680"/>
              <a:ext cx="24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49955" name="Line 99"/>
            <p:cNvSpPr>
              <a:spLocks noChangeShapeType="1"/>
            </p:cNvSpPr>
            <p:nvPr/>
          </p:nvSpPr>
          <p:spPr bwMode="auto">
            <a:xfrm flipH="1">
              <a:off x="2016" y="2016"/>
              <a:ext cx="24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49956" name="Line 100"/>
            <p:cNvSpPr>
              <a:spLocks noChangeShapeType="1"/>
            </p:cNvSpPr>
            <p:nvPr/>
          </p:nvSpPr>
          <p:spPr bwMode="auto">
            <a:xfrm>
              <a:off x="2640" y="2400"/>
              <a:ext cx="0" cy="24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49957" name="Line 101"/>
            <p:cNvSpPr>
              <a:spLocks noChangeShapeType="1"/>
            </p:cNvSpPr>
            <p:nvPr/>
          </p:nvSpPr>
          <p:spPr bwMode="auto">
            <a:xfrm>
              <a:off x="2976" y="2400"/>
              <a:ext cx="0" cy="24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49958" name="Line 102"/>
            <p:cNvSpPr>
              <a:spLocks noChangeShapeType="1"/>
            </p:cNvSpPr>
            <p:nvPr/>
          </p:nvSpPr>
          <p:spPr bwMode="auto">
            <a:xfrm>
              <a:off x="3312" y="2400"/>
              <a:ext cx="0" cy="24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49959" name="Text Box 103"/>
            <p:cNvSpPr txBox="1">
              <a:spLocks noChangeArrowheads="1"/>
            </p:cNvSpPr>
            <p:nvPr/>
          </p:nvSpPr>
          <p:spPr bwMode="auto">
            <a:xfrm>
              <a:off x="1712" y="1209"/>
              <a:ext cx="25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hu-HU" sz="1800"/>
                <a:t>A</a:t>
              </a:r>
              <a:r>
                <a:rPr lang="hu-HU" sz="1800" baseline="-25000"/>
                <a:t>5</a:t>
              </a:r>
              <a:endParaRPr lang="hu-HU" sz="1800"/>
            </a:p>
          </p:txBody>
        </p:sp>
        <p:sp>
          <p:nvSpPr>
            <p:cNvPr id="249960" name="Text Box 104"/>
            <p:cNvSpPr txBox="1">
              <a:spLocks noChangeArrowheads="1"/>
            </p:cNvSpPr>
            <p:nvPr/>
          </p:nvSpPr>
          <p:spPr bwMode="auto">
            <a:xfrm>
              <a:off x="1732" y="1545"/>
              <a:ext cx="26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hu-HU" sz="1800"/>
                <a:t>A</a:t>
              </a:r>
              <a:r>
                <a:rPr lang="hu-HU" sz="1800" baseline="-25000"/>
                <a:t>4</a:t>
              </a:r>
              <a:endParaRPr lang="hu-HU" sz="1800"/>
            </a:p>
          </p:txBody>
        </p:sp>
        <p:sp>
          <p:nvSpPr>
            <p:cNvPr id="249961" name="Text Box 105"/>
            <p:cNvSpPr txBox="1">
              <a:spLocks noChangeArrowheads="1"/>
            </p:cNvSpPr>
            <p:nvPr/>
          </p:nvSpPr>
          <p:spPr bwMode="auto">
            <a:xfrm>
              <a:off x="1732" y="1881"/>
              <a:ext cx="26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hu-HU" sz="1800"/>
                <a:t>A</a:t>
              </a:r>
              <a:r>
                <a:rPr lang="hu-HU" sz="1800" baseline="-25000"/>
                <a:t>3</a:t>
              </a:r>
              <a:endParaRPr lang="hu-HU" sz="1800"/>
            </a:p>
          </p:txBody>
        </p:sp>
        <p:sp>
          <p:nvSpPr>
            <p:cNvPr id="249962" name="Line 106"/>
            <p:cNvSpPr>
              <a:spLocks noChangeShapeType="1"/>
            </p:cNvSpPr>
            <p:nvPr/>
          </p:nvSpPr>
          <p:spPr bwMode="auto">
            <a:xfrm>
              <a:off x="3408" y="230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49963" name="Text Box 107"/>
            <p:cNvSpPr txBox="1">
              <a:spLocks noChangeArrowheads="1"/>
            </p:cNvSpPr>
            <p:nvPr/>
          </p:nvSpPr>
          <p:spPr bwMode="auto">
            <a:xfrm>
              <a:off x="2500" y="2649"/>
              <a:ext cx="26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hu-HU" sz="1800"/>
                <a:t>A</a:t>
              </a:r>
              <a:r>
                <a:rPr lang="hu-HU" sz="1800" baseline="-25000"/>
                <a:t>2</a:t>
              </a:r>
              <a:endParaRPr lang="hu-HU" sz="1800"/>
            </a:p>
          </p:txBody>
        </p:sp>
        <p:sp>
          <p:nvSpPr>
            <p:cNvPr id="249964" name="Text Box 108"/>
            <p:cNvSpPr txBox="1">
              <a:spLocks noChangeArrowheads="1"/>
            </p:cNvSpPr>
            <p:nvPr/>
          </p:nvSpPr>
          <p:spPr bwMode="auto">
            <a:xfrm>
              <a:off x="2884" y="2649"/>
              <a:ext cx="26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hu-HU" sz="1800"/>
                <a:t>A</a:t>
              </a:r>
              <a:r>
                <a:rPr lang="hu-HU" sz="1800" baseline="-25000"/>
                <a:t>1</a:t>
              </a:r>
              <a:endParaRPr lang="hu-HU" sz="1800"/>
            </a:p>
          </p:txBody>
        </p:sp>
        <p:sp>
          <p:nvSpPr>
            <p:cNvPr id="249965" name="Text Box 109"/>
            <p:cNvSpPr txBox="1">
              <a:spLocks noChangeArrowheads="1"/>
            </p:cNvSpPr>
            <p:nvPr/>
          </p:nvSpPr>
          <p:spPr bwMode="auto">
            <a:xfrm>
              <a:off x="3220" y="2649"/>
              <a:ext cx="26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hu-HU" sz="1800"/>
                <a:t>A</a:t>
              </a:r>
              <a:r>
                <a:rPr lang="hu-HU" sz="1800" baseline="-25000"/>
                <a:t>0</a:t>
              </a:r>
              <a:endParaRPr lang="hu-HU" sz="1800"/>
            </a:p>
          </p:txBody>
        </p:sp>
        <p:sp>
          <p:nvSpPr>
            <p:cNvPr id="249966" name="Text Box 110"/>
            <p:cNvSpPr txBox="1">
              <a:spLocks noChangeArrowheads="1"/>
            </p:cNvSpPr>
            <p:nvPr/>
          </p:nvSpPr>
          <p:spPr bwMode="auto">
            <a:xfrm>
              <a:off x="3705" y="2217"/>
              <a:ext cx="515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hu-HU" sz="1800"/>
                <a:t>D</a:t>
              </a:r>
              <a:r>
                <a:rPr lang="hu-HU" sz="1800" baseline="-25000"/>
                <a:t>0 </a:t>
              </a:r>
              <a:r>
                <a:rPr lang="hu-HU" sz="1800"/>
                <a:t>adat</a:t>
              </a:r>
            </a:p>
          </p:txBody>
        </p:sp>
        <p:sp>
          <p:nvSpPr>
            <p:cNvPr id="249967" name="AutoShape 111"/>
            <p:cNvSpPr>
              <a:spLocks/>
            </p:cNvSpPr>
            <p:nvPr/>
          </p:nvSpPr>
          <p:spPr bwMode="auto">
            <a:xfrm>
              <a:off x="1728" y="1248"/>
              <a:ext cx="48" cy="816"/>
            </a:xfrm>
            <a:prstGeom prst="leftBrace">
              <a:avLst>
                <a:gd name="adj1" fmla="val 141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49968" name="AutoShape 112"/>
            <p:cNvSpPr>
              <a:spLocks/>
            </p:cNvSpPr>
            <p:nvPr/>
          </p:nvSpPr>
          <p:spPr bwMode="auto">
            <a:xfrm rot="-5400000">
              <a:off x="2976" y="2448"/>
              <a:ext cx="48" cy="912"/>
            </a:xfrm>
            <a:prstGeom prst="leftBrace">
              <a:avLst>
                <a:gd name="adj1" fmla="val 158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49969" name="Text Box 113"/>
            <p:cNvSpPr txBox="1">
              <a:spLocks noChangeArrowheads="1"/>
            </p:cNvSpPr>
            <p:nvPr/>
          </p:nvSpPr>
          <p:spPr bwMode="auto">
            <a:xfrm>
              <a:off x="1397" y="1593"/>
              <a:ext cx="32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hu-HU" sz="1800"/>
                <a:t>cím</a:t>
              </a:r>
              <a:endParaRPr lang="hu-HU"/>
            </a:p>
          </p:txBody>
        </p:sp>
        <p:sp>
          <p:nvSpPr>
            <p:cNvPr id="249970" name="Text Box 114"/>
            <p:cNvSpPr txBox="1">
              <a:spLocks noChangeArrowheads="1"/>
            </p:cNvSpPr>
            <p:nvPr/>
          </p:nvSpPr>
          <p:spPr bwMode="auto">
            <a:xfrm>
              <a:off x="2837" y="2889"/>
              <a:ext cx="32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hu-HU" sz="1800"/>
                <a:t>cím</a:t>
              </a:r>
              <a:endParaRPr lang="hu-HU"/>
            </a:p>
          </p:txBody>
        </p:sp>
        <p:sp>
          <p:nvSpPr>
            <p:cNvPr id="249971" name="Text Box 115"/>
            <p:cNvSpPr txBox="1">
              <a:spLocks noChangeArrowheads="1"/>
            </p:cNvSpPr>
            <p:nvPr/>
          </p:nvSpPr>
          <p:spPr bwMode="auto">
            <a:xfrm>
              <a:off x="2660" y="960"/>
              <a:ext cx="85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hu-HU" sz="1800"/>
                <a:t>szóvezetékek</a:t>
              </a:r>
              <a:endParaRPr lang="hu-HU" sz="1600"/>
            </a:p>
          </p:txBody>
        </p:sp>
        <p:sp>
          <p:nvSpPr>
            <p:cNvPr id="249972" name="Line 116"/>
            <p:cNvSpPr>
              <a:spLocks noChangeShapeType="1"/>
            </p:cNvSpPr>
            <p:nvPr/>
          </p:nvSpPr>
          <p:spPr bwMode="auto">
            <a:xfrm flipH="1">
              <a:off x="2496" y="1104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49973" name="Text Box 117"/>
            <p:cNvSpPr txBox="1">
              <a:spLocks noChangeArrowheads="1"/>
            </p:cNvSpPr>
            <p:nvPr/>
          </p:nvSpPr>
          <p:spPr bwMode="auto">
            <a:xfrm>
              <a:off x="1653" y="2544"/>
              <a:ext cx="841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hu-HU" sz="1800"/>
                <a:t>Bitvezetékek</a:t>
              </a:r>
              <a:endParaRPr lang="hu-HU" sz="1600"/>
            </a:p>
          </p:txBody>
        </p:sp>
        <p:sp>
          <p:nvSpPr>
            <p:cNvPr id="249974" name="Line 118"/>
            <p:cNvSpPr>
              <a:spLocks noChangeShapeType="1"/>
            </p:cNvSpPr>
            <p:nvPr/>
          </p:nvSpPr>
          <p:spPr bwMode="auto">
            <a:xfrm flipV="1">
              <a:off x="2256" y="2160"/>
              <a:ext cx="19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49975" name="Line 119"/>
            <p:cNvSpPr>
              <a:spLocks noChangeShapeType="1"/>
            </p:cNvSpPr>
            <p:nvPr/>
          </p:nvSpPr>
          <p:spPr bwMode="auto">
            <a:xfrm>
              <a:off x="2448" y="216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49976" name="Text Box 120"/>
            <p:cNvSpPr txBox="1">
              <a:spLocks noChangeArrowheads="1"/>
            </p:cNvSpPr>
            <p:nvPr/>
          </p:nvSpPr>
          <p:spPr bwMode="auto">
            <a:xfrm>
              <a:off x="1483" y="2245"/>
              <a:ext cx="3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hu-HU" sz="1800"/>
                <a:t>Chip</a:t>
              </a:r>
              <a:endParaRPr lang="hu-HU"/>
            </a:p>
          </p:txBody>
        </p:sp>
        <p:sp>
          <p:nvSpPr>
            <p:cNvPr id="249977" name="Line 121"/>
            <p:cNvSpPr>
              <a:spLocks noChangeShapeType="1"/>
            </p:cNvSpPr>
            <p:nvPr/>
          </p:nvSpPr>
          <p:spPr bwMode="auto">
            <a:xfrm flipV="1">
              <a:off x="1920" y="2208"/>
              <a:ext cx="38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49978" name="Line 122"/>
            <p:cNvSpPr>
              <a:spLocks noChangeShapeType="1"/>
            </p:cNvSpPr>
            <p:nvPr/>
          </p:nvSpPr>
          <p:spPr bwMode="auto">
            <a:xfrm flipH="1">
              <a:off x="3120" y="1248"/>
              <a:ext cx="624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49979" name="Text Box 123"/>
            <p:cNvSpPr txBox="1">
              <a:spLocks noChangeArrowheads="1"/>
            </p:cNvSpPr>
            <p:nvPr/>
          </p:nvSpPr>
          <p:spPr bwMode="auto">
            <a:xfrm>
              <a:off x="3702" y="1114"/>
              <a:ext cx="37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hu-HU" sz="1800"/>
                <a:t>cella</a:t>
              </a:r>
              <a:endParaRPr lang="hu-HU"/>
            </a:p>
          </p:txBody>
        </p:sp>
        <p:sp>
          <p:nvSpPr>
            <p:cNvPr id="249980" name="Line 124"/>
            <p:cNvSpPr>
              <a:spLocks noChangeShapeType="1"/>
            </p:cNvSpPr>
            <p:nvPr/>
          </p:nvSpPr>
          <p:spPr bwMode="auto">
            <a:xfrm>
              <a:off x="3024" y="1824"/>
              <a:ext cx="62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49981" name="Text Box 125"/>
            <p:cNvSpPr txBox="1">
              <a:spLocks noChangeArrowheads="1"/>
            </p:cNvSpPr>
            <p:nvPr/>
          </p:nvSpPr>
          <p:spPr bwMode="auto">
            <a:xfrm>
              <a:off x="3600" y="1929"/>
              <a:ext cx="74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hu-HU" sz="1800"/>
                <a:t>cellamátrix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>
                <a:solidFill>
                  <a:srgbClr val="FF3300"/>
                </a:solidFill>
              </a:rPr>
              <a:t>A CMOS inverter</a:t>
            </a:r>
            <a:r>
              <a:rPr lang="hu-HU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hu-HU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n-US" i="1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191000"/>
            <a:ext cx="7772400" cy="2209800"/>
          </a:xfrm>
        </p:spPr>
        <p:txBody>
          <a:bodyPr/>
          <a:lstStyle/>
          <a:p>
            <a:r>
              <a:rPr lang="hu-HU"/>
              <a:t>Egy n és egy p típusú </a:t>
            </a:r>
            <a:r>
              <a:rPr lang="hu-HU">
                <a:solidFill>
                  <a:srgbClr val="FF0000"/>
                </a:solidFill>
              </a:rPr>
              <a:t>növekményes</a:t>
            </a:r>
            <a:r>
              <a:rPr lang="hu-HU"/>
              <a:t> tranzisztorból áll </a:t>
            </a:r>
          </a:p>
          <a:p>
            <a:r>
              <a:rPr lang="hu-HU">
                <a:solidFill>
                  <a:srgbClr val="000000"/>
                </a:solidFill>
              </a:rPr>
              <a:t>A</a:t>
            </a:r>
            <a:r>
              <a:rPr lang="hu-HU"/>
              <a:t> 2 tranzisztort </a:t>
            </a:r>
            <a:r>
              <a:rPr lang="hu-HU">
                <a:solidFill>
                  <a:srgbClr val="FF0000"/>
                </a:solidFill>
              </a:rPr>
              <a:t>egyszerre </a:t>
            </a:r>
            <a:r>
              <a:rPr lang="hu-HU"/>
              <a:t>vezéreljük</a:t>
            </a:r>
          </a:p>
          <a:p>
            <a:r>
              <a:rPr lang="hu-HU"/>
              <a:t>Állandósult állapotban a két tranzisztor közül mindig csak az egyik vezet, a másik lezárt</a:t>
            </a:r>
            <a:endParaRPr lang="en-US"/>
          </a:p>
        </p:txBody>
      </p:sp>
      <p:sp>
        <p:nvSpPr>
          <p:cNvPr id="297988" name="Rectangle 4"/>
          <p:cNvSpPr>
            <a:spLocks noChangeArrowheads="1"/>
          </p:cNvSpPr>
          <p:nvPr/>
        </p:nvSpPr>
        <p:spPr bwMode="auto">
          <a:xfrm>
            <a:off x="1911350" y="1522413"/>
            <a:ext cx="5618163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97989" name="Rectangle 5"/>
          <p:cNvSpPr>
            <a:spLocks noChangeArrowheads="1"/>
          </p:cNvSpPr>
          <p:nvPr/>
        </p:nvSpPr>
        <p:spPr bwMode="auto">
          <a:xfrm>
            <a:off x="1905000" y="374332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97990" name="Rectangle 6"/>
          <p:cNvSpPr>
            <a:spLocks noChangeArrowheads="1"/>
          </p:cNvSpPr>
          <p:nvPr/>
        </p:nvSpPr>
        <p:spPr bwMode="auto">
          <a:xfrm>
            <a:off x="1905000" y="374332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98052" name="Rectangle 68"/>
          <p:cNvSpPr>
            <a:spLocks noChangeArrowheads="1"/>
          </p:cNvSpPr>
          <p:nvPr/>
        </p:nvSpPr>
        <p:spPr bwMode="auto">
          <a:xfrm>
            <a:off x="7529513" y="374332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98053" name="Rectangle 69"/>
          <p:cNvSpPr>
            <a:spLocks noChangeArrowheads="1"/>
          </p:cNvSpPr>
          <p:nvPr/>
        </p:nvSpPr>
        <p:spPr bwMode="auto">
          <a:xfrm>
            <a:off x="7529513" y="374332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grpSp>
        <p:nvGrpSpPr>
          <p:cNvPr id="298055" name="Group 71"/>
          <p:cNvGrpSpPr>
            <a:grpSpLocks/>
          </p:cNvGrpSpPr>
          <p:nvPr/>
        </p:nvGrpSpPr>
        <p:grpSpPr bwMode="auto">
          <a:xfrm>
            <a:off x="3132138" y="1557338"/>
            <a:ext cx="3532187" cy="2339975"/>
            <a:chOff x="1973" y="981"/>
            <a:chExt cx="2225" cy="1474"/>
          </a:xfrm>
        </p:grpSpPr>
        <p:sp>
          <p:nvSpPr>
            <p:cNvPr id="297992" name="Text Box 8"/>
            <p:cNvSpPr txBox="1">
              <a:spLocks noChangeArrowheads="1"/>
            </p:cNvSpPr>
            <p:nvPr/>
          </p:nvSpPr>
          <p:spPr bwMode="auto">
            <a:xfrm>
              <a:off x="2933" y="1270"/>
              <a:ext cx="1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p</a:t>
              </a:r>
              <a:endParaRPr lang="en-US"/>
            </a:p>
          </p:txBody>
        </p:sp>
        <p:sp>
          <p:nvSpPr>
            <p:cNvPr id="297993" name="Text Box 9"/>
            <p:cNvSpPr txBox="1">
              <a:spLocks noChangeArrowheads="1"/>
            </p:cNvSpPr>
            <p:nvPr/>
          </p:nvSpPr>
          <p:spPr bwMode="auto">
            <a:xfrm>
              <a:off x="2933" y="1846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n</a:t>
              </a:r>
              <a:endParaRPr lang="en-US"/>
            </a:p>
          </p:txBody>
        </p:sp>
        <p:sp>
          <p:nvSpPr>
            <p:cNvPr id="297994" name="Line 10"/>
            <p:cNvSpPr>
              <a:spLocks noChangeShapeType="1"/>
            </p:cNvSpPr>
            <p:nvPr/>
          </p:nvSpPr>
          <p:spPr bwMode="auto">
            <a:xfrm>
              <a:off x="2836" y="1714"/>
              <a:ext cx="1" cy="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97995" name="Line 11"/>
            <p:cNvSpPr>
              <a:spLocks noChangeShapeType="1"/>
            </p:cNvSpPr>
            <p:nvPr/>
          </p:nvSpPr>
          <p:spPr bwMode="auto">
            <a:xfrm flipH="1">
              <a:off x="2742" y="1840"/>
              <a:ext cx="9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97996" name="Line 12"/>
            <p:cNvSpPr>
              <a:spLocks noChangeShapeType="1"/>
            </p:cNvSpPr>
            <p:nvPr/>
          </p:nvSpPr>
          <p:spPr bwMode="auto">
            <a:xfrm>
              <a:off x="2742" y="1840"/>
              <a:ext cx="1" cy="2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97997" name="Line 13"/>
            <p:cNvSpPr>
              <a:spLocks noChangeShapeType="1"/>
            </p:cNvSpPr>
            <p:nvPr/>
          </p:nvSpPr>
          <p:spPr bwMode="auto">
            <a:xfrm>
              <a:off x="2742" y="2092"/>
              <a:ext cx="9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97999" name="Line 15"/>
            <p:cNvSpPr>
              <a:spLocks noChangeShapeType="1"/>
            </p:cNvSpPr>
            <p:nvPr/>
          </p:nvSpPr>
          <p:spPr bwMode="auto">
            <a:xfrm flipH="1">
              <a:off x="2679" y="1840"/>
              <a:ext cx="2" cy="2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98000" name="Line 16"/>
            <p:cNvSpPr>
              <a:spLocks noChangeShapeType="1"/>
            </p:cNvSpPr>
            <p:nvPr/>
          </p:nvSpPr>
          <p:spPr bwMode="auto">
            <a:xfrm>
              <a:off x="2837" y="2089"/>
              <a:ext cx="1" cy="2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98001" name="Line 17"/>
            <p:cNvSpPr>
              <a:spLocks noChangeShapeType="1"/>
            </p:cNvSpPr>
            <p:nvPr/>
          </p:nvSpPr>
          <p:spPr bwMode="auto">
            <a:xfrm flipH="1">
              <a:off x="2479" y="1956"/>
              <a:ext cx="19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98002" name="Line 18"/>
            <p:cNvSpPr>
              <a:spLocks noChangeShapeType="1"/>
            </p:cNvSpPr>
            <p:nvPr/>
          </p:nvSpPr>
          <p:spPr bwMode="auto">
            <a:xfrm>
              <a:off x="2510" y="1112"/>
              <a:ext cx="9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98004" name="Rectangle 20"/>
            <p:cNvSpPr>
              <a:spLocks noChangeArrowheads="1"/>
            </p:cNvSpPr>
            <p:nvPr/>
          </p:nvSpPr>
          <p:spPr bwMode="auto">
            <a:xfrm>
              <a:off x="2793" y="2353"/>
              <a:ext cx="156" cy="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98005" name="Oval 21"/>
            <p:cNvSpPr>
              <a:spLocks noChangeArrowheads="1"/>
            </p:cNvSpPr>
            <p:nvPr/>
          </p:nvSpPr>
          <p:spPr bwMode="auto">
            <a:xfrm>
              <a:off x="2291" y="1676"/>
              <a:ext cx="65" cy="6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98006" name="Oval 22"/>
            <p:cNvSpPr>
              <a:spLocks noChangeArrowheads="1"/>
            </p:cNvSpPr>
            <p:nvPr/>
          </p:nvSpPr>
          <p:spPr bwMode="auto">
            <a:xfrm>
              <a:off x="2804" y="1683"/>
              <a:ext cx="66" cy="6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98007" name="Oval 23"/>
            <p:cNvSpPr>
              <a:spLocks noChangeArrowheads="1"/>
            </p:cNvSpPr>
            <p:nvPr/>
          </p:nvSpPr>
          <p:spPr bwMode="auto">
            <a:xfrm>
              <a:off x="2804" y="1086"/>
              <a:ext cx="66" cy="6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98008" name="Line 24"/>
            <p:cNvSpPr>
              <a:spLocks noChangeShapeType="1"/>
            </p:cNvSpPr>
            <p:nvPr/>
          </p:nvSpPr>
          <p:spPr bwMode="auto">
            <a:xfrm>
              <a:off x="2836" y="1714"/>
              <a:ext cx="59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98009" name="Oval 25"/>
            <p:cNvSpPr>
              <a:spLocks noChangeArrowheads="1"/>
            </p:cNvSpPr>
            <p:nvPr/>
          </p:nvSpPr>
          <p:spPr bwMode="auto">
            <a:xfrm>
              <a:off x="3420" y="1676"/>
              <a:ext cx="66" cy="6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98010" name="Oval 26"/>
            <p:cNvSpPr>
              <a:spLocks noChangeArrowheads="1"/>
            </p:cNvSpPr>
            <p:nvPr/>
          </p:nvSpPr>
          <p:spPr bwMode="auto">
            <a:xfrm>
              <a:off x="3420" y="1080"/>
              <a:ext cx="66" cy="6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98011" name="Rectangle 27"/>
            <p:cNvSpPr>
              <a:spLocks noChangeArrowheads="1"/>
            </p:cNvSpPr>
            <p:nvPr/>
          </p:nvSpPr>
          <p:spPr bwMode="auto">
            <a:xfrm>
              <a:off x="1977" y="1614"/>
              <a:ext cx="286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98012" name="Rectangle 28"/>
            <p:cNvSpPr>
              <a:spLocks noChangeArrowheads="1"/>
            </p:cNvSpPr>
            <p:nvPr/>
          </p:nvSpPr>
          <p:spPr bwMode="auto">
            <a:xfrm>
              <a:off x="2040" y="1649"/>
              <a:ext cx="137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98013" name="Rectangle 29"/>
            <p:cNvSpPr>
              <a:spLocks noChangeArrowheads="1"/>
            </p:cNvSpPr>
            <p:nvPr/>
          </p:nvSpPr>
          <p:spPr bwMode="auto">
            <a:xfrm>
              <a:off x="2040" y="1672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U</a:t>
              </a:r>
              <a:endParaRPr lang="en-US"/>
            </a:p>
          </p:txBody>
        </p:sp>
        <p:sp>
          <p:nvSpPr>
            <p:cNvPr id="298014" name="Rectangle 30"/>
            <p:cNvSpPr>
              <a:spLocks noChangeArrowheads="1"/>
            </p:cNvSpPr>
            <p:nvPr/>
          </p:nvSpPr>
          <p:spPr bwMode="auto">
            <a:xfrm>
              <a:off x="2128" y="1706"/>
              <a:ext cx="107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98015" name="Rectangle 31"/>
            <p:cNvSpPr>
              <a:spLocks noChangeArrowheads="1"/>
            </p:cNvSpPr>
            <p:nvPr/>
          </p:nvSpPr>
          <p:spPr bwMode="auto">
            <a:xfrm>
              <a:off x="2128" y="1720"/>
              <a:ext cx="7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hu-HU" sz="1000">
                  <a:solidFill>
                    <a:srgbClr val="000000"/>
                  </a:solidFill>
                </a:rPr>
                <a:t>be</a:t>
              </a:r>
              <a:endParaRPr lang="en-US"/>
            </a:p>
          </p:txBody>
        </p:sp>
        <p:sp>
          <p:nvSpPr>
            <p:cNvPr id="298016" name="Rectangle 32"/>
            <p:cNvSpPr>
              <a:spLocks noChangeArrowheads="1"/>
            </p:cNvSpPr>
            <p:nvPr/>
          </p:nvSpPr>
          <p:spPr bwMode="auto">
            <a:xfrm>
              <a:off x="3514" y="1614"/>
              <a:ext cx="411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98017" name="Rectangle 33"/>
            <p:cNvSpPr>
              <a:spLocks noChangeArrowheads="1"/>
            </p:cNvSpPr>
            <p:nvPr/>
          </p:nvSpPr>
          <p:spPr bwMode="auto">
            <a:xfrm>
              <a:off x="3577" y="1649"/>
              <a:ext cx="136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98018" name="Rectangle 34"/>
            <p:cNvSpPr>
              <a:spLocks noChangeArrowheads="1"/>
            </p:cNvSpPr>
            <p:nvPr/>
          </p:nvSpPr>
          <p:spPr bwMode="auto">
            <a:xfrm>
              <a:off x="3577" y="1672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U</a:t>
              </a:r>
              <a:endParaRPr lang="en-US"/>
            </a:p>
          </p:txBody>
        </p:sp>
        <p:sp>
          <p:nvSpPr>
            <p:cNvPr id="298019" name="Rectangle 35"/>
            <p:cNvSpPr>
              <a:spLocks noChangeArrowheads="1"/>
            </p:cNvSpPr>
            <p:nvPr/>
          </p:nvSpPr>
          <p:spPr bwMode="auto">
            <a:xfrm>
              <a:off x="3664" y="1706"/>
              <a:ext cx="148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98020" name="Rectangle 36"/>
            <p:cNvSpPr>
              <a:spLocks noChangeArrowheads="1"/>
            </p:cNvSpPr>
            <p:nvPr/>
          </p:nvSpPr>
          <p:spPr bwMode="auto">
            <a:xfrm>
              <a:off x="3664" y="1720"/>
              <a:ext cx="6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hu-HU" sz="1000">
                  <a:solidFill>
                    <a:srgbClr val="000000"/>
                  </a:solidFill>
                </a:rPr>
                <a:t>ki</a:t>
              </a:r>
              <a:endParaRPr lang="en-US"/>
            </a:p>
          </p:txBody>
        </p:sp>
        <p:sp>
          <p:nvSpPr>
            <p:cNvPr id="298021" name="Rectangle 37"/>
            <p:cNvSpPr>
              <a:spLocks noChangeArrowheads="1"/>
            </p:cNvSpPr>
            <p:nvPr/>
          </p:nvSpPr>
          <p:spPr bwMode="auto">
            <a:xfrm>
              <a:off x="3514" y="987"/>
              <a:ext cx="379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98022" name="Rectangle 38"/>
            <p:cNvSpPr>
              <a:spLocks noChangeArrowheads="1"/>
            </p:cNvSpPr>
            <p:nvPr/>
          </p:nvSpPr>
          <p:spPr bwMode="auto">
            <a:xfrm>
              <a:off x="3577" y="1022"/>
              <a:ext cx="136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98023" name="Rectangle 39"/>
            <p:cNvSpPr>
              <a:spLocks noChangeArrowheads="1"/>
            </p:cNvSpPr>
            <p:nvPr/>
          </p:nvSpPr>
          <p:spPr bwMode="auto">
            <a:xfrm>
              <a:off x="3577" y="1046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U</a:t>
              </a:r>
              <a:endParaRPr lang="en-US"/>
            </a:p>
          </p:txBody>
        </p:sp>
        <p:sp>
          <p:nvSpPr>
            <p:cNvPr id="298024" name="Rectangle 40"/>
            <p:cNvSpPr>
              <a:spLocks noChangeArrowheads="1"/>
            </p:cNvSpPr>
            <p:nvPr/>
          </p:nvSpPr>
          <p:spPr bwMode="auto">
            <a:xfrm>
              <a:off x="3664" y="1078"/>
              <a:ext cx="16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98025" name="Rectangle 41"/>
            <p:cNvSpPr>
              <a:spLocks noChangeArrowheads="1"/>
            </p:cNvSpPr>
            <p:nvPr/>
          </p:nvSpPr>
          <p:spPr bwMode="auto">
            <a:xfrm>
              <a:off x="3664" y="1093"/>
              <a:ext cx="11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</a:rPr>
                <a:t>DD</a:t>
              </a:r>
              <a:endParaRPr lang="en-US"/>
            </a:p>
          </p:txBody>
        </p:sp>
        <p:sp>
          <p:nvSpPr>
            <p:cNvPr id="298026" name="Line 42"/>
            <p:cNvSpPr>
              <a:spLocks noChangeShapeType="1"/>
            </p:cNvSpPr>
            <p:nvPr/>
          </p:nvSpPr>
          <p:spPr bwMode="auto">
            <a:xfrm flipV="1">
              <a:off x="2836" y="1557"/>
              <a:ext cx="1" cy="1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98027" name="Line 43"/>
            <p:cNvSpPr>
              <a:spLocks noChangeShapeType="1"/>
            </p:cNvSpPr>
            <p:nvPr/>
          </p:nvSpPr>
          <p:spPr bwMode="auto">
            <a:xfrm flipH="1" flipV="1">
              <a:off x="2742" y="1557"/>
              <a:ext cx="94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98028" name="Line 44"/>
            <p:cNvSpPr>
              <a:spLocks noChangeShapeType="1"/>
            </p:cNvSpPr>
            <p:nvPr/>
          </p:nvSpPr>
          <p:spPr bwMode="auto">
            <a:xfrm flipV="1">
              <a:off x="2742" y="1306"/>
              <a:ext cx="1" cy="2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98029" name="Line 45"/>
            <p:cNvSpPr>
              <a:spLocks noChangeShapeType="1"/>
            </p:cNvSpPr>
            <p:nvPr/>
          </p:nvSpPr>
          <p:spPr bwMode="auto">
            <a:xfrm flipH="1" flipV="1">
              <a:off x="2679" y="1306"/>
              <a:ext cx="2" cy="2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98030" name="Line 46"/>
            <p:cNvSpPr>
              <a:spLocks noChangeShapeType="1"/>
            </p:cNvSpPr>
            <p:nvPr/>
          </p:nvSpPr>
          <p:spPr bwMode="auto">
            <a:xfrm flipV="1">
              <a:off x="2836" y="1149"/>
              <a:ext cx="1" cy="15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98031" name="Line 47"/>
            <p:cNvSpPr>
              <a:spLocks noChangeShapeType="1"/>
            </p:cNvSpPr>
            <p:nvPr/>
          </p:nvSpPr>
          <p:spPr bwMode="auto">
            <a:xfrm flipH="1" flipV="1">
              <a:off x="2479" y="1422"/>
              <a:ext cx="200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98034" name="Line 50"/>
            <p:cNvSpPr>
              <a:spLocks noChangeShapeType="1"/>
            </p:cNvSpPr>
            <p:nvPr/>
          </p:nvSpPr>
          <p:spPr bwMode="auto">
            <a:xfrm flipV="1">
              <a:off x="2479" y="1425"/>
              <a:ext cx="1" cy="5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98035" name="Line 51"/>
            <p:cNvSpPr>
              <a:spLocks noChangeShapeType="1"/>
            </p:cNvSpPr>
            <p:nvPr/>
          </p:nvSpPr>
          <p:spPr bwMode="auto">
            <a:xfrm>
              <a:off x="2354" y="1708"/>
              <a:ext cx="12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98036" name="Rectangle 52"/>
            <p:cNvSpPr>
              <a:spLocks noChangeArrowheads="1"/>
            </p:cNvSpPr>
            <p:nvPr/>
          </p:nvSpPr>
          <p:spPr bwMode="auto">
            <a:xfrm>
              <a:off x="1973" y="981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98037" name="Line 53"/>
            <p:cNvSpPr>
              <a:spLocks noChangeShapeType="1"/>
            </p:cNvSpPr>
            <p:nvPr/>
          </p:nvSpPr>
          <p:spPr bwMode="auto">
            <a:xfrm>
              <a:off x="1973" y="981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98038" name="Line 54"/>
            <p:cNvSpPr>
              <a:spLocks noChangeShapeType="1"/>
            </p:cNvSpPr>
            <p:nvPr/>
          </p:nvSpPr>
          <p:spPr bwMode="auto">
            <a:xfrm>
              <a:off x="1973" y="98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98039" name="Rectangle 55"/>
            <p:cNvSpPr>
              <a:spLocks noChangeArrowheads="1"/>
            </p:cNvSpPr>
            <p:nvPr/>
          </p:nvSpPr>
          <p:spPr bwMode="auto">
            <a:xfrm>
              <a:off x="1973" y="981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98040" name="Line 56"/>
            <p:cNvSpPr>
              <a:spLocks noChangeShapeType="1"/>
            </p:cNvSpPr>
            <p:nvPr/>
          </p:nvSpPr>
          <p:spPr bwMode="auto">
            <a:xfrm>
              <a:off x="1973" y="981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98041" name="Line 57"/>
            <p:cNvSpPr>
              <a:spLocks noChangeShapeType="1"/>
            </p:cNvSpPr>
            <p:nvPr/>
          </p:nvSpPr>
          <p:spPr bwMode="auto">
            <a:xfrm>
              <a:off x="1973" y="98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98042" name="Line 58"/>
            <p:cNvSpPr>
              <a:spLocks noChangeShapeType="1"/>
            </p:cNvSpPr>
            <p:nvPr/>
          </p:nvSpPr>
          <p:spPr bwMode="auto">
            <a:xfrm>
              <a:off x="1977" y="981"/>
              <a:ext cx="222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98043" name="Rectangle 59"/>
            <p:cNvSpPr>
              <a:spLocks noChangeArrowheads="1"/>
            </p:cNvSpPr>
            <p:nvPr/>
          </p:nvSpPr>
          <p:spPr bwMode="auto">
            <a:xfrm>
              <a:off x="1973" y="985"/>
              <a:ext cx="4" cy="139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grpSp>
          <p:nvGrpSpPr>
            <p:cNvPr id="298044" name="Group 60"/>
            <p:cNvGrpSpPr>
              <a:grpSpLocks/>
            </p:cNvGrpSpPr>
            <p:nvPr/>
          </p:nvGrpSpPr>
          <p:grpSpPr bwMode="auto">
            <a:xfrm>
              <a:off x="1973" y="985"/>
              <a:ext cx="2225" cy="1469"/>
              <a:chOff x="1200" y="963"/>
              <a:chExt cx="2225" cy="1395"/>
            </a:xfrm>
          </p:grpSpPr>
          <p:sp>
            <p:nvSpPr>
              <p:cNvPr id="298045" name="Line 61"/>
              <p:cNvSpPr>
                <a:spLocks noChangeShapeType="1"/>
              </p:cNvSpPr>
              <p:nvPr/>
            </p:nvSpPr>
            <p:spPr bwMode="auto">
              <a:xfrm>
                <a:off x="1200" y="963"/>
                <a:ext cx="1" cy="139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98046" name="Line 62"/>
              <p:cNvSpPr>
                <a:spLocks noChangeShapeType="1"/>
              </p:cNvSpPr>
              <p:nvPr/>
            </p:nvSpPr>
            <p:spPr bwMode="auto">
              <a:xfrm>
                <a:off x="3424" y="963"/>
                <a:ext cx="1" cy="139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298047" name="Line 63"/>
            <p:cNvSpPr>
              <a:spLocks noChangeShapeType="1"/>
            </p:cNvSpPr>
            <p:nvPr/>
          </p:nvSpPr>
          <p:spPr bwMode="auto">
            <a:xfrm>
              <a:off x="1973" y="2380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98048" name="Line 64"/>
            <p:cNvSpPr>
              <a:spLocks noChangeShapeType="1"/>
            </p:cNvSpPr>
            <p:nvPr/>
          </p:nvSpPr>
          <p:spPr bwMode="auto">
            <a:xfrm>
              <a:off x="1973" y="2380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98049" name="Line 65"/>
            <p:cNvSpPr>
              <a:spLocks noChangeShapeType="1"/>
            </p:cNvSpPr>
            <p:nvPr/>
          </p:nvSpPr>
          <p:spPr bwMode="auto">
            <a:xfrm>
              <a:off x="1973" y="2380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98050" name="Line 66"/>
            <p:cNvSpPr>
              <a:spLocks noChangeShapeType="1"/>
            </p:cNvSpPr>
            <p:nvPr/>
          </p:nvSpPr>
          <p:spPr bwMode="auto">
            <a:xfrm>
              <a:off x="1973" y="2380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98051" name="Line 67"/>
            <p:cNvSpPr>
              <a:spLocks noChangeShapeType="1"/>
            </p:cNvSpPr>
            <p:nvPr/>
          </p:nvSpPr>
          <p:spPr bwMode="auto">
            <a:xfrm>
              <a:off x="1977" y="2454"/>
              <a:ext cx="222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98054" name="Line 70"/>
            <p:cNvSpPr>
              <a:spLocks noChangeShapeType="1"/>
            </p:cNvSpPr>
            <p:nvPr/>
          </p:nvSpPr>
          <p:spPr bwMode="auto">
            <a:xfrm flipH="1" flipV="1">
              <a:off x="2742" y="1304"/>
              <a:ext cx="94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hu-HU"/>
              <a:t>Az inverter, alapfogalmak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4678363" cy="457200"/>
          </a:xfrm>
          <a:solidFill>
            <a:schemeClr val="bg1"/>
          </a:solidFill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hu-HU">
                <a:solidFill>
                  <a:srgbClr val="008000"/>
                </a:solidFill>
              </a:rPr>
              <a:t>Átviteli (transzfer) karakterisztika</a:t>
            </a:r>
            <a:endParaRPr lang="en-US"/>
          </a:p>
        </p:txBody>
      </p:sp>
      <p:graphicFrame>
        <p:nvGraphicFramePr>
          <p:cNvPr id="240644" name="Object 4"/>
          <p:cNvGraphicFramePr>
            <a:graphicFrameLocks noChangeAspect="1"/>
          </p:cNvGraphicFramePr>
          <p:nvPr/>
        </p:nvGraphicFramePr>
        <p:xfrm>
          <a:off x="4932363" y="2133600"/>
          <a:ext cx="3816350" cy="424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661" name="Dokumentum" r:id="rId3" imgW="2914915" imgH="3236130" progId="Word.Document.8">
                  <p:embed/>
                </p:oleObj>
              </mc:Choice>
              <mc:Fallback>
                <p:oleObj name="Dokumentum" r:id="rId3" imgW="2914915" imgH="323613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2133600"/>
                        <a:ext cx="3816350" cy="424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0645" name="Object 5"/>
          <p:cNvGraphicFramePr>
            <a:graphicFrameLocks noChangeAspect="1"/>
          </p:cNvGraphicFramePr>
          <p:nvPr/>
        </p:nvGraphicFramePr>
        <p:xfrm>
          <a:off x="609600" y="4114800"/>
          <a:ext cx="3048000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662" name="Equation" r:id="rId5" imgW="850680" imgH="228600" progId="Equation.3">
                  <p:embed/>
                </p:oleObj>
              </mc:Choice>
              <mc:Fallback>
                <p:oleObj name="Equation" r:id="rId5" imgW="85068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114800"/>
                        <a:ext cx="3048000" cy="817563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0646" name="Text Box 6"/>
          <p:cNvSpPr txBox="1">
            <a:spLocks noChangeArrowheads="1"/>
          </p:cNvSpPr>
          <p:nvPr/>
        </p:nvSpPr>
        <p:spPr bwMode="auto">
          <a:xfrm>
            <a:off x="609600" y="2438400"/>
            <a:ext cx="2835275" cy="1196975"/>
          </a:xfrm>
          <a:prstGeom prst="rect">
            <a:avLst/>
          </a:prstGeom>
          <a:solidFill>
            <a:schemeClr val="hlink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hu-HU"/>
              <a:t>A kimeneti jel a bemeneti jel invertáltja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ChangeArrowheads="1"/>
          </p:cNvSpPr>
          <p:nvPr/>
        </p:nvSpPr>
        <p:spPr bwMode="auto">
          <a:xfrm>
            <a:off x="685800" y="1295400"/>
            <a:ext cx="4894263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4894263" cy="990600"/>
          </a:xfrm>
        </p:spPr>
        <p:txBody>
          <a:bodyPr/>
          <a:lstStyle/>
          <a:p>
            <a:pPr>
              <a:buFontTx/>
              <a:buNone/>
            </a:pPr>
            <a:r>
              <a:rPr lang="hu-HU">
                <a:solidFill>
                  <a:srgbClr val="008000"/>
                </a:solidFill>
              </a:rPr>
              <a:t>Jel</a:t>
            </a:r>
            <a:r>
              <a:rPr lang="en-US">
                <a:solidFill>
                  <a:srgbClr val="008000"/>
                </a:solidFill>
              </a:rPr>
              <a:t>-</a:t>
            </a:r>
            <a:r>
              <a:rPr lang="hu-HU">
                <a:solidFill>
                  <a:srgbClr val="008000"/>
                </a:solidFill>
              </a:rPr>
              <a:t>helyreállító (regeneráló) képesség:</a:t>
            </a:r>
          </a:p>
          <a:p>
            <a:pPr>
              <a:buFontTx/>
              <a:buNone/>
            </a:pPr>
            <a:r>
              <a:rPr lang="hu-HU" sz="1800" i="1"/>
              <a:t>a középső szakasz meredekségétől függ</a:t>
            </a:r>
            <a:endParaRPr lang="en-US" sz="1800" i="1"/>
          </a:p>
        </p:txBody>
      </p:sp>
      <p:sp>
        <p:nvSpPr>
          <p:cNvPr id="24269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hu-HU"/>
              <a:t>Az inverter, alapfogalmak</a:t>
            </a:r>
          </a:p>
        </p:txBody>
      </p:sp>
      <p:graphicFrame>
        <p:nvGraphicFramePr>
          <p:cNvPr id="242693" name="Object 5"/>
          <p:cNvGraphicFramePr>
            <a:graphicFrameLocks noChangeAspect="1"/>
          </p:cNvGraphicFramePr>
          <p:nvPr/>
        </p:nvGraphicFramePr>
        <p:xfrm>
          <a:off x="4803775" y="2282825"/>
          <a:ext cx="7691438" cy="386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09" name="Document" r:id="rId3" imgW="5632920" imgH="2833560" progId="Word.Document.8">
                  <p:embed/>
                </p:oleObj>
              </mc:Choice>
              <mc:Fallback>
                <p:oleObj name="Document" r:id="rId3" imgW="5632920" imgH="283356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3775" y="2282825"/>
                        <a:ext cx="7691438" cy="386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2694" name="Object 6"/>
          <p:cNvGraphicFramePr>
            <a:graphicFrameLocks noChangeAspect="1"/>
          </p:cNvGraphicFramePr>
          <p:nvPr/>
        </p:nvGraphicFramePr>
        <p:xfrm>
          <a:off x="609600" y="2514600"/>
          <a:ext cx="7388225" cy="277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10" name="Document" r:id="rId5" imgW="5632920" imgH="2117880" progId="Word.Document.8">
                  <p:embed/>
                </p:oleObj>
              </mc:Choice>
              <mc:Fallback>
                <p:oleObj name="Document" r:id="rId5" imgW="5632920" imgH="2117880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514600"/>
                        <a:ext cx="7388225" cy="2776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hu-HU"/>
              <a:t>Az inverter, alapfogalmak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3429000" cy="457200"/>
          </a:xfrm>
          <a:solidFill>
            <a:schemeClr val="bg1"/>
          </a:solidFill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hu-HU">
                <a:solidFill>
                  <a:srgbClr val="008000"/>
                </a:solidFill>
              </a:rPr>
              <a:t>Komparálási feszültség</a:t>
            </a:r>
            <a:endParaRPr lang="en-US">
              <a:solidFill>
                <a:srgbClr val="008000"/>
              </a:solidFill>
            </a:endParaRPr>
          </a:p>
        </p:txBody>
      </p:sp>
      <p:graphicFrame>
        <p:nvGraphicFramePr>
          <p:cNvPr id="243716" name="Object 4"/>
          <p:cNvGraphicFramePr>
            <a:graphicFrameLocks noChangeAspect="1"/>
          </p:cNvGraphicFramePr>
          <p:nvPr/>
        </p:nvGraphicFramePr>
        <p:xfrm>
          <a:off x="4724400" y="1676400"/>
          <a:ext cx="7439025" cy="436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33" name="Document" r:id="rId3" imgW="7443000" imgH="4371840" progId="Word.Document.8">
                  <p:embed/>
                </p:oleObj>
              </mc:Choice>
              <mc:Fallback>
                <p:oleObj name="Document" r:id="rId3" imgW="7443000" imgH="437184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676400"/>
                        <a:ext cx="7439025" cy="436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3717" name="Text Box 5"/>
          <p:cNvSpPr txBox="1">
            <a:spLocks noChangeArrowheads="1"/>
          </p:cNvSpPr>
          <p:nvPr/>
        </p:nvSpPr>
        <p:spPr bwMode="auto">
          <a:xfrm>
            <a:off x="609600" y="1828800"/>
            <a:ext cx="3200400" cy="392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hu-HU"/>
              <a:t>Az a határ, ami alatt 0 szintté és ami felett logikai 1 szintté regenerálja az inverterlánc a jelet. </a:t>
            </a:r>
          </a:p>
          <a:p>
            <a:r>
              <a:rPr lang="hu-HU"/>
              <a:t>Az </a:t>
            </a:r>
          </a:p>
          <a:p>
            <a:r>
              <a:rPr lang="hu-HU"/>
              <a:t>	</a:t>
            </a:r>
          </a:p>
          <a:p>
            <a:r>
              <a:rPr lang="hu-HU"/>
              <a:t>és a karakterisztika metszéspontja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243718" name="Object 6"/>
          <p:cNvGraphicFramePr>
            <a:graphicFrameLocks noChangeAspect="1"/>
          </p:cNvGraphicFramePr>
          <p:nvPr/>
        </p:nvGraphicFramePr>
        <p:xfrm>
          <a:off x="1600200" y="3962400"/>
          <a:ext cx="1219200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34" name="Equation" r:id="rId5" imgW="622080" imgH="228600" progId="Equation.3">
                  <p:embed/>
                </p:oleObj>
              </mc:Choice>
              <mc:Fallback>
                <p:oleObj name="Equation" r:id="rId5" imgW="62208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962400"/>
                        <a:ext cx="1219200" cy="4492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ChangeArrowheads="1"/>
          </p:cNvSpPr>
          <p:nvPr/>
        </p:nvSpPr>
        <p:spPr bwMode="auto">
          <a:xfrm>
            <a:off x="1219200" y="1143000"/>
            <a:ext cx="4495800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hu-HU"/>
              <a:t>Az inverter, alapfogalmak</a:t>
            </a:r>
          </a:p>
        </p:txBody>
      </p:sp>
      <p:graphicFrame>
        <p:nvGraphicFramePr>
          <p:cNvPr id="244740" name="Object 4"/>
          <p:cNvGraphicFramePr>
            <a:graphicFrameLocks noChangeAspect="1"/>
          </p:cNvGraphicFramePr>
          <p:nvPr/>
        </p:nvGraphicFramePr>
        <p:xfrm>
          <a:off x="1371600" y="1143000"/>
          <a:ext cx="8620125" cy="341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51" name="Dokumentum" r:id="rId3" imgW="7369614" imgH="2926364" progId="Word.Document.8">
                  <p:embed/>
                </p:oleObj>
              </mc:Choice>
              <mc:Fallback>
                <p:oleObj name="Dokumentum" r:id="rId3" imgW="7369614" imgH="2926364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143000"/>
                        <a:ext cx="8620125" cy="341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4741" name="Text Box 5"/>
          <p:cNvSpPr txBox="1">
            <a:spLocks noChangeArrowheads="1"/>
          </p:cNvSpPr>
          <p:nvPr/>
        </p:nvSpPr>
        <p:spPr bwMode="auto">
          <a:xfrm>
            <a:off x="1371600" y="4114800"/>
            <a:ext cx="6934200" cy="246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hu-HU" b="1" i="1">
                <a:solidFill>
                  <a:srgbClr val="FF0000"/>
                </a:solidFill>
              </a:rPr>
              <a:t>t</a:t>
            </a:r>
            <a:r>
              <a:rPr lang="hu-HU" b="1" i="1" baseline="-25000">
                <a:solidFill>
                  <a:srgbClr val="FF0000"/>
                </a:solidFill>
              </a:rPr>
              <a:t>pd </a:t>
            </a:r>
            <a:r>
              <a:rPr lang="hu-HU" baseline="-25000"/>
              <a:t> </a:t>
            </a:r>
            <a:r>
              <a:rPr lang="hu-HU"/>
              <a:t>nehezen meghatározható, ráadásul a fel- és lefutáshoz tartozó késleltetés különböző lehet. </a:t>
            </a:r>
          </a:p>
          <a:p>
            <a:r>
              <a:rPr lang="hu-HU"/>
              <a:t>Lehetséges meghatározás pl. t</a:t>
            </a:r>
            <a:r>
              <a:rPr lang="hu-HU" baseline="-25000"/>
              <a:t>pdHL</a:t>
            </a:r>
            <a:r>
              <a:rPr lang="en-US"/>
              <a:t>=</a:t>
            </a:r>
            <a:r>
              <a:rPr lang="hu-HU"/>
              <a:t>a  bemenet 0-1 váltásánál az U</a:t>
            </a:r>
            <a:r>
              <a:rPr lang="hu-HU" baseline="-25000"/>
              <a:t>Hm </a:t>
            </a:r>
            <a:r>
              <a:rPr lang="hu-HU"/>
              <a:t>szint elérésétől a kimenet U</a:t>
            </a:r>
            <a:r>
              <a:rPr lang="hu-HU" baseline="-25000"/>
              <a:t>LM</a:t>
            </a:r>
            <a:r>
              <a:rPr lang="hu-HU"/>
              <a:t> szint eléréséig.</a:t>
            </a:r>
            <a:endParaRPr lang="hu-HU">
              <a:solidFill>
                <a:srgbClr val="008000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44742" name="Line 6"/>
          <p:cNvSpPr>
            <a:spLocks noChangeShapeType="1"/>
          </p:cNvSpPr>
          <p:nvPr/>
        </p:nvSpPr>
        <p:spPr bwMode="auto">
          <a:xfrm>
            <a:off x="2438400" y="2286000"/>
            <a:ext cx="0" cy="12954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44743" name="Line 7"/>
          <p:cNvSpPr>
            <a:spLocks noChangeShapeType="1"/>
          </p:cNvSpPr>
          <p:nvPr/>
        </p:nvSpPr>
        <p:spPr bwMode="auto">
          <a:xfrm>
            <a:off x="2743200" y="2971800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143000"/>
          </a:xfrm>
          <a:noFill/>
          <a:ln/>
        </p:spPr>
        <p:txBody>
          <a:bodyPr lIns="92075" tIns="46038" rIns="92075" bIns="46038"/>
          <a:lstStyle/>
          <a:p>
            <a:r>
              <a:rPr lang="hu-HU">
                <a:solidFill>
                  <a:srgbClr val="FF3300"/>
                </a:solidFill>
              </a:rPr>
              <a:t>Az ideális CMOS inverter keresztmetszete</a:t>
            </a:r>
            <a:endParaRPr lang="en-US">
              <a:solidFill>
                <a:srgbClr val="FF3300"/>
              </a:solidFill>
            </a:endParaRPr>
          </a:p>
        </p:txBody>
      </p:sp>
      <p:sp>
        <p:nvSpPr>
          <p:cNvPr id="288771" name="Text Box 3"/>
          <p:cNvSpPr txBox="1">
            <a:spLocks noGrp="1" noChangeArrowheads="1"/>
          </p:cNvSpPr>
          <p:nvPr>
            <p:ph type="body" sz="half" idx="1"/>
          </p:nvPr>
        </p:nvSpPr>
        <p:spPr>
          <a:xfrm>
            <a:off x="395288" y="1557338"/>
            <a:ext cx="8424862" cy="1511300"/>
          </a:xfrm>
          <a:noFill/>
          <a:ln/>
        </p:spPr>
        <p:txBody>
          <a:bodyPr/>
          <a:lstStyle/>
          <a:p>
            <a:r>
              <a:rPr lang="hu-HU" sz="2000"/>
              <a:t>A technológia bonyolultabb, mint az NMOS esetében:</a:t>
            </a:r>
          </a:p>
          <a:p>
            <a:pPr lvl="1"/>
            <a:r>
              <a:rPr lang="hu-HU" sz="1800"/>
              <a:t>az egyik tranzisztornak külön zsebet kell kialakítani, </a:t>
            </a:r>
            <a:r>
              <a:rPr lang="hu-HU" sz="1800" i="1"/>
              <a:t>általában az n vezetésesnek, mivel a zseb diffúziója rontja a töltéshordozók mozgékonyságát</a:t>
            </a:r>
          </a:p>
          <a:p>
            <a:r>
              <a:rPr lang="hu-HU" sz="2000"/>
              <a:t>Az ábrán egy n-zsebes megoldás látható</a:t>
            </a:r>
            <a:endParaRPr lang="en-US" sz="2000"/>
          </a:p>
        </p:txBody>
      </p:sp>
      <p:grpSp>
        <p:nvGrpSpPr>
          <p:cNvPr id="288772" name="Group 4"/>
          <p:cNvGrpSpPr>
            <a:grpSpLocks/>
          </p:cNvGrpSpPr>
          <p:nvPr/>
        </p:nvGrpSpPr>
        <p:grpSpPr bwMode="auto">
          <a:xfrm>
            <a:off x="1042988" y="3284538"/>
            <a:ext cx="6934200" cy="2887662"/>
            <a:chOff x="639" y="1797"/>
            <a:chExt cx="4368" cy="1819"/>
          </a:xfrm>
        </p:grpSpPr>
        <p:sp>
          <p:nvSpPr>
            <p:cNvPr id="288773" name="Rectangle 5"/>
            <p:cNvSpPr>
              <a:spLocks noChangeArrowheads="1"/>
            </p:cNvSpPr>
            <p:nvPr/>
          </p:nvSpPr>
          <p:spPr bwMode="auto">
            <a:xfrm>
              <a:off x="639" y="1797"/>
              <a:ext cx="4368" cy="18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8774" name="Rectangle 6"/>
            <p:cNvSpPr>
              <a:spLocks noChangeArrowheads="1"/>
            </p:cNvSpPr>
            <p:nvPr/>
          </p:nvSpPr>
          <p:spPr bwMode="auto">
            <a:xfrm>
              <a:off x="839" y="2568"/>
              <a:ext cx="3872" cy="8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8775" name="Rectangle 7"/>
            <p:cNvSpPr>
              <a:spLocks noChangeArrowheads="1"/>
            </p:cNvSpPr>
            <p:nvPr/>
          </p:nvSpPr>
          <p:spPr bwMode="auto">
            <a:xfrm>
              <a:off x="1319" y="2520"/>
              <a:ext cx="848" cy="32"/>
            </a:xfrm>
            <a:prstGeom prst="rect">
              <a:avLst/>
            </a:prstGeom>
            <a:solidFill>
              <a:srgbClr val="91919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8776" name="Rectangle 8"/>
            <p:cNvSpPr>
              <a:spLocks noChangeArrowheads="1"/>
            </p:cNvSpPr>
            <p:nvPr/>
          </p:nvSpPr>
          <p:spPr bwMode="auto">
            <a:xfrm>
              <a:off x="839" y="2424"/>
              <a:ext cx="224" cy="128"/>
            </a:xfrm>
            <a:prstGeom prst="rect">
              <a:avLst/>
            </a:prstGeom>
            <a:solidFill>
              <a:srgbClr val="91919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8777" name="Rectangle 9"/>
            <p:cNvSpPr>
              <a:spLocks noChangeArrowheads="1"/>
            </p:cNvSpPr>
            <p:nvPr/>
          </p:nvSpPr>
          <p:spPr bwMode="auto">
            <a:xfrm>
              <a:off x="2423" y="2424"/>
              <a:ext cx="608" cy="128"/>
            </a:xfrm>
            <a:prstGeom prst="rect">
              <a:avLst/>
            </a:prstGeom>
            <a:solidFill>
              <a:srgbClr val="91919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8778" name="Rectangle 10"/>
            <p:cNvSpPr>
              <a:spLocks noChangeArrowheads="1"/>
            </p:cNvSpPr>
            <p:nvPr/>
          </p:nvSpPr>
          <p:spPr bwMode="auto">
            <a:xfrm>
              <a:off x="1367" y="2376"/>
              <a:ext cx="752" cy="128"/>
            </a:xfrm>
            <a:prstGeom prst="rect">
              <a:avLst/>
            </a:prstGeom>
            <a:solidFill>
              <a:srgbClr val="F7668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8779" name="Line 11"/>
            <p:cNvSpPr>
              <a:spLocks noChangeShapeType="1"/>
            </p:cNvSpPr>
            <p:nvPr/>
          </p:nvSpPr>
          <p:spPr bwMode="auto">
            <a:xfrm>
              <a:off x="975" y="2752"/>
              <a:ext cx="480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8780" name="Line 12"/>
            <p:cNvSpPr>
              <a:spLocks noChangeShapeType="1"/>
            </p:cNvSpPr>
            <p:nvPr/>
          </p:nvSpPr>
          <p:spPr bwMode="auto">
            <a:xfrm>
              <a:off x="2079" y="2752"/>
              <a:ext cx="384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8781" name="Arc 13"/>
            <p:cNvSpPr>
              <a:spLocks/>
            </p:cNvSpPr>
            <p:nvPr/>
          </p:nvSpPr>
          <p:spPr bwMode="auto">
            <a:xfrm>
              <a:off x="880" y="2560"/>
              <a:ext cx="96" cy="192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25400" cap="rnd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8782" name="Arc 14"/>
            <p:cNvSpPr>
              <a:spLocks/>
            </p:cNvSpPr>
            <p:nvPr/>
          </p:nvSpPr>
          <p:spPr bwMode="auto">
            <a:xfrm>
              <a:off x="1455" y="2560"/>
              <a:ext cx="96" cy="192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5400" cap="rnd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8783" name="Arc 15"/>
            <p:cNvSpPr>
              <a:spLocks/>
            </p:cNvSpPr>
            <p:nvPr/>
          </p:nvSpPr>
          <p:spPr bwMode="auto">
            <a:xfrm>
              <a:off x="1984" y="2560"/>
              <a:ext cx="96" cy="192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25400" cap="rnd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8784" name="Arc 16"/>
            <p:cNvSpPr>
              <a:spLocks/>
            </p:cNvSpPr>
            <p:nvPr/>
          </p:nvSpPr>
          <p:spPr bwMode="auto">
            <a:xfrm>
              <a:off x="2463" y="2560"/>
              <a:ext cx="144" cy="192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5400" cap="rnd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8785" name="Rectangle 17"/>
            <p:cNvSpPr>
              <a:spLocks noChangeArrowheads="1"/>
            </p:cNvSpPr>
            <p:nvPr/>
          </p:nvSpPr>
          <p:spPr bwMode="auto">
            <a:xfrm>
              <a:off x="1202" y="3088"/>
              <a:ext cx="9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chemeClr val="bg2"/>
                  </a:solidFill>
                  <a:latin typeface="Century Gothic" pitchFamily="34" charset="0"/>
                </a:rPr>
                <a:t>p</a:t>
              </a:r>
              <a:r>
                <a:rPr lang="hu-HU" sz="1800" b="1">
                  <a:solidFill>
                    <a:schemeClr val="bg2"/>
                  </a:solidFill>
                  <a:latin typeface="Century Gothic" pitchFamily="34" charset="0"/>
                </a:rPr>
                <a:t>-hordozó</a:t>
              </a:r>
              <a:endParaRPr lang="en-US" sz="1800" b="1">
                <a:solidFill>
                  <a:schemeClr val="bg2"/>
                </a:solidFill>
                <a:latin typeface="Century Gothic" pitchFamily="34" charset="0"/>
              </a:endParaRPr>
            </a:p>
          </p:txBody>
        </p:sp>
        <p:sp>
          <p:nvSpPr>
            <p:cNvPr id="288786" name="Rectangle 18"/>
            <p:cNvSpPr>
              <a:spLocks noChangeArrowheads="1"/>
            </p:cNvSpPr>
            <p:nvPr/>
          </p:nvSpPr>
          <p:spPr bwMode="auto">
            <a:xfrm>
              <a:off x="1023" y="2560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chemeClr val="bg2"/>
                  </a:solidFill>
                  <a:latin typeface="Century Gothic" pitchFamily="34" charset="0"/>
                </a:rPr>
                <a:t>n+</a:t>
              </a:r>
            </a:p>
          </p:txBody>
        </p:sp>
        <p:sp>
          <p:nvSpPr>
            <p:cNvPr id="288787" name="Rectangle 19"/>
            <p:cNvSpPr>
              <a:spLocks noChangeArrowheads="1"/>
            </p:cNvSpPr>
            <p:nvPr/>
          </p:nvSpPr>
          <p:spPr bwMode="auto">
            <a:xfrm>
              <a:off x="2175" y="2560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chemeClr val="bg2"/>
                  </a:solidFill>
                  <a:latin typeface="Century Gothic" pitchFamily="34" charset="0"/>
                </a:rPr>
                <a:t>n+</a:t>
              </a:r>
            </a:p>
          </p:txBody>
        </p:sp>
        <p:sp>
          <p:nvSpPr>
            <p:cNvPr id="288788" name="Rectangle 20"/>
            <p:cNvSpPr>
              <a:spLocks noChangeArrowheads="1"/>
            </p:cNvSpPr>
            <p:nvPr/>
          </p:nvSpPr>
          <p:spPr bwMode="auto">
            <a:xfrm>
              <a:off x="1071" y="2176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000066"/>
                  </a:solidFill>
                  <a:latin typeface="Century Gothic" pitchFamily="34" charset="0"/>
                </a:rPr>
                <a:t>S</a:t>
              </a:r>
            </a:p>
          </p:txBody>
        </p:sp>
        <p:sp>
          <p:nvSpPr>
            <p:cNvPr id="288789" name="Rectangle 21"/>
            <p:cNvSpPr>
              <a:spLocks noChangeArrowheads="1"/>
            </p:cNvSpPr>
            <p:nvPr/>
          </p:nvSpPr>
          <p:spPr bwMode="auto">
            <a:xfrm>
              <a:off x="2175" y="2176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000066"/>
                  </a:solidFill>
                  <a:latin typeface="Century Gothic" pitchFamily="34" charset="0"/>
                </a:rPr>
                <a:t>D</a:t>
              </a:r>
            </a:p>
          </p:txBody>
        </p:sp>
        <p:sp>
          <p:nvSpPr>
            <p:cNvPr id="288790" name="Rectangle 22"/>
            <p:cNvSpPr>
              <a:spLocks noChangeArrowheads="1"/>
            </p:cNvSpPr>
            <p:nvPr/>
          </p:nvSpPr>
          <p:spPr bwMode="auto">
            <a:xfrm>
              <a:off x="3287" y="2520"/>
              <a:ext cx="848" cy="32"/>
            </a:xfrm>
            <a:prstGeom prst="rect">
              <a:avLst/>
            </a:prstGeom>
            <a:solidFill>
              <a:srgbClr val="91919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8791" name="Rectangle 23"/>
            <p:cNvSpPr>
              <a:spLocks noChangeArrowheads="1"/>
            </p:cNvSpPr>
            <p:nvPr/>
          </p:nvSpPr>
          <p:spPr bwMode="auto">
            <a:xfrm>
              <a:off x="4391" y="2424"/>
              <a:ext cx="320" cy="128"/>
            </a:xfrm>
            <a:prstGeom prst="rect">
              <a:avLst/>
            </a:prstGeom>
            <a:solidFill>
              <a:srgbClr val="91919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8792" name="Rectangle 24"/>
            <p:cNvSpPr>
              <a:spLocks noChangeArrowheads="1"/>
            </p:cNvSpPr>
            <p:nvPr/>
          </p:nvSpPr>
          <p:spPr bwMode="auto">
            <a:xfrm>
              <a:off x="3335" y="2376"/>
              <a:ext cx="752" cy="128"/>
            </a:xfrm>
            <a:prstGeom prst="rect">
              <a:avLst/>
            </a:prstGeom>
            <a:solidFill>
              <a:srgbClr val="F7668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8793" name="Line 25"/>
            <p:cNvSpPr>
              <a:spLocks noChangeShapeType="1"/>
            </p:cNvSpPr>
            <p:nvPr/>
          </p:nvSpPr>
          <p:spPr bwMode="auto">
            <a:xfrm>
              <a:off x="2943" y="2752"/>
              <a:ext cx="480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8794" name="Line 26"/>
            <p:cNvSpPr>
              <a:spLocks noChangeShapeType="1"/>
            </p:cNvSpPr>
            <p:nvPr/>
          </p:nvSpPr>
          <p:spPr bwMode="auto">
            <a:xfrm>
              <a:off x="4047" y="2752"/>
              <a:ext cx="384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8795" name="Arc 27"/>
            <p:cNvSpPr>
              <a:spLocks/>
            </p:cNvSpPr>
            <p:nvPr/>
          </p:nvSpPr>
          <p:spPr bwMode="auto">
            <a:xfrm>
              <a:off x="2848" y="2560"/>
              <a:ext cx="96" cy="192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25400" cap="rnd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8796" name="Arc 28"/>
            <p:cNvSpPr>
              <a:spLocks/>
            </p:cNvSpPr>
            <p:nvPr/>
          </p:nvSpPr>
          <p:spPr bwMode="auto">
            <a:xfrm>
              <a:off x="3423" y="2560"/>
              <a:ext cx="96" cy="192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5400" cap="rnd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8797" name="Arc 29"/>
            <p:cNvSpPr>
              <a:spLocks/>
            </p:cNvSpPr>
            <p:nvPr/>
          </p:nvSpPr>
          <p:spPr bwMode="auto">
            <a:xfrm>
              <a:off x="3952" y="2560"/>
              <a:ext cx="96" cy="192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25400" cap="rnd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8798" name="Arc 30"/>
            <p:cNvSpPr>
              <a:spLocks/>
            </p:cNvSpPr>
            <p:nvPr/>
          </p:nvSpPr>
          <p:spPr bwMode="auto">
            <a:xfrm>
              <a:off x="4431" y="2560"/>
              <a:ext cx="144" cy="192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5400" cap="rnd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8799" name="Rectangle 31"/>
            <p:cNvSpPr>
              <a:spLocks noChangeArrowheads="1"/>
            </p:cNvSpPr>
            <p:nvPr/>
          </p:nvSpPr>
          <p:spPr bwMode="auto">
            <a:xfrm>
              <a:off x="2991" y="2560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chemeClr val="bg2"/>
                  </a:solidFill>
                  <a:latin typeface="Century Gothic" pitchFamily="34" charset="0"/>
                </a:rPr>
                <a:t>p+</a:t>
              </a:r>
            </a:p>
          </p:txBody>
        </p:sp>
        <p:sp>
          <p:nvSpPr>
            <p:cNvPr id="288800" name="Rectangle 32"/>
            <p:cNvSpPr>
              <a:spLocks noChangeArrowheads="1"/>
            </p:cNvSpPr>
            <p:nvPr/>
          </p:nvSpPr>
          <p:spPr bwMode="auto">
            <a:xfrm>
              <a:off x="4143" y="2560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chemeClr val="bg2"/>
                  </a:solidFill>
                  <a:latin typeface="Century Gothic" pitchFamily="34" charset="0"/>
                </a:rPr>
                <a:t>p+</a:t>
              </a:r>
            </a:p>
          </p:txBody>
        </p:sp>
        <p:sp>
          <p:nvSpPr>
            <p:cNvPr id="288801" name="Rectangle 33"/>
            <p:cNvSpPr>
              <a:spLocks noChangeArrowheads="1"/>
            </p:cNvSpPr>
            <p:nvPr/>
          </p:nvSpPr>
          <p:spPr bwMode="auto">
            <a:xfrm>
              <a:off x="4105" y="2176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000066"/>
                  </a:solidFill>
                  <a:latin typeface="Century Gothic" pitchFamily="34" charset="0"/>
                </a:rPr>
                <a:t>S</a:t>
              </a:r>
            </a:p>
          </p:txBody>
        </p:sp>
        <p:sp>
          <p:nvSpPr>
            <p:cNvPr id="288802" name="Rectangle 34"/>
            <p:cNvSpPr>
              <a:spLocks noChangeArrowheads="1"/>
            </p:cNvSpPr>
            <p:nvPr/>
          </p:nvSpPr>
          <p:spPr bwMode="auto">
            <a:xfrm>
              <a:off x="3016" y="2176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000066"/>
                  </a:solidFill>
                  <a:latin typeface="Century Gothic" pitchFamily="34" charset="0"/>
                </a:rPr>
                <a:t>D</a:t>
              </a:r>
            </a:p>
          </p:txBody>
        </p:sp>
        <p:sp>
          <p:nvSpPr>
            <p:cNvPr id="288803" name="Line 35"/>
            <p:cNvSpPr>
              <a:spLocks noChangeShapeType="1"/>
            </p:cNvSpPr>
            <p:nvPr/>
          </p:nvSpPr>
          <p:spPr bwMode="auto">
            <a:xfrm>
              <a:off x="3039" y="2992"/>
              <a:ext cx="1392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8804" name="Arc 36"/>
            <p:cNvSpPr>
              <a:spLocks/>
            </p:cNvSpPr>
            <p:nvPr/>
          </p:nvSpPr>
          <p:spPr bwMode="auto">
            <a:xfrm>
              <a:off x="2752" y="2560"/>
              <a:ext cx="288" cy="432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25400" cap="rnd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8805" name="Arc 37"/>
            <p:cNvSpPr>
              <a:spLocks/>
            </p:cNvSpPr>
            <p:nvPr/>
          </p:nvSpPr>
          <p:spPr bwMode="auto">
            <a:xfrm>
              <a:off x="4431" y="2560"/>
              <a:ext cx="240" cy="432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5400" cap="rnd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8806" name="Rectangle 38"/>
            <p:cNvSpPr>
              <a:spLocks noChangeArrowheads="1"/>
            </p:cNvSpPr>
            <p:nvPr/>
          </p:nvSpPr>
          <p:spPr bwMode="auto">
            <a:xfrm>
              <a:off x="3470" y="2750"/>
              <a:ext cx="63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chemeClr val="bg2"/>
                  </a:solidFill>
                  <a:latin typeface="Century Gothic" pitchFamily="34" charset="0"/>
                </a:rPr>
                <a:t>n</a:t>
              </a:r>
              <a:r>
                <a:rPr lang="hu-HU" sz="1800" b="1">
                  <a:solidFill>
                    <a:schemeClr val="bg2"/>
                  </a:solidFill>
                  <a:latin typeface="Century Gothic" pitchFamily="34" charset="0"/>
                </a:rPr>
                <a:t>-zseb</a:t>
              </a:r>
              <a:endParaRPr lang="en-US" sz="1800" b="1">
                <a:solidFill>
                  <a:schemeClr val="bg2"/>
                </a:solidFill>
                <a:latin typeface="Century Gothic" pitchFamily="34" charset="0"/>
              </a:endParaRPr>
            </a:p>
          </p:txBody>
        </p:sp>
        <p:sp>
          <p:nvSpPr>
            <p:cNvPr id="288807" name="Rectangle 39"/>
            <p:cNvSpPr>
              <a:spLocks noChangeArrowheads="1"/>
            </p:cNvSpPr>
            <p:nvPr/>
          </p:nvSpPr>
          <p:spPr bwMode="auto">
            <a:xfrm>
              <a:off x="3606" y="2069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1800" b="1">
                  <a:solidFill>
                    <a:srgbClr val="000066"/>
                  </a:solidFill>
                  <a:latin typeface="Century Gothic" pitchFamily="34" charset="0"/>
                </a:rPr>
                <a:t>G</a:t>
              </a:r>
              <a:endParaRPr lang="en-US" sz="1800" b="1">
                <a:solidFill>
                  <a:srgbClr val="000066"/>
                </a:solidFill>
                <a:latin typeface="Century Gothic" pitchFamily="34" charset="0"/>
              </a:endParaRPr>
            </a:p>
          </p:txBody>
        </p:sp>
        <p:sp>
          <p:nvSpPr>
            <p:cNvPr id="288808" name="Rectangle 40"/>
            <p:cNvSpPr>
              <a:spLocks noChangeArrowheads="1"/>
            </p:cNvSpPr>
            <p:nvPr/>
          </p:nvSpPr>
          <p:spPr bwMode="auto">
            <a:xfrm>
              <a:off x="1610" y="2069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1800" b="1">
                  <a:solidFill>
                    <a:srgbClr val="000066"/>
                  </a:solidFill>
                  <a:latin typeface="Century Gothic" pitchFamily="34" charset="0"/>
                </a:rPr>
                <a:t>G</a:t>
              </a:r>
              <a:endParaRPr lang="en-US" sz="1800" b="1">
                <a:solidFill>
                  <a:srgbClr val="000066"/>
                </a:solidFill>
                <a:latin typeface="Century Gothic" pitchFamily="34" charset="0"/>
              </a:endParaRPr>
            </a:p>
          </p:txBody>
        </p:sp>
        <p:sp>
          <p:nvSpPr>
            <p:cNvPr id="288809" name="Rectangle 41"/>
            <p:cNvSpPr>
              <a:spLocks noChangeArrowheads="1"/>
            </p:cNvSpPr>
            <p:nvPr/>
          </p:nvSpPr>
          <p:spPr bwMode="auto">
            <a:xfrm>
              <a:off x="1396" y="1842"/>
              <a:ext cx="6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800" b="1">
                  <a:solidFill>
                    <a:srgbClr val="663300"/>
                  </a:solidFill>
                  <a:latin typeface="Century Gothic" pitchFamily="34" charset="0"/>
                </a:rPr>
                <a:t>NMOS</a:t>
              </a:r>
              <a:endParaRPr lang="en-US" sz="1800" b="1">
                <a:solidFill>
                  <a:srgbClr val="663300"/>
                </a:solidFill>
                <a:latin typeface="Century Gothic" pitchFamily="34" charset="0"/>
              </a:endParaRPr>
            </a:p>
          </p:txBody>
        </p:sp>
        <p:sp>
          <p:nvSpPr>
            <p:cNvPr id="288810" name="Rectangle 42"/>
            <p:cNvSpPr>
              <a:spLocks noChangeArrowheads="1"/>
            </p:cNvSpPr>
            <p:nvPr/>
          </p:nvSpPr>
          <p:spPr bwMode="auto">
            <a:xfrm>
              <a:off x="3379" y="1842"/>
              <a:ext cx="6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800" b="1">
                  <a:solidFill>
                    <a:srgbClr val="663300"/>
                  </a:solidFill>
                  <a:latin typeface="Century Gothic" pitchFamily="34" charset="0"/>
                </a:rPr>
                <a:t>PMOS</a:t>
              </a:r>
              <a:endParaRPr lang="en-US" sz="1800" b="1">
                <a:solidFill>
                  <a:srgbClr val="663300"/>
                </a:solidFill>
                <a:latin typeface="Century Gothic" pitchFamily="34" charset="0"/>
              </a:endParaRPr>
            </a:p>
          </p:txBody>
        </p:sp>
      </p:grpSp>
    </p:spTree>
  </p:cSld>
  <p:clrMapOvr>
    <a:masterClrMapping/>
  </p:clrMapOvr>
  <p:transition/>
</p:sld>
</file>

<file path=ppt/theme/theme1.xml><?xml version="1.0" encoding="utf-8"?>
<a:theme xmlns:a="http://schemas.openxmlformats.org/drawingml/2006/main" name="Info ea 2001">
  <a:themeElements>
    <a:clrScheme name="Info ea 200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nfo ea 2001">
      <a:majorFont>
        <a:latin typeface="Comic Sans MS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fo ea 20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fo ea 20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fo ea 200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fo ea 200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fo ea 20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fo ea 20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fo ea 20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Office\Templates\Info ea 2001.pot</Template>
  <TotalTime>736</TotalTime>
  <Words>1021</Words>
  <Application>Microsoft Office PowerPoint</Application>
  <PresentationFormat>Diavetítés a képernyőre (4:3 oldalarány)</PresentationFormat>
  <Paragraphs>176</Paragraphs>
  <Slides>31</Slides>
  <Notes>1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5</vt:i4>
      </vt:variant>
      <vt:variant>
        <vt:lpstr>Diacímek</vt:lpstr>
      </vt:variant>
      <vt:variant>
        <vt:i4>31</vt:i4>
      </vt:variant>
    </vt:vector>
  </HeadingPairs>
  <TitlesOfParts>
    <vt:vector size="43" baseType="lpstr">
      <vt:lpstr>Arial</vt:lpstr>
      <vt:lpstr>Century Gothic</vt:lpstr>
      <vt:lpstr>Comic Sans MS</vt:lpstr>
      <vt:lpstr>Symbol</vt:lpstr>
      <vt:lpstr>Times New Roman</vt:lpstr>
      <vt:lpstr>Wingdings</vt:lpstr>
      <vt:lpstr>Info ea 2001</vt:lpstr>
      <vt:lpstr>Dokumentum</vt:lpstr>
      <vt:lpstr>Equation</vt:lpstr>
      <vt:lpstr>Document</vt:lpstr>
      <vt:lpstr>Image Bitmap</vt:lpstr>
      <vt:lpstr>Bitmap Image</vt:lpstr>
      <vt:lpstr>Az integrált áramkörökben (IC-kben) használatos alapáramkörök</vt:lpstr>
      <vt:lpstr>Digitális alapáramkörök</vt:lpstr>
      <vt:lpstr>A CMOS áramköri technológia</vt:lpstr>
      <vt:lpstr>A CMOS inverter </vt:lpstr>
      <vt:lpstr>Az inverter, alapfogalmak</vt:lpstr>
      <vt:lpstr>Az inverter, alapfogalmak</vt:lpstr>
      <vt:lpstr>Az inverter, alapfogalmak</vt:lpstr>
      <vt:lpstr>Az inverter, alapfogalmak</vt:lpstr>
      <vt:lpstr>Az ideális CMOS inverter keresztmetszete</vt:lpstr>
      <vt:lpstr>Egy valódi CMOS inverter keresztmetszete</vt:lpstr>
      <vt:lpstr>Az IC-beli CMOS inverter kivezetései</vt:lpstr>
      <vt:lpstr>A CMOS inverter és jellemző terhelése</vt:lpstr>
      <vt:lpstr>CMOS inverter </vt:lpstr>
      <vt:lpstr>CMOS inverter átkapcsolása</vt:lpstr>
      <vt:lpstr>CMOS inverter fogyasztása</vt:lpstr>
      <vt:lpstr>CMOS inverter layoutja</vt:lpstr>
      <vt:lpstr>PowerPoint-bemutató</vt:lpstr>
      <vt:lpstr>CMOS Inverter</vt:lpstr>
      <vt:lpstr>Inverterlánc</vt:lpstr>
      <vt:lpstr>A gyűrűs rezgéskeltő (ring oszcillátor)</vt:lpstr>
      <vt:lpstr>CMOS logikai kapuk </vt:lpstr>
      <vt:lpstr>CMOS NOR kapu</vt:lpstr>
      <vt:lpstr>CMOS NAND kapu</vt:lpstr>
      <vt:lpstr>CMOS NAND kapu layoutja</vt:lpstr>
      <vt:lpstr>CMOS komplex kapuk</vt:lpstr>
      <vt:lpstr>Venn-diagram két bemenő mennyiségre</vt:lpstr>
      <vt:lpstr>Venn-diagram három bemenő mennyiségre</vt:lpstr>
      <vt:lpstr>Venn-diagram négy bemenő mennyiségre</vt:lpstr>
      <vt:lpstr>Félvezető tárak (memóriák)</vt:lpstr>
      <vt:lpstr>Félvezető tárak (memóriák)</vt:lpstr>
      <vt:lpstr>A MEMÓRIÁK SZERVEZÉSE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JFET</dc:title>
  <dc:creator/>
  <cp:lastModifiedBy>Hosszú Gábor</cp:lastModifiedBy>
  <cp:revision>128</cp:revision>
  <dcterms:created xsi:type="dcterms:W3CDTF">2001-03-11T14:06:13Z</dcterms:created>
  <dcterms:modified xsi:type="dcterms:W3CDTF">2018-11-05T13:53:02Z</dcterms:modified>
</cp:coreProperties>
</file>