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70"/>
  </p:notesMasterIdLst>
  <p:sldIdLst>
    <p:sldId id="273" r:id="rId2"/>
    <p:sldId id="377" r:id="rId3"/>
    <p:sldId id="419" r:id="rId4"/>
    <p:sldId id="420" r:id="rId5"/>
    <p:sldId id="421" r:id="rId6"/>
    <p:sldId id="422" r:id="rId7"/>
    <p:sldId id="423" r:id="rId8"/>
    <p:sldId id="424" r:id="rId9"/>
    <p:sldId id="425" r:id="rId10"/>
    <p:sldId id="378" r:id="rId11"/>
    <p:sldId id="379" r:id="rId12"/>
    <p:sldId id="380" r:id="rId13"/>
    <p:sldId id="381" r:id="rId14"/>
    <p:sldId id="383" r:id="rId15"/>
    <p:sldId id="384" r:id="rId16"/>
    <p:sldId id="385" r:id="rId17"/>
    <p:sldId id="386" r:id="rId18"/>
    <p:sldId id="322" r:id="rId19"/>
    <p:sldId id="324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8" r:id="rId29"/>
    <p:sldId id="339" r:id="rId30"/>
    <p:sldId id="340" r:id="rId31"/>
    <p:sldId id="341" r:id="rId32"/>
    <p:sldId id="342" r:id="rId33"/>
    <p:sldId id="343" r:id="rId34"/>
    <p:sldId id="344" r:id="rId35"/>
    <p:sldId id="345" r:id="rId36"/>
    <p:sldId id="346" r:id="rId37"/>
    <p:sldId id="347" r:id="rId38"/>
    <p:sldId id="348" r:id="rId39"/>
    <p:sldId id="349" r:id="rId40"/>
    <p:sldId id="350" r:id="rId41"/>
    <p:sldId id="351" r:id="rId42"/>
    <p:sldId id="392" r:id="rId43"/>
    <p:sldId id="393" r:id="rId44"/>
    <p:sldId id="394" r:id="rId45"/>
    <p:sldId id="396" r:id="rId46"/>
    <p:sldId id="397" r:id="rId47"/>
    <p:sldId id="398" r:id="rId48"/>
    <p:sldId id="399" r:id="rId49"/>
    <p:sldId id="400" r:id="rId50"/>
    <p:sldId id="401" r:id="rId51"/>
    <p:sldId id="402" r:id="rId52"/>
    <p:sldId id="403" r:id="rId53"/>
    <p:sldId id="404" r:id="rId54"/>
    <p:sldId id="405" r:id="rId55"/>
    <p:sldId id="406" r:id="rId56"/>
    <p:sldId id="407" r:id="rId57"/>
    <p:sldId id="408" r:id="rId58"/>
    <p:sldId id="409" r:id="rId59"/>
    <p:sldId id="410" r:id="rId60"/>
    <p:sldId id="411" r:id="rId61"/>
    <p:sldId id="412" r:id="rId62"/>
    <p:sldId id="413" r:id="rId63"/>
    <p:sldId id="417" r:id="rId64"/>
    <p:sldId id="418" r:id="rId65"/>
    <p:sldId id="415" r:id="rId66"/>
    <p:sldId id="416" r:id="rId67"/>
    <p:sldId id="426" r:id="rId68"/>
    <p:sldId id="427" r:id="rId6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accent2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accent2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accent2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accent2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accent2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accent2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accent2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accent2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accent2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99CC"/>
    <a:srgbClr val="00CCFF"/>
    <a:srgbClr val="FF3300"/>
    <a:srgbClr val="EAEAEA"/>
    <a:srgbClr val="CCECFF"/>
    <a:srgbClr val="CCFF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0" autoAdjust="0"/>
    <p:restoredTop sz="94660" autoAdjust="0"/>
  </p:normalViewPr>
  <p:slideViewPr>
    <p:cSldViewPr>
      <p:cViewPr varScale="1">
        <p:scale>
          <a:sx n="75" d="100"/>
          <a:sy n="75" d="100"/>
        </p:scale>
        <p:origin x="-10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70411D00-3C1E-4A20-8850-6B90ACEC34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86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717C46-1BD3-4ED3-B637-0F78AFC7CD26}" type="slidenum">
              <a:rPr lang="en-US"/>
              <a:pPr/>
              <a:t>56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79450"/>
            <a:ext cx="4629150" cy="3471863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376738"/>
            <a:ext cx="5040312" cy="4075112"/>
          </a:xfrm>
        </p:spPr>
        <p:txBody>
          <a:bodyPr/>
          <a:lstStyle/>
          <a:p>
            <a:r>
              <a:rPr lang="en-US"/>
              <a:t>introduced in 1971	    versus    8086 introduced in 1978</a:t>
            </a:r>
          </a:p>
          <a:p>
            <a:r>
              <a:rPr lang="en-US"/>
              <a:t>1 MHz clock rate                    10 MHz clock rate</a:t>
            </a:r>
          </a:p>
          <a:p>
            <a:r>
              <a:rPr lang="en-US"/>
              <a:t>5volt VDD (?)                         5volt VDD</a:t>
            </a:r>
          </a:p>
          <a:p>
            <a:r>
              <a:rPr lang="en-US"/>
              <a:t>10 micron (?)                         3 micron</a:t>
            </a:r>
          </a:p>
          <a:p>
            <a:r>
              <a:rPr lang="en-US"/>
              <a:t>5K transistors (?)                   29K transistors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75748F-394E-4E4F-9101-87AF9646BB0B}" type="slidenum">
              <a:rPr lang="en-US"/>
              <a:pPr/>
              <a:t>57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79450"/>
            <a:ext cx="4629150" cy="3471863"/>
          </a:xfrm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376738"/>
            <a:ext cx="5040312" cy="4075112"/>
          </a:xfrm>
        </p:spPr>
        <p:txBody>
          <a:bodyPr/>
          <a:lstStyle/>
          <a:p>
            <a:r>
              <a:rPr lang="en-US"/>
              <a:t>P5 introduced in 1994    versus    P6 (Pentium Pro) in 1996</a:t>
            </a:r>
          </a:p>
          <a:p>
            <a:r>
              <a:rPr lang="en-US"/>
              <a:t>75 to 100 MHz clock rate            150 to 200 MHz clock rate</a:t>
            </a:r>
          </a:p>
          <a:p>
            <a:r>
              <a:rPr lang="en-US"/>
              <a:t>91 mm**2                                196 mm**2</a:t>
            </a:r>
          </a:p>
          <a:p>
            <a:r>
              <a:rPr lang="en-US"/>
              <a:t>3.3M transistors                         5.5M transistors</a:t>
            </a:r>
          </a:p>
          <a:p>
            <a:r>
              <a:rPr lang="en-US"/>
              <a:t>   (1M in cache)                           (external cache)</a:t>
            </a:r>
          </a:p>
          <a:p>
            <a:r>
              <a:rPr lang="en-US"/>
              <a:t>0.35 micron                               0.35 micron</a:t>
            </a:r>
          </a:p>
          <a:p>
            <a:r>
              <a:rPr lang="en-US"/>
              <a:t>4 layers metal                            4 layers metal</a:t>
            </a:r>
          </a:p>
          <a:p>
            <a:r>
              <a:rPr lang="en-US"/>
              <a:t>3.3volt VDD                                3.3volt VDD</a:t>
            </a:r>
          </a:p>
          <a:p>
            <a:r>
              <a:rPr lang="en-US"/>
              <a:t>                                                &gt;20W typical power dissipation</a:t>
            </a:r>
          </a:p>
          <a:p>
            <a:r>
              <a:rPr lang="en-US"/>
              <a:t>                                                387 pins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300B03-33D8-4AFA-97BC-59FAB91AA5FB}" type="slidenum">
              <a:rPr lang="en-US"/>
              <a:pPr/>
              <a:t>59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8963"/>
            <a:ext cx="4552950" cy="3414712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938" y="4341813"/>
            <a:ext cx="5910262" cy="41148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A37174-E844-4663-9477-3B42300197F1}" type="slidenum">
              <a:rPr lang="en-US"/>
              <a:pPr/>
              <a:t>63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37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96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02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02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0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41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6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10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6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94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06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5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5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5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7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8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68.emf"/><Relationship Id="rId4" Type="http://schemas.openxmlformats.org/officeDocument/2006/relationships/oleObject" Target="../embeddings/oleObject9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72.w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ms.hu/" TargetMode="Externa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ms.hu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hu-H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Az integrált áramkörök (IC-k)</a:t>
            </a:r>
            <a:br>
              <a:rPr lang="hu-H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u-H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gyártása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382000" cy="10064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GB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Technol</a:t>
            </a:r>
            <a:r>
              <a:rPr lang="hu-HU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ógiai alapfogalmak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GB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Szelet és chip</a:t>
            </a:r>
          </a:p>
        </p:txBody>
      </p:sp>
      <p:pic>
        <p:nvPicPr>
          <p:cNvPr id="183299" name="Picture 3" descr="YD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00200"/>
            <a:ext cx="5257800" cy="50133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533400" y="1981200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GB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Egyforma chipek</a:t>
            </a:r>
          </a:p>
        </p:txBody>
      </p:sp>
      <p:sp>
        <p:nvSpPr>
          <p:cNvPr id="183302" name="Line 6"/>
          <p:cNvSpPr>
            <a:spLocks noChangeShapeType="1"/>
          </p:cNvSpPr>
          <p:nvPr/>
        </p:nvSpPr>
        <p:spPr bwMode="auto">
          <a:xfrm>
            <a:off x="3048000" y="2209800"/>
            <a:ext cx="1981200" cy="152400"/>
          </a:xfrm>
          <a:prstGeom prst="line">
            <a:avLst/>
          </a:prstGeom>
          <a:noFill/>
          <a:ln w="9525">
            <a:solidFill>
              <a:srgbClr val="99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3303" name="Line 7"/>
          <p:cNvSpPr>
            <a:spLocks noChangeShapeType="1"/>
          </p:cNvSpPr>
          <p:nvPr/>
        </p:nvSpPr>
        <p:spPr bwMode="auto">
          <a:xfrm>
            <a:off x="3048000" y="2209800"/>
            <a:ext cx="1752600" cy="990600"/>
          </a:xfrm>
          <a:prstGeom prst="line">
            <a:avLst/>
          </a:prstGeom>
          <a:noFill/>
          <a:ln w="9525">
            <a:solidFill>
              <a:srgbClr val="99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3304" name="Line 8"/>
          <p:cNvSpPr>
            <a:spLocks noChangeShapeType="1"/>
          </p:cNvSpPr>
          <p:nvPr/>
        </p:nvSpPr>
        <p:spPr bwMode="auto">
          <a:xfrm>
            <a:off x="3048000" y="2209800"/>
            <a:ext cx="1066800" cy="1600200"/>
          </a:xfrm>
          <a:prstGeom prst="line">
            <a:avLst/>
          </a:prstGeom>
          <a:noFill/>
          <a:ln w="9525">
            <a:solidFill>
              <a:srgbClr val="99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3305" name="Text Box 9"/>
          <p:cNvSpPr txBox="1">
            <a:spLocks noChangeArrowheads="1"/>
          </p:cNvSpPr>
          <p:nvPr/>
        </p:nvSpPr>
        <p:spPr bwMode="auto">
          <a:xfrm>
            <a:off x="304800" y="5029200"/>
            <a:ext cx="2971800" cy="1196975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Egy szeleten 1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00-2000 chip készül egyszerre!</a:t>
            </a:r>
            <a:endParaRPr lang="en-GB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382000" cy="11890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Technol</a:t>
            </a:r>
            <a:r>
              <a:rPr lang="hu-HU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ógiai alapfogalmak</a:t>
            </a:r>
          </a:p>
          <a:p>
            <a:pPr eaLnBrk="0" hangingPunct="0">
              <a:spcBef>
                <a:spcPct val="50000"/>
              </a:spcBef>
            </a:pPr>
            <a:r>
              <a:rPr lang="hu-HU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Megmunkált szeletek, darabolás előtt</a:t>
            </a:r>
            <a:endParaRPr lang="en-GB" sz="24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84323" name="Picture 3" descr="XD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8458200" cy="44100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2"/>
          <p:cNvSpPr txBox="1">
            <a:spLocks noChangeArrowheads="1"/>
          </p:cNvSpPr>
          <p:nvPr/>
        </p:nvSpPr>
        <p:spPr bwMode="auto">
          <a:xfrm>
            <a:off x="609600" y="4191000"/>
            <a:ext cx="2133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GB" sz="2400">
                <a:solidFill>
                  <a:schemeClr val="tx1"/>
                </a:solidFill>
                <a:latin typeface="Bookman Old Style" pitchFamily="18" charset="0"/>
              </a:rPr>
              <a:t>Szelet, kész chipekkel</a:t>
            </a:r>
          </a:p>
        </p:txBody>
      </p:sp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8382000" cy="11890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Technol</a:t>
            </a:r>
            <a:r>
              <a:rPr lang="hu-HU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ógiai alapfogalmak</a:t>
            </a:r>
          </a:p>
          <a:p>
            <a:pPr eaLnBrk="0" hangingPunct="0">
              <a:spcBef>
                <a:spcPct val="50000"/>
              </a:spcBef>
            </a:pPr>
            <a:r>
              <a:rPr lang="hu-HU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A kész szeletek darabolása</a:t>
            </a:r>
            <a:endParaRPr lang="en-GB" sz="24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85348" name="Picture 4" descr="XC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808163"/>
            <a:ext cx="5410200" cy="46863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349" name="Line 5"/>
          <p:cNvSpPr>
            <a:spLocks noChangeShapeType="1"/>
          </p:cNvSpPr>
          <p:nvPr/>
        </p:nvSpPr>
        <p:spPr bwMode="auto">
          <a:xfrm>
            <a:off x="2743200" y="4648200"/>
            <a:ext cx="2438400" cy="381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XMUA7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"/>
            <a:ext cx="6477000" cy="618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8382000" cy="10064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GB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Technol</a:t>
            </a:r>
            <a:r>
              <a:rPr lang="hu-HU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ógiai alapfogalmak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GB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Egy egyszerű IC chip fénymikroszkópi képe</a:t>
            </a:r>
          </a:p>
        </p:txBody>
      </p:sp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533400" y="6019800"/>
            <a:ext cx="1524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>
                <a:solidFill>
                  <a:schemeClr val="tx1"/>
                </a:solidFill>
                <a:sym typeface="Symbol" pitchFamily="18" charset="2"/>
              </a:rPr>
              <a:t>A 741</a:t>
            </a:r>
            <a:endParaRPr lang="en-GB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381000" y="2209800"/>
            <a:ext cx="2819400" cy="10795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16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A különböző vastagságú oxidréteggel fedett területek különböző színűnek látszanak</a:t>
            </a:r>
          </a:p>
        </p:txBody>
      </p:sp>
      <p:pic>
        <p:nvPicPr>
          <p:cNvPr id="186374" name="Picture 6" descr="interf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2592388" cy="17049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382000" cy="10064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GB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Technol</a:t>
            </a:r>
            <a:r>
              <a:rPr lang="hu-HU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ógiai alapfogalmak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GB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Csíkszélesség</a:t>
            </a:r>
            <a:r>
              <a:rPr lang="hu-HU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(</a:t>
            </a:r>
            <a:r>
              <a:rPr lang="en-GB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feature size</a:t>
            </a:r>
            <a:r>
              <a:rPr lang="hu-HU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)</a:t>
            </a:r>
            <a:endParaRPr lang="en-GB" sz="24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188419" name="Object 3"/>
          <p:cNvGraphicFramePr>
            <a:graphicFrameLocks noChangeAspect="1"/>
          </p:cNvGraphicFramePr>
          <p:nvPr/>
        </p:nvGraphicFramePr>
        <p:xfrm>
          <a:off x="3962400" y="1524000"/>
          <a:ext cx="4541838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28" name="Bitmap Image" r:id="rId3" imgW="3648518" imgH="4038741" progId="Paint.Picture">
                  <p:embed/>
                </p:oleObj>
              </mc:Choice>
              <mc:Fallback>
                <p:oleObj name="Bitmap Image" r:id="rId3" imgW="3648518" imgH="4038741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524000"/>
                        <a:ext cx="4541838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609600" y="1905000"/>
            <a:ext cx="2667000" cy="13112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hu-HU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Diffúziós csík</a:t>
            </a:r>
          </a:p>
          <a:p>
            <a:pPr algn="l" eaLnBrk="0" hangingPunct="0">
              <a:spcBef>
                <a:spcPct val="50000"/>
              </a:spcBef>
            </a:pPr>
            <a:endParaRPr lang="hu-HU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  <a:p>
            <a:pPr algn="l" eaLnBrk="0" hangingPunct="0">
              <a:spcBef>
                <a:spcPct val="50000"/>
              </a:spcBef>
            </a:pPr>
            <a:r>
              <a:rPr lang="hu-HU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Fémezés csík</a:t>
            </a:r>
          </a:p>
        </p:txBody>
      </p:sp>
      <p:sp>
        <p:nvSpPr>
          <p:cNvPr id="188421" name="Line 5"/>
          <p:cNvSpPr>
            <a:spLocks noChangeShapeType="1"/>
          </p:cNvSpPr>
          <p:nvPr/>
        </p:nvSpPr>
        <p:spPr bwMode="auto">
          <a:xfrm>
            <a:off x="2667000" y="2133600"/>
            <a:ext cx="1752600" cy="3810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8422" name="Line 6"/>
          <p:cNvSpPr>
            <a:spLocks noChangeShapeType="1"/>
          </p:cNvSpPr>
          <p:nvPr/>
        </p:nvSpPr>
        <p:spPr bwMode="auto">
          <a:xfrm>
            <a:off x="2590800" y="3048000"/>
            <a:ext cx="2667000" cy="1676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8423" name="Text Box 7"/>
          <p:cNvSpPr txBox="1">
            <a:spLocks noChangeArrowheads="1"/>
          </p:cNvSpPr>
          <p:nvPr/>
        </p:nvSpPr>
        <p:spPr bwMode="auto">
          <a:xfrm>
            <a:off x="5638800" y="6521450"/>
            <a:ext cx="3124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GB" sz="1600" b="0">
                <a:solidFill>
                  <a:schemeClr val="hlink"/>
                </a:solidFill>
              </a:rPr>
              <a:t>Elektron-mikroszkópos felvétel</a:t>
            </a:r>
            <a:endParaRPr lang="en-GB" sz="1600" b="0">
              <a:solidFill>
                <a:schemeClr val="tx1"/>
              </a:solidFill>
            </a:endParaRPr>
          </a:p>
        </p:txBody>
      </p:sp>
      <p:sp>
        <p:nvSpPr>
          <p:cNvPr id="188424" name="Text Box 8"/>
          <p:cNvSpPr txBox="1">
            <a:spLocks noChangeArrowheads="1"/>
          </p:cNvSpPr>
          <p:nvPr/>
        </p:nvSpPr>
        <p:spPr bwMode="auto">
          <a:xfrm>
            <a:off x="533400" y="4038600"/>
            <a:ext cx="266700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hu-HU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A csík szélessége a kezdetekkor:</a:t>
            </a:r>
          </a:p>
          <a:p>
            <a:pPr eaLnBrk="0" hangingPunct="0">
              <a:spcBef>
                <a:spcPct val="50000"/>
              </a:spcBef>
            </a:pPr>
            <a:r>
              <a:rPr lang="hu-HU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12 - 15 </a:t>
            </a:r>
            <a:r>
              <a:rPr lang="hu-HU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sym typeface="Symbol" pitchFamily="18" charset="2"/>
              </a:rPr>
              <a:t>m</a:t>
            </a:r>
          </a:p>
          <a:p>
            <a:pPr algn="l" eaLnBrk="0" hangingPunct="0">
              <a:spcBef>
                <a:spcPct val="50000"/>
              </a:spcBef>
            </a:pPr>
            <a:r>
              <a:rPr lang="hu-HU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  <a:sym typeface="Symbol" pitchFamily="18" charset="2"/>
              </a:rPr>
              <a:t>Ma</a:t>
            </a:r>
          </a:p>
          <a:p>
            <a:pPr eaLnBrk="0" hangingPunct="0">
              <a:spcBef>
                <a:spcPct val="50000"/>
              </a:spcBef>
            </a:pPr>
            <a:r>
              <a:rPr lang="hu-HU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sym typeface="Symbol" pitchFamily="18" charset="2"/>
              </a:rPr>
              <a:t>0,18 m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382000" cy="10064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GB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Technol</a:t>
            </a:r>
            <a:r>
              <a:rPr lang="hu-HU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ógiai alapfogalmak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GB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Maszkok</a:t>
            </a:r>
          </a:p>
        </p:txBody>
      </p:sp>
      <p:pic>
        <p:nvPicPr>
          <p:cNvPr id="189443" name="Picture 3" descr="YMA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447800"/>
            <a:ext cx="5334000" cy="516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468313" y="1484313"/>
            <a:ext cx="2209800" cy="7016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solidFill>
                  <a:srgbClr val="008000"/>
                </a:solidFill>
                <a:latin typeface="Bookman Old Style" pitchFamily="18" charset="0"/>
              </a:rPr>
              <a:t>Üveglemezen krómréteg</a:t>
            </a: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323850" y="2420938"/>
            <a:ext cx="2667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Pontosság igény:</a:t>
            </a:r>
          </a:p>
          <a:p>
            <a:pPr eaLnBrk="0" hangingPunct="0">
              <a:spcBef>
                <a:spcPct val="50000"/>
              </a:spcBef>
            </a:pPr>
            <a:r>
              <a:rPr lang="en-GB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pl. </a:t>
            </a: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0,1 </a:t>
            </a: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  <a:sym typeface="Symbol" pitchFamily="18" charset="2"/>
              </a:rPr>
              <a:t>, 10 cm t</a:t>
            </a:r>
            <a:r>
              <a:rPr lang="hu-HU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  <a:sym typeface="Symbol" pitchFamily="18" charset="2"/>
              </a:rPr>
              <a:t>ávolsá</a:t>
            </a: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  <a:sym typeface="Symbol" pitchFamily="18" charset="2"/>
              </a:rPr>
              <a:t>gon: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sym typeface="Symbol" pitchFamily="18" charset="2"/>
              </a:rPr>
              <a:t>10</a:t>
            </a:r>
            <a:r>
              <a:rPr lang="en-US" sz="2800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sym typeface="Symbol" pitchFamily="18" charset="2"/>
              </a:rPr>
              <a:t>-6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sym typeface="Symbol" pitchFamily="18" charset="2"/>
              </a:rPr>
              <a:t> !</a:t>
            </a:r>
            <a:endParaRPr lang="en-GB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250825" y="4365625"/>
            <a:ext cx="3097213" cy="177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GB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A látható fény: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GB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sym typeface="Symbol" pitchFamily="18" charset="2"/>
              </a:rPr>
              <a:t></a:t>
            </a:r>
            <a:r>
              <a:rPr lang="hu-HU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sym typeface="Symbol" pitchFamily="18" charset="2"/>
              </a:rPr>
              <a:t> </a:t>
            </a:r>
            <a:r>
              <a:rPr lang="en-US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sym typeface="Symbol" pitchFamily="18" charset="2"/>
              </a:rPr>
              <a:t>=</a:t>
            </a:r>
            <a:r>
              <a:rPr lang="hu-HU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sym typeface="Symbol" pitchFamily="18" charset="2"/>
              </a:rPr>
              <a:t> </a:t>
            </a:r>
            <a:r>
              <a:rPr lang="en-US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sym typeface="Symbol" pitchFamily="18" charset="2"/>
              </a:rPr>
              <a:t>0</a:t>
            </a:r>
            <a:r>
              <a:rPr lang="hu-HU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sym typeface="Symbol" pitchFamily="18" charset="2"/>
              </a:rPr>
              <a:t>,</a:t>
            </a:r>
            <a:r>
              <a:rPr lang="en-US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sym typeface="Symbol" pitchFamily="18" charset="2"/>
              </a:rPr>
              <a:t>3-0</a:t>
            </a:r>
            <a:r>
              <a:rPr lang="hu-HU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sym typeface="Symbol" pitchFamily="18" charset="2"/>
              </a:rPr>
              <a:t>,</a:t>
            </a:r>
            <a:r>
              <a:rPr lang="en-US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sym typeface="Symbol" pitchFamily="18" charset="2"/>
              </a:rPr>
              <a:t>6 </a:t>
            </a:r>
            <a:r>
              <a:rPr lang="en-GB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sym typeface="Symbol" pitchFamily="18" charset="2"/>
              </a:rPr>
              <a:t>m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hu-HU" b="0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sym typeface="Symbol" pitchFamily="18" charset="2"/>
              </a:rPr>
              <a:t>Így a megmunkáláshoz szükséges fény mélyen ibolyántúli (</a:t>
            </a:r>
            <a:r>
              <a:rPr lang="en-GB" b="0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sym typeface="Symbol" pitchFamily="18" charset="2"/>
              </a:rPr>
              <a:t>UV</a:t>
            </a:r>
            <a:r>
              <a:rPr lang="hu-HU" b="0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sym typeface="Symbol" pitchFamily="18" charset="2"/>
              </a:rPr>
              <a:t>)</a:t>
            </a:r>
            <a:r>
              <a:rPr lang="en-GB" b="0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sym typeface="Symbol" pitchFamily="18" charset="2"/>
              </a:rPr>
              <a:t>!</a:t>
            </a:r>
            <a:endParaRPr lang="en-GB" b="0"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382000" cy="10064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GB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Technol</a:t>
            </a:r>
            <a:r>
              <a:rPr lang="hu-HU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ógiai alapfogalmak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GB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Maszk-sorozat, illeszt</a:t>
            </a:r>
            <a:r>
              <a:rPr lang="hu-HU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és</a:t>
            </a:r>
            <a:endParaRPr lang="en-GB" sz="24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5029200" y="6553200"/>
            <a:ext cx="335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GB" sz="1400" b="0">
                <a:solidFill>
                  <a:schemeClr val="hlink"/>
                </a:solidFill>
              </a:rPr>
              <a:t>IC ellenállás elektron-mikroszkópi képe</a:t>
            </a:r>
          </a:p>
        </p:txBody>
      </p:sp>
      <p:graphicFrame>
        <p:nvGraphicFramePr>
          <p:cNvPr id="190468" name="Object 4"/>
          <p:cNvGraphicFramePr>
            <a:graphicFrameLocks noChangeAspect="1"/>
          </p:cNvGraphicFramePr>
          <p:nvPr/>
        </p:nvGraphicFramePr>
        <p:xfrm>
          <a:off x="4572000" y="1600200"/>
          <a:ext cx="3697288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9" name="Bitmap Image" r:id="rId3" imgW="3371660" imgH="4448026" progId="Paint.Picture">
                  <p:embed/>
                </p:oleObj>
              </mc:Choice>
              <mc:Fallback>
                <p:oleObj name="Bitmap Image" r:id="rId3" imgW="3371660" imgH="4448026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600200"/>
                        <a:ext cx="3697288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0469" name="Text Box 5"/>
          <p:cNvSpPr txBox="1">
            <a:spLocks noChangeArrowheads="1"/>
          </p:cNvSpPr>
          <p:nvPr/>
        </p:nvSpPr>
        <p:spPr bwMode="auto">
          <a:xfrm>
            <a:off x="457200" y="1981200"/>
            <a:ext cx="2667000" cy="24955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GB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Fémezés</a:t>
            </a:r>
          </a:p>
          <a:p>
            <a:pPr algn="l" eaLnBrk="0" hangingPunct="0">
              <a:lnSpc>
                <a:spcPct val="70000"/>
              </a:lnSpc>
              <a:spcBef>
                <a:spcPct val="50000"/>
              </a:spcBef>
            </a:pPr>
            <a:endParaRPr lang="en-GB">
              <a:solidFill>
                <a:srgbClr val="99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 algn="l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GB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Kontaktus ablak</a:t>
            </a:r>
          </a:p>
          <a:p>
            <a:pPr algn="l" eaLnBrk="0" hangingPunct="0">
              <a:lnSpc>
                <a:spcPct val="70000"/>
              </a:lnSpc>
              <a:spcBef>
                <a:spcPct val="50000"/>
              </a:spcBef>
            </a:pPr>
            <a:endParaRPr lang="en-GB">
              <a:solidFill>
                <a:srgbClr val="99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 algn="l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GB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Bázis diffúzió</a:t>
            </a:r>
          </a:p>
          <a:p>
            <a:pPr algn="l" eaLnBrk="0" hangingPunct="0">
              <a:lnSpc>
                <a:spcPct val="70000"/>
              </a:lnSpc>
              <a:spcBef>
                <a:spcPct val="50000"/>
              </a:spcBef>
            </a:pPr>
            <a:endParaRPr lang="en-GB">
              <a:solidFill>
                <a:srgbClr val="99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 algn="l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GB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Emitter diffúzió</a:t>
            </a:r>
          </a:p>
        </p:txBody>
      </p:sp>
      <p:sp>
        <p:nvSpPr>
          <p:cNvPr id="190470" name="Line 6"/>
          <p:cNvSpPr>
            <a:spLocks noChangeShapeType="1"/>
          </p:cNvSpPr>
          <p:nvPr/>
        </p:nvSpPr>
        <p:spPr bwMode="auto">
          <a:xfrm>
            <a:off x="1981200" y="2133600"/>
            <a:ext cx="4114800" cy="0"/>
          </a:xfrm>
          <a:prstGeom prst="line">
            <a:avLst/>
          </a:prstGeom>
          <a:noFill/>
          <a:ln w="28575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90471" name="Line 7"/>
          <p:cNvSpPr>
            <a:spLocks noChangeShapeType="1"/>
          </p:cNvSpPr>
          <p:nvPr/>
        </p:nvSpPr>
        <p:spPr bwMode="auto">
          <a:xfrm>
            <a:off x="2819400" y="2819400"/>
            <a:ext cx="3429000" cy="0"/>
          </a:xfrm>
          <a:prstGeom prst="line">
            <a:avLst/>
          </a:prstGeom>
          <a:noFill/>
          <a:ln w="28575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90472" name="Line 8"/>
          <p:cNvSpPr>
            <a:spLocks noChangeShapeType="1"/>
          </p:cNvSpPr>
          <p:nvPr/>
        </p:nvSpPr>
        <p:spPr bwMode="auto">
          <a:xfrm flipV="1">
            <a:off x="2590800" y="3581400"/>
            <a:ext cx="3657600" cy="0"/>
          </a:xfrm>
          <a:prstGeom prst="line">
            <a:avLst/>
          </a:prstGeom>
          <a:noFill/>
          <a:ln w="28575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90473" name="Line 9"/>
          <p:cNvSpPr>
            <a:spLocks noChangeShapeType="1"/>
          </p:cNvSpPr>
          <p:nvPr/>
        </p:nvSpPr>
        <p:spPr bwMode="auto">
          <a:xfrm>
            <a:off x="2819400" y="4267200"/>
            <a:ext cx="3352800" cy="0"/>
          </a:xfrm>
          <a:prstGeom prst="line">
            <a:avLst/>
          </a:prstGeom>
          <a:noFill/>
          <a:ln w="28575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90474" name="Text Box 10"/>
          <p:cNvSpPr txBox="1">
            <a:spLocks noChangeArrowheads="1"/>
          </p:cNvSpPr>
          <p:nvPr/>
        </p:nvSpPr>
        <p:spPr bwMode="auto">
          <a:xfrm>
            <a:off x="533400" y="4800600"/>
            <a:ext cx="2667000" cy="76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GB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Egy technológia </a:t>
            </a:r>
            <a:r>
              <a:rPr lang="en-GB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sym typeface="Symbol" pitchFamily="18" charset="2"/>
              </a:rPr>
              <a:t>     </a:t>
            </a:r>
            <a:r>
              <a:rPr lang="en-GB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sym typeface="Symbol" pitchFamily="18" charset="2"/>
              </a:rPr>
              <a:t>1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sym typeface="Symbol" pitchFamily="18" charset="2"/>
              </a:rPr>
              <a:t>2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sym typeface="Symbol" pitchFamily="18" charset="2"/>
              </a:rPr>
              <a:t>-15-18</a:t>
            </a:r>
            <a:r>
              <a:rPr lang="hu-H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sym typeface="Symbol" pitchFamily="18" charset="2"/>
              </a:rPr>
              <a:t> maszk</a:t>
            </a:r>
            <a:endParaRPr lang="en-GB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sym typeface="Symbol" pitchFamily="18" charset="2"/>
            </a:endParaRPr>
          </a:p>
        </p:txBody>
      </p:sp>
      <p:sp>
        <p:nvSpPr>
          <p:cNvPr id="190475" name="Text Box 11"/>
          <p:cNvSpPr txBox="1">
            <a:spLocks noChangeArrowheads="1"/>
          </p:cNvSpPr>
          <p:nvPr/>
        </p:nvSpPr>
        <p:spPr bwMode="auto">
          <a:xfrm>
            <a:off x="381000" y="58674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GB" sz="240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Az illesztés problémája</a:t>
            </a:r>
            <a:endParaRPr lang="en-GB" sz="24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382000" cy="10064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GB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Technol</a:t>
            </a:r>
            <a:r>
              <a:rPr lang="hu-HU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ógiai alapfogalmak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sz="2400" i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Mag</a:t>
            </a:r>
            <a:r>
              <a:rPr lang="hu-HU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(c</a:t>
            </a:r>
            <a:r>
              <a:rPr lang="en-GB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ore</a:t>
            </a:r>
            <a:r>
              <a:rPr lang="hu-HU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)</a:t>
            </a:r>
            <a:r>
              <a:rPr lang="en-GB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és </a:t>
            </a:r>
            <a:r>
              <a:rPr lang="hu-HU" sz="2400" i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tappancs</a:t>
            </a:r>
            <a:r>
              <a:rPr lang="hu-HU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(</a:t>
            </a:r>
            <a:r>
              <a:rPr lang="en-GB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pad</a:t>
            </a:r>
            <a:r>
              <a:rPr lang="hu-HU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)</a:t>
            </a:r>
            <a:endParaRPr lang="en-GB" sz="24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91491" name="Picture 3" descr="XTTLN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0"/>
            <a:ext cx="4867275" cy="406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492" name="Picture 4" descr="XSTDC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5486400" cy="38020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6248400" y="1219200"/>
            <a:ext cx="2590800" cy="3365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GB" sz="1600" b="0">
                <a:solidFill>
                  <a:schemeClr val="hlink"/>
                </a:solidFill>
              </a:rPr>
              <a:t>TTL 74</a:t>
            </a:r>
            <a:r>
              <a:rPr lang="en-US" sz="1600" b="0">
                <a:solidFill>
                  <a:schemeClr val="hlink"/>
                </a:solidFill>
              </a:rPr>
              <a:t>00</a:t>
            </a:r>
            <a:r>
              <a:rPr lang="hu-HU" sz="1600" b="0">
                <a:solidFill>
                  <a:schemeClr val="hlink"/>
                </a:solidFill>
              </a:rPr>
              <a:t>, fénymikroszkóp</a:t>
            </a:r>
            <a:endParaRPr lang="en-GB" sz="1600" b="0">
              <a:solidFill>
                <a:schemeClr val="hlink"/>
              </a:solidFill>
            </a:endParaRPr>
          </a:p>
        </p:txBody>
      </p:sp>
      <p:sp>
        <p:nvSpPr>
          <p:cNvPr id="191494" name="Text Box 6"/>
          <p:cNvSpPr txBox="1">
            <a:spLocks noChangeArrowheads="1"/>
          </p:cNvSpPr>
          <p:nvPr/>
        </p:nvSpPr>
        <p:spPr bwMode="auto">
          <a:xfrm>
            <a:off x="2743200" y="6172200"/>
            <a:ext cx="297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GB" sz="1600" b="0">
                <a:solidFill>
                  <a:schemeClr val="hlink"/>
                </a:solidFill>
              </a:rPr>
              <a:t>LSI áramkör terve, képernyőn</a:t>
            </a:r>
          </a:p>
        </p:txBody>
      </p:sp>
      <p:sp>
        <p:nvSpPr>
          <p:cNvPr id="191495" name="Text Box 7"/>
          <p:cNvSpPr txBox="1">
            <a:spLocks noChangeArrowheads="1"/>
          </p:cNvSpPr>
          <p:nvPr/>
        </p:nvSpPr>
        <p:spPr bwMode="auto">
          <a:xfrm>
            <a:off x="1295400" y="18288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hu-HU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Mag</a:t>
            </a:r>
            <a:endParaRPr lang="en-GB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91496" name="Line 8"/>
          <p:cNvSpPr>
            <a:spLocks noChangeShapeType="1"/>
          </p:cNvSpPr>
          <p:nvPr/>
        </p:nvSpPr>
        <p:spPr bwMode="auto">
          <a:xfrm flipH="1">
            <a:off x="1066800" y="2286000"/>
            <a:ext cx="762000" cy="1219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91497" name="Line 9"/>
          <p:cNvSpPr>
            <a:spLocks noChangeShapeType="1"/>
          </p:cNvSpPr>
          <p:nvPr/>
        </p:nvSpPr>
        <p:spPr bwMode="auto">
          <a:xfrm>
            <a:off x="1981200" y="2286000"/>
            <a:ext cx="2743200" cy="1143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91498" name="Text Box 10"/>
          <p:cNvSpPr txBox="1">
            <a:spLocks noChangeArrowheads="1"/>
          </p:cNvSpPr>
          <p:nvPr/>
        </p:nvSpPr>
        <p:spPr bwMode="auto">
          <a:xfrm>
            <a:off x="6300788" y="5949950"/>
            <a:ext cx="2133600" cy="8223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hu-HU" sz="2400">
                <a:solidFill>
                  <a:srgbClr val="99FF66"/>
                </a:solidFill>
                <a:latin typeface="Bookman Old Style" pitchFamily="18" charset="0"/>
              </a:rPr>
              <a:t>Tappancs áramkörök</a:t>
            </a:r>
            <a:endParaRPr lang="en-GB" sz="240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91499" name="Line 11"/>
          <p:cNvSpPr>
            <a:spLocks noChangeShapeType="1"/>
          </p:cNvSpPr>
          <p:nvPr/>
        </p:nvSpPr>
        <p:spPr bwMode="auto">
          <a:xfrm flipH="1" flipV="1">
            <a:off x="5334000" y="4800600"/>
            <a:ext cx="762000" cy="1219200"/>
          </a:xfrm>
          <a:prstGeom prst="line">
            <a:avLst/>
          </a:prstGeom>
          <a:noFill/>
          <a:ln w="28575">
            <a:solidFill>
              <a:srgbClr val="99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91500" name="Line 12"/>
          <p:cNvSpPr>
            <a:spLocks noChangeShapeType="1"/>
          </p:cNvSpPr>
          <p:nvPr/>
        </p:nvSpPr>
        <p:spPr bwMode="auto">
          <a:xfrm flipH="1" flipV="1">
            <a:off x="5486400" y="4419600"/>
            <a:ext cx="762000" cy="1524000"/>
          </a:xfrm>
          <a:prstGeom prst="line">
            <a:avLst/>
          </a:prstGeom>
          <a:noFill/>
          <a:ln w="28575">
            <a:solidFill>
              <a:srgbClr val="99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1295400"/>
          </a:xfrm>
        </p:spPr>
        <p:txBody>
          <a:bodyPr/>
          <a:lstStyle/>
          <a:p>
            <a:r>
              <a:rPr lang="hu-HU" sz="2800">
                <a:solidFill>
                  <a:schemeClr val="tx1"/>
                </a:solidFill>
              </a:rPr>
              <a:t>VLSI áramkörökkel kapcsolatos alapfogalmak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250825" y="1341438"/>
            <a:ext cx="853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buFontTx/>
              <a:buChar char="•"/>
            </a:pPr>
            <a:r>
              <a:rPr lang="hu-HU" b="0">
                <a:solidFill>
                  <a:schemeClr val="tx1"/>
                </a:solidFill>
                <a:latin typeface="Times New Roman" pitchFamily="18" charset="0"/>
              </a:rPr>
              <a:t>  Nyomtatott áramköri lapon </a:t>
            </a:r>
            <a:r>
              <a:rPr lang="hu-HU" b="0" i="1">
                <a:solidFill>
                  <a:srgbClr val="FF0000"/>
                </a:solidFill>
                <a:latin typeface="Times New Roman" pitchFamily="18" charset="0"/>
              </a:rPr>
              <a:t>tokozott integrált áramkörök</a:t>
            </a:r>
            <a:endParaRPr lang="hu-HU" b="0">
              <a:solidFill>
                <a:schemeClr val="tx1"/>
              </a:solidFill>
              <a:latin typeface="Times New Roman" pitchFamily="18" charset="0"/>
            </a:endParaRPr>
          </a:p>
          <a:p>
            <a:pPr lvl="1" algn="l" eaLnBrk="0" hangingPunct="0">
              <a:buFontTx/>
              <a:buChar char="•"/>
            </a:pPr>
            <a:r>
              <a:rPr lang="hu-HU" b="0">
                <a:solidFill>
                  <a:schemeClr val="tx1"/>
                </a:solidFill>
                <a:latin typeface="Times New Roman" pitchFamily="18" charset="0"/>
              </a:rPr>
              <a:t>  pl.: számítógép alaplapja</a:t>
            </a:r>
          </a:p>
        </p:txBody>
      </p:sp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3068638" cy="403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38400"/>
            <a:ext cx="3810000" cy="340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4267200" y="6069013"/>
            <a:ext cx="3395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hu-HU" b="0">
                <a:solidFill>
                  <a:schemeClr val="tx1"/>
                </a:solidFill>
                <a:latin typeface="Times New Roman" pitchFamily="18" charset="0"/>
              </a:rPr>
              <a:t>Mikroprocesszor </a:t>
            </a:r>
            <a:r>
              <a:rPr lang="hu-HU" b="0">
                <a:solidFill>
                  <a:srgbClr val="FF3300"/>
                </a:solidFill>
                <a:latin typeface="Times New Roman" pitchFamily="18" charset="0"/>
              </a:rPr>
              <a:t>chip</a:t>
            </a:r>
            <a:r>
              <a:rPr lang="hu-HU" b="0">
                <a:solidFill>
                  <a:schemeClr val="tx1"/>
                </a:solidFill>
                <a:latin typeface="Times New Roman" pitchFamily="18" charset="0"/>
              </a:rPr>
              <a:t> fényképe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2076450" y="125413"/>
            <a:ext cx="5257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hu-HU" sz="3200" b="0" i="1">
                <a:solidFill>
                  <a:schemeClr val="tx1"/>
                </a:solidFill>
                <a:latin typeface="Times New Roman" pitchFamily="18" charset="0"/>
              </a:rPr>
              <a:t>Tranzisztorok keresztmetszete</a:t>
            </a:r>
            <a:endParaRPr lang="en-US" sz="3200" b="0" i="1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038600"/>
            <a:ext cx="6243638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0600"/>
            <a:ext cx="6243638" cy="260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5029200" y="2971800"/>
            <a:ext cx="3198813" cy="4572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hu-HU" sz="2400" b="0" i="1">
                <a:solidFill>
                  <a:schemeClr val="tx1"/>
                </a:solidFill>
                <a:latin typeface="Times New Roman" pitchFamily="18" charset="0"/>
              </a:rPr>
              <a:t>npn bipoláris tranzisztor</a:t>
            </a:r>
            <a:endParaRPr lang="en-US" sz="2400" b="0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5257800" y="5943600"/>
            <a:ext cx="3759200" cy="4572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hu-HU" sz="2400" b="0" i="1">
                <a:solidFill>
                  <a:schemeClr val="tx1"/>
                </a:solidFill>
                <a:latin typeface="Times New Roman" pitchFamily="18" charset="0"/>
              </a:rPr>
              <a:t> n csatornás MOS tranzisztor</a:t>
            </a:r>
            <a:endParaRPr lang="en-US" sz="2400" b="0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 rot="16184154">
            <a:off x="-294481" y="3482181"/>
            <a:ext cx="1970088" cy="466725"/>
          </a:xfrm>
          <a:prstGeom prst="rect">
            <a:avLst/>
          </a:prstGeom>
          <a:solidFill>
            <a:srgbClr val="FF33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 b="0">
                <a:solidFill>
                  <a:schemeClr val="tx1"/>
                </a:solidFill>
                <a:latin typeface="Times New Roman" pitchFamily="18" charset="0"/>
              </a:rPr>
              <a:t>SZIGETELÉS</a:t>
            </a:r>
          </a:p>
        </p:txBody>
      </p:sp>
      <p:sp>
        <p:nvSpPr>
          <p:cNvPr id="120840" name="Line 8"/>
          <p:cNvSpPr>
            <a:spLocks noChangeShapeType="1"/>
          </p:cNvSpPr>
          <p:nvPr/>
        </p:nvSpPr>
        <p:spPr bwMode="auto">
          <a:xfrm flipV="1">
            <a:off x="838200" y="2209800"/>
            <a:ext cx="1143000" cy="1066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0841" name="Line 9"/>
          <p:cNvSpPr>
            <a:spLocks noChangeShapeType="1"/>
          </p:cNvSpPr>
          <p:nvPr/>
        </p:nvSpPr>
        <p:spPr bwMode="auto">
          <a:xfrm>
            <a:off x="838200" y="4191000"/>
            <a:ext cx="1143000" cy="914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382000" cy="10064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GB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Technol</a:t>
            </a:r>
            <a:r>
              <a:rPr lang="hu-HU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ógiai alapfogalmak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GB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IC-k</a:t>
            </a:r>
            <a:r>
              <a:rPr lang="hu-HU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egy felületszerelt panelon</a:t>
            </a:r>
            <a:endParaRPr lang="en-GB" sz="24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82275" name="Picture 3" descr="YPANEL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81200"/>
            <a:ext cx="5362575" cy="4435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457200" y="2514600"/>
            <a:ext cx="1981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Megnézzük, hogy mi van e tokok belsejében</a:t>
            </a:r>
          </a:p>
        </p:txBody>
      </p:sp>
      <p:sp>
        <p:nvSpPr>
          <p:cNvPr id="182277" name="Line 5"/>
          <p:cNvSpPr>
            <a:spLocks noChangeShapeType="1"/>
          </p:cNvSpPr>
          <p:nvPr/>
        </p:nvSpPr>
        <p:spPr bwMode="auto">
          <a:xfrm>
            <a:off x="2438400" y="3429000"/>
            <a:ext cx="2133600" cy="1219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2278" name="Line 6"/>
          <p:cNvSpPr>
            <a:spLocks noChangeShapeType="1"/>
          </p:cNvSpPr>
          <p:nvPr/>
        </p:nvSpPr>
        <p:spPr bwMode="auto">
          <a:xfrm>
            <a:off x="2438400" y="3276600"/>
            <a:ext cx="4724400" cy="762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1979613" y="2205038"/>
            <a:ext cx="5124450" cy="3425825"/>
          </a:xfrm>
          <a:prstGeom prst="rect">
            <a:avLst/>
          </a:prstGeom>
          <a:solidFill>
            <a:srgbClr val="CCFF99"/>
          </a:solidFill>
          <a:ln w="38100" cmpd="dbl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hu-HU" sz="3600" b="0">
                <a:solidFill>
                  <a:schemeClr val="tx1"/>
                </a:solidFill>
                <a:latin typeface="Times New Roman" pitchFamily="18" charset="0"/>
              </a:rPr>
              <a:t>A félvezető gyártás során </a:t>
            </a:r>
          </a:p>
          <a:p>
            <a:pPr algn="l" eaLnBrk="0" hangingPunct="0">
              <a:buFontTx/>
              <a:buChar char="•"/>
            </a:pPr>
            <a:r>
              <a:rPr lang="hu-HU" sz="3600" b="0">
                <a:latin typeface="Times New Roman" pitchFamily="18" charset="0"/>
              </a:rPr>
              <a:t>adalékolási, </a:t>
            </a:r>
          </a:p>
          <a:p>
            <a:pPr algn="l" eaLnBrk="0" hangingPunct="0">
              <a:buFontTx/>
              <a:buChar char="•"/>
            </a:pPr>
            <a:r>
              <a:rPr lang="hu-HU" sz="3600" b="0">
                <a:latin typeface="Times New Roman" pitchFamily="18" charset="0"/>
              </a:rPr>
              <a:t>rétegfelviteli </a:t>
            </a:r>
            <a:r>
              <a:rPr lang="hu-HU" sz="3600" b="0">
                <a:solidFill>
                  <a:schemeClr val="tx1"/>
                </a:solidFill>
                <a:latin typeface="Times New Roman" pitchFamily="18" charset="0"/>
              </a:rPr>
              <a:t>ill.</a:t>
            </a:r>
            <a:r>
              <a:rPr lang="hu-HU" sz="3600" b="0">
                <a:latin typeface="Times New Roman" pitchFamily="18" charset="0"/>
              </a:rPr>
              <a:t> </a:t>
            </a:r>
          </a:p>
          <a:p>
            <a:pPr algn="l" eaLnBrk="0" hangingPunct="0">
              <a:buFontTx/>
              <a:buChar char="•"/>
            </a:pPr>
            <a:r>
              <a:rPr lang="hu-HU" sz="3600" b="0">
                <a:latin typeface="Times New Roman" pitchFamily="18" charset="0"/>
              </a:rPr>
              <a:t>litográfiai</a:t>
            </a:r>
            <a:r>
              <a:rPr lang="hu-HU" sz="3600" b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algn="l" eaLnBrk="0" hangingPunct="0"/>
            <a:endParaRPr lang="hu-HU" sz="3600" b="0">
              <a:solidFill>
                <a:schemeClr val="tx1"/>
              </a:solidFill>
              <a:latin typeface="Times New Roman" pitchFamily="18" charset="0"/>
            </a:endParaRPr>
          </a:p>
          <a:p>
            <a:pPr algn="l" eaLnBrk="0" hangingPunct="0"/>
            <a:r>
              <a:rPr lang="hu-HU" sz="3600" b="0">
                <a:solidFill>
                  <a:schemeClr val="tx1"/>
                </a:solidFill>
                <a:latin typeface="Times New Roman" pitchFamily="18" charset="0"/>
              </a:rPr>
              <a:t>műveletek váltják egymást</a:t>
            </a:r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0" y="188913"/>
            <a:ext cx="898842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hu-HU" sz="480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hu-HU" sz="36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 félvezetőgyártás alapvető művelet-típusai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685800" y="457200"/>
            <a:ext cx="7696200" cy="454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hu-HU" sz="3600">
                <a:solidFill>
                  <a:srgbClr val="FF0000"/>
                </a:solidFill>
                <a:latin typeface="Comic Sans MS" pitchFamily="66" charset="0"/>
              </a:rPr>
              <a:t>Adalékolási műveletek</a:t>
            </a:r>
          </a:p>
          <a:p>
            <a:pPr algn="l" eaLnBrk="0" hangingPunct="0"/>
            <a:endParaRPr lang="hu-HU" sz="3200" i="1">
              <a:solidFill>
                <a:srgbClr val="FF0000"/>
              </a:solidFill>
              <a:latin typeface="Comic Sans MS" pitchFamily="66" charset="0"/>
            </a:endParaRPr>
          </a:p>
          <a:p>
            <a:pPr algn="l" eaLnBrk="0" hangingPunct="0"/>
            <a:r>
              <a:rPr lang="hu-HU" sz="2800" b="0">
                <a:solidFill>
                  <a:schemeClr val="tx1"/>
                </a:solidFill>
                <a:latin typeface="Comic Sans MS" pitchFamily="66" charset="0"/>
              </a:rPr>
              <a:t>A felület bizonyos helyein a félvezető adalékolásának megváltoztatása. </a:t>
            </a:r>
          </a:p>
          <a:p>
            <a:pPr algn="l" eaLnBrk="0" hangingPunct="0"/>
            <a:endParaRPr lang="hu-HU" sz="2800" b="0">
              <a:solidFill>
                <a:schemeClr val="tx1"/>
              </a:solidFill>
              <a:latin typeface="Comic Sans MS" pitchFamily="66" charset="0"/>
            </a:endParaRPr>
          </a:p>
          <a:p>
            <a:pPr algn="l" eaLnBrk="0" hangingPunct="0"/>
            <a:endParaRPr lang="hu-HU" sz="2800" b="0">
              <a:solidFill>
                <a:schemeClr val="tx1"/>
              </a:solidFill>
              <a:latin typeface="Comic Sans MS" pitchFamily="66" charset="0"/>
            </a:endParaRPr>
          </a:p>
          <a:p>
            <a:pPr algn="l" eaLnBrk="0" hangingPunct="0"/>
            <a:r>
              <a:rPr lang="hu-HU" sz="2800" b="0">
                <a:solidFill>
                  <a:schemeClr val="tx1"/>
                </a:solidFill>
                <a:latin typeface="Comic Sans MS" pitchFamily="66" charset="0"/>
              </a:rPr>
              <a:t>Módjai: </a:t>
            </a:r>
          </a:p>
          <a:p>
            <a:pPr lvl="2" algn="l" eaLnBrk="0" hangingPunct="0"/>
            <a:endParaRPr lang="hu-HU" sz="2800" b="0">
              <a:solidFill>
                <a:schemeClr val="tx1"/>
              </a:solidFill>
              <a:latin typeface="Comic Sans MS" pitchFamily="66" charset="0"/>
            </a:endParaRPr>
          </a:p>
          <a:p>
            <a:pPr lvl="2" algn="l" eaLnBrk="0" hangingPunct="0">
              <a:buFont typeface="Symbol" pitchFamily="18" charset="2"/>
              <a:buChar char="·"/>
            </a:pPr>
            <a:r>
              <a:rPr lang="hu-HU" sz="2800" b="0">
                <a:solidFill>
                  <a:schemeClr val="tx1"/>
                </a:solidFill>
                <a:latin typeface="Comic Sans MS" pitchFamily="66" charset="0"/>
              </a:rPr>
              <a:t>Diffúzió</a:t>
            </a:r>
            <a:endParaRPr lang="hu-HU" sz="2400" b="0">
              <a:solidFill>
                <a:schemeClr val="tx1"/>
              </a:solidFill>
              <a:latin typeface="Comic Sans MS" pitchFamily="66" charset="0"/>
            </a:endParaRPr>
          </a:p>
          <a:p>
            <a:pPr lvl="2" algn="l" eaLnBrk="0" hangingPunct="0">
              <a:buFont typeface="Symbol" pitchFamily="18" charset="2"/>
              <a:buChar char="·"/>
            </a:pPr>
            <a:r>
              <a:rPr lang="hu-HU" sz="2800" b="0">
                <a:solidFill>
                  <a:schemeClr val="tx1"/>
                </a:solidFill>
                <a:latin typeface="Comic Sans MS" pitchFamily="66" charset="0"/>
              </a:rPr>
              <a:t>Ionimplantáció</a:t>
            </a:r>
            <a:endParaRPr lang="hu-HU" sz="2400" i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609600" y="35814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endParaRPr lang="hu-HU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457200" y="4648200"/>
            <a:ext cx="8382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A diffúzióval létrehozott rétegek sűrűség eloszlása (adalékprofil)</a:t>
            </a:r>
            <a:r>
              <a:rPr lang="hu-HU" sz="2400" b="0" i="1">
                <a:solidFill>
                  <a:schemeClr val="tx1"/>
                </a:solidFill>
                <a:latin typeface="Times New Roman" pitchFamily="18" charset="0"/>
              </a:rPr>
              <a:t> x</a:t>
            </a:r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 = 0 a felület, növekvő </a:t>
            </a:r>
            <a:r>
              <a:rPr lang="hu-HU" sz="2400" b="0" i="1">
                <a:solidFill>
                  <a:schemeClr val="tx1"/>
                </a:solidFill>
                <a:latin typeface="Times New Roman" pitchFamily="18" charset="0"/>
              </a:rPr>
              <a:t>x</a:t>
            </a:r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 értékek a szeletre merőleges irányba mutatnak. </a:t>
            </a:r>
          </a:p>
          <a:p>
            <a:pPr algn="l" eaLnBrk="0" hangingPunct="0"/>
            <a:r>
              <a:rPr lang="hu-HU" sz="2400" b="0" i="1">
                <a:solidFill>
                  <a:schemeClr val="tx1"/>
                </a:solidFill>
                <a:latin typeface="Times New Roman" pitchFamily="18" charset="0"/>
              </a:rPr>
              <a:t>A felületi rétegek adalékoltsága erősebb</a:t>
            </a:r>
          </a:p>
          <a:p>
            <a:pPr algn="l" eaLnBrk="0" hangingPunct="0"/>
            <a:r>
              <a:rPr lang="hu-HU" sz="2400" b="0" i="1">
                <a:solidFill>
                  <a:schemeClr val="tx1"/>
                </a:solidFill>
                <a:latin typeface="Times New Roman" pitchFamily="18" charset="0"/>
              </a:rPr>
              <a:t>Oldalirányú diffúzióval is kell számolni</a:t>
            </a:r>
            <a:endParaRPr lang="en-US" sz="2400" b="0" i="1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33375"/>
            <a:ext cx="4724400" cy="4246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250825" y="188913"/>
            <a:ext cx="3816350" cy="4597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hu-HU" sz="36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Diffúzió</a:t>
            </a:r>
          </a:p>
          <a:p>
            <a:pPr algn="l" eaLnBrk="0" hangingPunct="0"/>
            <a:r>
              <a:rPr lang="hu-HU" b="0">
                <a:solidFill>
                  <a:schemeClr val="tx1"/>
                </a:solidFill>
              </a:rPr>
              <a:t> </a:t>
            </a:r>
          </a:p>
          <a:p>
            <a:pPr algn="l" eaLnBrk="0" hangingPunct="0">
              <a:buFontTx/>
              <a:buChar char="•"/>
            </a:pPr>
            <a:r>
              <a:rPr lang="hu-HU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Nagy hőmérséklet (kb.1000</a:t>
            </a:r>
            <a:r>
              <a:rPr lang="hu-HU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sym typeface="Symbol" pitchFamily="18" charset="2"/>
              </a:rPr>
              <a:t></a:t>
            </a:r>
            <a:r>
              <a:rPr lang="hu-HU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 ) hatására a felületre felvitt adalék atomok bediffundálnak a szilíciumba, azokon a helyeken, ahol a felületet nem védi szilícium dioxid</a:t>
            </a:r>
          </a:p>
          <a:p>
            <a:pPr algn="l" eaLnBrk="0" hangingPunct="0">
              <a:buFontTx/>
              <a:buChar char="•"/>
            </a:pPr>
            <a:r>
              <a:rPr lang="hu-HU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A  </a:t>
            </a:r>
            <a:r>
              <a:rPr lang="hu-HU" sz="24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szilícium-dioxid „maszkol” </a:t>
            </a:r>
            <a:r>
              <a:rPr lang="hu-HU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 diffúzióval szemben</a:t>
            </a:r>
            <a:endParaRPr lang="hu-HU" sz="240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250825" y="471488"/>
            <a:ext cx="3673475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hu-HU" sz="36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Ionimplantáció</a:t>
            </a:r>
          </a:p>
          <a:p>
            <a:pPr algn="l" eaLnBrk="0" hangingPunct="0"/>
            <a:endParaRPr lang="hu-HU" sz="3600">
              <a:solidFill>
                <a:srgbClr val="FF3300"/>
              </a:solidFill>
              <a:latin typeface="Comic Sans MS" pitchFamily="66" charset="0"/>
            </a:endParaRPr>
          </a:p>
          <a:p>
            <a:pPr algn="l" eaLnBrk="0" hangingPunct="0">
              <a:buFontTx/>
              <a:buChar char="•"/>
            </a:pPr>
            <a:r>
              <a:rPr lang="hu-HU" sz="2800" b="0">
                <a:solidFill>
                  <a:schemeClr val="tx1"/>
                </a:solidFill>
                <a:latin typeface="Times New Roman" pitchFamily="18" charset="0"/>
              </a:rPr>
              <a:t> Gyorsított ionok belövése az anyagba</a:t>
            </a:r>
            <a:endParaRPr lang="en-US" sz="2800" b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981075"/>
            <a:ext cx="4341813" cy="4103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533400" y="5257800"/>
            <a:ext cx="8153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Ionimplantációval létrehozott réteg sűrűség eloszlása, </a:t>
            </a:r>
            <a:r>
              <a:rPr lang="hu-HU" sz="2400" b="0" i="1">
                <a:solidFill>
                  <a:schemeClr val="tx1"/>
                </a:solidFill>
                <a:latin typeface="Times New Roman" pitchFamily="18" charset="0"/>
              </a:rPr>
              <a:t>x</a:t>
            </a:r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 = 0 a felület, növekvő </a:t>
            </a:r>
            <a:r>
              <a:rPr lang="hu-HU" sz="2400" b="0" i="1">
                <a:solidFill>
                  <a:schemeClr val="tx1"/>
                </a:solidFill>
                <a:latin typeface="Times New Roman" pitchFamily="18" charset="0"/>
              </a:rPr>
              <a:t>x</a:t>
            </a:r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 értékek a szeletre merőleges irányba mutatnak</a:t>
            </a: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250825" y="765175"/>
            <a:ext cx="8713788" cy="5611813"/>
          </a:xfrm>
          <a:prstGeom prst="rect">
            <a:avLst/>
          </a:prstGeom>
          <a:solidFill>
            <a:srgbClr val="CCFF99"/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hu-HU" sz="1800" i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eaLnBrk="0" hangingPunct="0"/>
            <a:r>
              <a:rPr lang="hu-HU" sz="320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Az ionimplantáció előnyei a diffúzióval szemben</a:t>
            </a:r>
            <a:r>
              <a:rPr lang="hu-HU" sz="2400" b="0" i="1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algn="l" eaLnBrk="0" hangingPunct="0"/>
            <a:endParaRPr lang="hu-HU" b="0" i="1">
              <a:solidFill>
                <a:schemeClr val="tx1"/>
              </a:solidFill>
              <a:latin typeface="Times New Roman" pitchFamily="18" charset="0"/>
            </a:endParaRPr>
          </a:p>
          <a:p>
            <a:pPr algn="l" eaLnBrk="0" hangingPunct="0">
              <a:buFont typeface="Symbol" pitchFamily="18" charset="2"/>
              <a:buChar char="·"/>
            </a:pPr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hu-HU" sz="2400">
                <a:solidFill>
                  <a:schemeClr val="tx1"/>
                </a:solidFill>
                <a:latin typeface="Times New Roman" pitchFamily="18" charset="0"/>
              </a:rPr>
              <a:t>Nagyobb pontosság</a:t>
            </a:r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 érhető el vele </a:t>
            </a:r>
          </a:p>
          <a:p>
            <a:pPr algn="l" eaLnBrk="0" hangingPunct="0">
              <a:buFont typeface="Symbol" pitchFamily="18" charset="2"/>
              <a:buChar char="·"/>
            </a:pPr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hu-HU" sz="2400">
                <a:solidFill>
                  <a:schemeClr val="tx1"/>
                </a:solidFill>
                <a:latin typeface="Times New Roman" pitchFamily="18" charset="0"/>
              </a:rPr>
              <a:t>Alacsonyabb hőmérsékletű</a:t>
            </a:r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 művelet</a:t>
            </a:r>
          </a:p>
          <a:p>
            <a:pPr algn="l" eaLnBrk="0" hangingPunct="0">
              <a:buFont typeface="Symbol" pitchFamily="18" charset="2"/>
              <a:buChar char="·"/>
            </a:pPr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hu-HU" sz="2400">
                <a:solidFill>
                  <a:schemeClr val="tx1"/>
                </a:solidFill>
                <a:latin typeface="Times New Roman" pitchFamily="18" charset="0"/>
              </a:rPr>
              <a:t>Nincsen oldalirányú méretkülönbség</a:t>
            </a:r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 a fotolitográfiás eljárás során nyitott ablak és az ionimplantációval létrehozott terület között, szemben a diffúzióval, ahol van oldalirányú diffúzió is</a:t>
            </a:r>
          </a:p>
          <a:p>
            <a:pPr algn="l" eaLnBrk="0" hangingPunct="0">
              <a:buFont typeface="Symbol" pitchFamily="18" charset="2"/>
              <a:buChar char="·"/>
            </a:pPr>
            <a:endParaRPr lang="hu-HU" sz="2400" b="0">
              <a:solidFill>
                <a:schemeClr val="tx1"/>
              </a:solidFill>
              <a:latin typeface="Times New Roman" pitchFamily="18" charset="0"/>
            </a:endParaRPr>
          </a:p>
          <a:p>
            <a:pPr algn="l" eaLnBrk="0" hangingPunct="0">
              <a:buFont typeface="Symbol" pitchFamily="18" charset="2"/>
              <a:buChar char="·"/>
            </a:pPr>
            <a:endParaRPr lang="hu-HU" sz="2400" b="0">
              <a:solidFill>
                <a:schemeClr val="tx1"/>
              </a:solidFill>
              <a:latin typeface="Times New Roman" pitchFamily="18" charset="0"/>
            </a:endParaRPr>
          </a:p>
          <a:p>
            <a:pPr eaLnBrk="0" hangingPunct="0"/>
            <a:r>
              <a:rPr lang="hu-HU" sz="320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Az ionimplantáció hátrányai a diffúzióval szemben</a:t>
            </a:r>
            <a:r>
              <a:rPr lang="hu-HU" sz="3200" b="0" i="1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algn="l" eaLnBrk="0" hangingPunct="0"/>
            <a:endParaRPr lang="hu-HU" b="0" i="1">
              <a:solidFill>
                <a:schemeClr val="tx1"/>
              </a:solidFill>
              <a:latin typeface="Times New Roman" pitchFamily="18" charset="0"/>
            </a:endParaRPr>
          </a:p>
          <a:p>
            <a:pPr algn="l" eaLnBrk="0" hangingPunct="0">
              <a:buFont typeface="Symbol" pitchFamily="18" charset="2"/>
              <a:buChar char="·"/>
            </a:pPr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hu-HU" sz="2400">
                <a:solidFill>
                  <a:schemeClr val="tx1"/>
                </a:solidFill>
                <a:latin typeface="Times New Roman" pitchFamily="18" charset="0"/>
              </a:rPr>
              <a:t>Jobban károsítja a kristályszerkezetet</a:t>
            </a:r>
          </a:p>
          <a:p>
            <a:pPr algn="l" eaLnBrk="0" hangingPunct="0">
              <a:buFont typeface="Symbol" pitchFamily="18" charset="2"/>
              <a:buChar char="·"/>
            </a:pPr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hu-HU" sz="2400">
                <a:solidFill>
                  <a:schemeClr val="tx1"/>
                </a:solidFill>
                <a:latin typeface="Times New Roman" pitchFamily="18" charset="0"/>
              </a:rPr>
              <a:t>Kevésbé termelékeny</a:t>
            </a:r>
          </a:p>
          <a:p>
            <a:pPr algn="l" eaLnBrk="0" hangingPunct="0">
              <a:buFont typeface="Symbol" pitchFamily="18" charset="2"/>
              <a:buChar char="·"/>
            </a:pPr>
            <a:endParaRPr lang="hu-HU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1981200" y="368300"/>
            <a:ext cx="54371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hu-HU" sz="3600">
                <a:solidFill>
                  <a:srgbClr val="FF0000"/>
                </a:solidFill>
                <a:latin typeface="Comic Sans MS" pitchFamily="66" charset="0"/>
              </a:rPr>
              <a:t>Rétegfelviteli eljárások</a:t>
            </a:r>
            <a:r>
              <a:rPr lang="hu-HU" sz="3200" b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381000" y="990600"/>
            <a:ext cx="8229600" cy="532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Kémiai vagy fizikai módszerek, amelyekkel a teljes szelet felületét beborító, összefüggő réteget hoznak létre. </a:t>
            </a:r>
          </a:p>
          <a:p>
            <a:pPr algn="l" eaLnBrk="0" hangingPunct="0"/>
            <a:endParaRPr lang="hu-HU" sz="2400" b="0">
              <a:solidFill>
                <a:schemeClr val="tx1"/>
              </a:solidFill>
              <a:latin typeface="Times New Roman" pitchFamily="18" charset="0"/>
            </a:endParaRPr>
          </a:p>
          <a:p>
            <a:pPr eaLnBrk="0" hangingPunct="0"/>
            <a:r>
              <a:rPr lang="hu-HU" sz="3200" i="1">
                <a:solidFill>
                  <a:srgbClr val="FF3300"/>
                </a:solidFill>
                <a:latin typeface="Comic Sans MS" pitchFamily="66" charset="0"/>
              </a:rPr>
              <a:t>1.Oxidáció</a:t>
            </a:r>
            <a:endParaRPr lang="hu-HU" sz="2800" i="1">
              <a:solidFill>
                <a:srgbClr val="FF3300"/>
              </a:solidFill>
              <a:latin typeface="Comic Sans MS" pitchFamily="66" charset="0"/>
            </a:endParaRPr>
          </a:p>
          <a:p>
            <a:pPr algn="l" eaLnBrk="0" hangingPunct="0"/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A Si felületén a SiO</a:t>
            </a:r>
            <a:r>
              <a:rPr lang="hu-HU" sz="2400" b="0" baseline="-2500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 réteg létrehozása oxigén környezetben kb.1</a:t>
            </a:r>
            <a:r>
              <a:rPr lang="en-US" sz="2400" b="0">
                <a:solidFill>
                  <a:schemeClr val="tx1"/>
                </a:solidFill>
                <a:latin typeface="Times New Roman" pitchFamily="18" charset="0"/>
              </a:rPr>
              <a:t>000</a:t>
            </a:r>
            <a:r>
              <a:rPr lang="en-US" sz="2400" b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</a:t>
            </a:r>
            <a:r>
              <a:rPr lang="en-US" sz="2400" b="0">
                <a:solidFill>
                  <a:schemeClr val="tx1"/>
                </a:solidFill>
                <a:latin typeface="Times New Roman" pitchFamily="18" charset="0"/>
              </a:rPr>
              <a:t>C  </a:t>
            </a:r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hőmérséklet hatására. A felületen a SiO</a:t>
            </a:r>
            <a:r>
              <a:rPr lang="hu-HU" sz="2400" b="0" baseline="-2500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 réteg tökéletes szigetelő, vegyi anyagokkal szemben szelektíven viselkedik.</a:t>
            </a:r>
          </a:p>
          <a:p>
            <a:pPr algn="l" eaLnBrk="0" hangingPunct="0"/>
            <a:endParaRPr lang="hu-HU" sz="2400" b="0">
              <a:solidFill>
                <a:schemeClr val="tx1"/>
              </a:solidFill>
              <a:latin typeface="Times New Roman" pitchFamily="18" charset="0"/>
            </a:endParaRPr>
          </a:p>
          <a:p>
            <a:pPr algn="l" eaLnBrk="0" hangingPunct="0"/>
            <a:r>
              <a:rPr lang="hu-HU" sz="2400" b="0" i="1">
                <a:solidFill>
                  <a:srgbClr val="FF0000"/>
                </a:solidFill>
                <a:latin typeface="Times New Roman" pitchFamily="18" charset="0"/>
              </a:rPr>
              <a:t>A SiO</a:t>
            </a:r>
            <a:r>
              <a:rPr lang="hu-HU" sz="2400" b="0" i="1" baseline="-2500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hu-HU" sz="2400" b="0" i="1">
                <a:solidFill>
                  <a:srgbClr val="FF0000"/>
                </a:solidFill>
                <a:latin typeface="Times New Roman" pitchFamily="18" charset="0"/>
              </a:rPr>
              <a:t> szerepe kettős: </a:t>
            </a:r>
          </a:p>
          <a:p>
            <a:pPr lvl="2" algn="l" eaLnBrk="0" hangingPunct="0"/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1. gyártástechnológiai (maszkol)</a:t>
            </a:r>
          </a:p>
          <a:p>
            <a:pPr lvl="2" algn="l" eaLnBrk="0" hangingPunct="0"/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2. elektronikai</a:t>
            </a:r>
          </a:p>
          <a:p>
            <a:pPr lvl="3" algn="l" eaLnBrk="0" hangingPunct="0">
              <a:buFont typeface="Symbol" pitchFamily="18" charset="2"/>
              <a:buChar char="·"/>
            </a:pPr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szigetel a felületi rétegek között (vastag oxid)</a:t>
            </a:r>
          </a:p>
          <a:p>
            <a:pPr lvl="3" algn="l" eaLnBrk="0" hangingPunct="0">
              <a:buFont typeface="Symbol" pitchFamily="18" charset="2"/>
              <a:buChar char="·"/>
            </a:pPr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MOS tranzisztorokban dielektrikum (vékony oxid)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468313" y="404813"/>
            <a:ext cx="8077200" cy="581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hu-HU" sz="3200" i="1">
                <a:solidFill>
                  <a:srgbClr val="FF3300"/>
                </a:solidFill>
                <a:latin typeface="Comic Sans MS" pitchFamily="66" charset="0"/>
              </a:rPr>
              <a:t>2. Epitaxiális réteg növesztés</a:t>
            </a:r>
            <a:endParaRPr lang="hu-HU" sz="2800" i="1">
              <a:solidFill>
                <a:srgbClr val="FF3300"/>
              </a:solidFill>
              <a:latin typeface="Comic Sans MS" pitchFamily="66" charset="0"/>
            </a:endParaRPr>
          </a:p>
          <a:p>
            <a:pPr algn="l" eaLnBrk="0" hangingPunct="0"/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A felületen olyan Si réteg létrehozása, ami az egykristályos szerkezetet folytatja, de pl. kisebb adalékolású.</a:t>
            </a:r>
          </a:p>
          <a:p>
            <a:pPr algn="l" eaLnBrk="0" hangingPunct="0"/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1</a:t>
            </a:r>
            <a:r>
              <a:rPr lang="en-US" sz="2400" b="0">
                <a:solidFill>
                  <a:schemeClr val="tx1"/>
                </a:solidFill>
                <a:latin typeface="Times New Roman" pitchFamily="18" charset="0"/>
              </a:rPr>
              <a:t>200</a:t>
            </a:r>
            <a:r>
              <a:rPr lang="en-US" sz="2400" b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</a:t>
            </a:r>
            <a:r>
              <a:rPr lang="en-US" sz="2400" b="0">
                <a:solidFill>
                  <a:schemeClr val="tx1"/>
                </a:solidFill>
                <a:latin typeface="Times New Roman" pitchFamily="18" charset="0"/>
              </a:rPr>
              <a:t>C  </a:t>
            </a:r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hőmérsékletű művelet.</a:t>
            </a:r>
          </a:p>
          <a:p>
            <a:pPr algn="l" eaLnBrk="0" hangingPunct="0"/>
            <a:endParaRPr lang="hu-HU" sz="2400" b="0">
              <a:solidFill>
                <a:schemeClr val="tx1"/>
              </a:solidFill>
              <a:latin typeface="Times New Roman" pitchFamily="18" charset="0"/>
            </a:endParaRPr>
          </a:p>
          <a:p>
            <a:pPr eaLnBrk="0" hangingPunct="0"/>
            <a:r>
              <a:rPr lang="hu-HU" sz="3200" i="1">
                <a:solidFill>
                  <a:srgbClr val="FF3300"/>
                </a:solidFill>
                <a:latin typeface="Comic Sans MS" pitchFamily="66" charset="0"/>
              </a:rPr>
              <a:t>3. Kémiai gőzfázisú leválasztás</a:t>
            </a:r>
            <a:r>
              <a:rPr lang="hu-HU" sz="2800" i="1">
                <a:solidFill>
                  <a:srgbClr val="FF3300"/>
                </a:solidFill>
                <a:latin typeface="Comic Sans MS" pitchFamily="66" charset="0"/>
              </a:rPr>
              <a:t/>
            </a:r>
            <a:br>
              <a:rPr lang="hu-HU" sz="2800" i="1">
                <a:solidFill>
                  <a:srgbClr val="FF3300"/>
                </a:solidFill>
                <a:latin typeface="Comic Sans MS" pitchFamily="66" charset="0"/>
              </a:rPr>
            </a:br>
            <a:r>
              <a:rPr lang="en-US" sz="2800" b="0">
                <a:solidFill>
                  <a:schemeClr val="tx1"/>
                </a:solidFill>
                <a:latin typeface="Comic Sans MS" pitchFamily="66" charset="0"/>
              </a:rPr>
              <a:t>(Chemical Vapor Deposition,</a:t>
            </a:r>
            <a:r>
              <a:rPr lang="en-US" sz="3200" b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3200">
                <a:solidFill>
                  <a:srgbClr val="FF3300"/>
                </a:solidFill>
                <a:latin typeface="Comic Sans MS" pitchFamily="66" charset="0"/>
              </a:rPr>
              <a:t>CVD</a:t>
            </a:r>
            <a:r>
              <a:rPr lang="en-US" sz="2800" b="0">
                <a:solidFill>
                  <a:schemeClr val="tx1"/>
                </a:solidFill>
                <a:latin typeface="Comic Sans MS" pitchFamily="66" charset="0"/>
              </a:rPr>
              <a:t>)</a:t>
            </a:r>
            <a:endParaRPr lang="en-US" sz="2400" b="0">
              <a:solidFill>
                <a:schemeClr val="tx1"/>
              </a:solidFill>
              <a:latin typeface="Comic Sans MS" pitchFamily="66" charset="0"/>
            </a:endParaRPr>
          </a:p>
          <a:p>
            <a:pPr algn="l" eaLnBrk="0" hangingPunct="0"/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Kémiai gőzfázisú reakció hatására amorf vagy polikristályos Si leválasztása a felületre.</a:t>
            </a:r>
          </a:p>
          <a:p>
            <a:pPr algn="l" eaLnBrk="0" hangingPunct="0"/>
            <a:endParaRPr lang="hu-HU" sz="2400" b="0">
              <a:solidFill>
                <a:schemeClr val="tx1"/>
              </a:solidFill>
              <a:latin typeface="Times New Roman" pitchFamily="18" charset="0"/>
            </a:endParaRPr>
          </a:p>
          <a:p>
            <a:pPr eaLnBrk="0" hangingPunct="0"/>
            <a:r>
              <a:rPr lang="hu-HU" sz="3200" i="1">
                <a:solidFill>
                  <a:srgbClr val="FF3300"/>
                </a:solidFill>
                <a:latin typeface="Comic Sans MS" pitchFamily="66" charset="0"/>
              </a:rPr>
              <a:t>4. Fizikai gőzfázisú leválasztás</a:t>
            </a:r>
            <a:r>
              <a:rPr lang="hu-HU" sz="2800" i="1">
                <a:solidFill>
                  <a:srgbClr val="FF3300"/>
                </a:solidFill>
                <a:latin typeface="Comic Sans MS" pitchFamily="66" charset="0"/>
              </a:rPr>
              <a:t/>
            </a:r>
            <a:br>
              <a:rPr lang="hu-HU" sz="2800" i="1">
                <a:solidFill>
                  <a:srgbClr val="FF3300"/>
                </a:solidFill>
                <a:latin typeface="Comic Sans MS" pitchFamily="66" charset="0"/>
              </a:rPr>
            </a:br>
            <a:r>
              <a:rPr lang="en-US" sz="2800" b="0">
                <a:solidFill>
                  <a:schemeClr val="tx1"/>
                </a:solidFill>
                <a:latin typeface="Comic Sans MS" pitchFamily="66" charset="0"/>
              </a:rPr>
              <a:t>(Physical Vapor Deposition, </a:t>
            </a:r>
            <a:r>
              <a:rPr lang="en-US" sz="3200">
                <a:solidFill>
                  <a:srgbClr val="FF3300"/>
                </a:solidFill>
                <a:latin typeface="Comic Sans MS" pitchFamily="66" charset="0"/>
              </a:rPr>
              <a:t>PVD</a:t>
            </a:r>
            <a:r>
              <a:rPr lang="en-US" sz="2800" b="0">
                <a:solidFill>
                  <a:schemeClr val="tx1"/>
                </a:solidFill>
                <a:latin typeface="Comic Sans MS" pitchFamily="66" charset="0"/>
              </a:rPr>
              <a:t>)</a:t>
            </a:r>
          </a:p>
          <a:p>
            <a:pPr algn="l" eaLnBrk="0" hangingPunct="0"/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Fizikai gőzfázisú reakció fémrétegek leválasztására (porlasztás ill. vákuum párologtatás).</a:t>
            </a: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457200" y="0"/>
            <a:ext cx="8001000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hu-HU" sz="3600">
                <a:solidFill>
                  <a:srgbClr val="FF0000"/>
                </a:solidFill>
                <a:latin typeface="Times New Roman" pitchFamily="18" charset="0"/>
              </a:rPr>
              <a:t>Litográfiai eljárások</a:t>
            </a:r>
            <a:r>
              <a:rPr lang="hu-HU" sz="2400" i="1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algn="l" eaLnBrk="0" hangingPunct="0"/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Ezek segítségével hozzák létre a szilícium-dioxidban (SiO</a:t>
            </a:r>
            <a:r>
              <a:rPr lang="hu-HU" sz="2400" b="0" baseline="-2500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) a szükséges mintázatot </a:t>
            </a:r>
          </a:p>
          <a:p>
            <a:pPr algn="l" eaLnBrk="0" hangingPunct="0"/>
            <a:r>
              <a:rPr lang="hu-HU" sz="2400" i="1">
                <a:solidFill>
                  <a:srgbClr val="FF3300"/>
                </a:solidFill>
                <a:latin typeface="Times New Roman" pitchFamily="18" charset="0"/>
              </a:rPr>
              <a:t>Lépései</a:t>
            </a:r>
          </a:p>
          <a:p>
            <a:pPr lvl="2" algn="l" eaLnBrk="0" hangingPunct="0">
              <a:buFontTx/>
              <a:buChar char="•"/>
            </a:pPr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fotoreziszt felvitel a szeletre</a:t>
            </a:r>
          </a:p>
          <a:p>
            <a:pPr lvl="2" algn="l" eaLnBrk="0" hangingPunct="0">
              <a:buFontTx/>
              <a:buChar char="•"/>
            </a:pPr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minta leképezés</a:t>
            </a:r>
          </a:p>
          <a:p>
            <a:pPr lvl="2" algn="l" eaLnBrk="0" hangingPunct="0">
              <a:buFontTx/>
              <a:buChar char="•"/>
            </a:pPr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oxid marás</a:t>
            </a:r>
          </a:p>
          <a:p>
            <a:pPr algn="l" eaLnBrk="0" hangingPunct="0"/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A chip mintázatot a </a:t>
            </a:r>
            <a:r>
              <a:rPr lang="en-AU" sz="2400" b="0" i="1">
                <a:solidFill>
                  <a:srgbClr val="FF0000"/>
                </a:solidFill>
                <a:latin typeface="Times New Roman" pitchFamily="18" charset="0"/>
              </a:rPr>
              <a:t>reticle</a:t>
            </a:r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, a szelet</a:t>
            </a:r>
            <a:r>
              <a:rPr lang="hu-HU" sz="2400" b="0" i="1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mintázatokat az un. </a:t>
            </a:r>
            <a:r>
              <a:rPr lang="en-AU" sz="2400" i="1">
                <a:solidFill>
                  <a:srgbClr val="FF0000"/>
                </a:solidFill>
                <a:latin typeface="Times New Roman" pitchFamily="18" charset="0"/>
              </a:rPr>
              <a:t>maszk</a:t>
            </a:r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-ok tartalmazzák. </a:t>
            </a:r>
          </a:p>
        </p:txBody>
      </p:sp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00438"/>
            <a:ext cx="295751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3657600" y="3200400"/>
            <a:ext cx="50292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Leggyakrabban a maszkokon keresztül történő megvilágítással hozzuk létre fototechnikai úton a SiO</a:t>
            </a:r>
            <a:r>
              <a:rPr lang="hu-HU" sz="2400" b="0" baseline="-2500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-ben a szükséges mintázatot. Minden technológiai lépéshez más maszk szükséges</a:t>
            </a:r>
            <a:r>
              <a:rPr lang="hu-HU" sz="2400" b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</a:t>
            </a:r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egy technológiát egy </a:t>
            </a:r>
            <a:r>
              <a:rPr lang="en-AU" sz="2400" i="1">
                <a:solidFill>
                  <a:srgbClr val="FF0000"/>
                </a:solidFill>
                <a:latin typeface="Times New Roman" pitchFamily="18" charset="0"/>
              </a:rPr>
              <a:t>maszk sorozat</a:t>
            </a:r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 határoz meg. A mintázatot (pattern data) számítógépi tervező programok készítik.</a:t>
            </a: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1143000" y="46038"/>
            <a:ext cx="5680075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hu-HU" sz="3200" i="1">
                <a:solidFill>
                  <a:schemeClr val="tx1"/>
                </a:solidFill>
                <a:latin typeface="Times New Roman" pitchFamily="18" charset="0"/>
              </a:rPr>
              <a:t>Fotolitográfiai lépések</a:t>
            </a:r>
            <a:endParaRPr lang="hu-HU" sz="2400" i="1">
              <a:solidFill>
                <a:schemeClr val="tx1"/>
              </a:solidFill>
              <a:latin typeface="Times New Roman" pitchFamily="18" charset="0"/>
            </a:endParaRPr>
          </a:p>
          <a:p>
            <a:pPr eaLnBrk="0" hangingPunct="0"/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A szükséges mintázat kialakítása a SiO</a:t>
            </a:r>
            <a:r>
              <a:rPr lang="hu-HU" sz="2400" b="0" baseline="-2500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-ban </a:t>
            </a: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609600" y="2446338"/>
            <a:ext cx="4343400" cy="1014412"/>
          </a:xfrm>
          <a:prstGeom prst="rect">
            <a:avLst/>
          </a:prstGeom>
          <a:solidFill>
            <a:schemeClr val="bg2"/>
          </a:solidFill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  <a:p>
            <a:pPr algn="l" eaLnBrk="0" hangingPunct="0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Times New Roman" pitchFamily="18" charset="0"/>
              </a:rPr>
              <a:t>Si hordozó</a:t>
            </a: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609600" y="2133600"/>
            <a:ext cx="43434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l" eaLnBrk="0" hangingPunct="0"/>
            <a:r>
              <a:rPr lang="en-US" sz="2400" b="0">
                <a:solidFill>
                  <a:schemeClr val="tx1"/>
                </a:solidFill>
                <a:latin typeface="Times New Roman" pitchFamily="18" charset="0"/>
              </a:rPr>
              <a:t>Si-dioxid</a:t>
            </a: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609600" y="1981200"/>
            <a:ext cx="4343400" cy="1524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5174" name="AutoShape 6"/>
          <p:cNvSpPr>
            <a:spLocks/>
          </p:cNvSpPr>
          <p:nvPr/>
        </p:nvSpPr>
        <p:spPr bwMode="auto">
          <a:xfrm>
            <a:off x="7010400" y="2057400"/>
            <a:ext cx="1390650" cy="466725"/>
          </a:xfrm>
          <a:prstGeom prst="borderCallout1">
            <a:avLst>
              <a:gd name="adj1" fmla="val 24491"/>
              <a:gd name="adj2" fmla="val -5481"/>
              <a:gd name="adj3" fmla="val 1699"/>
              <a:gd name="adj4" fmla="val -187671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2400" b="0">
                <a:solidFill>
                  <a:schemeClr val="tx1"/>
                </a:solidFill>
                <a:latin typeface="Times New Roman" pitchFamily="18" charset="0"/>
              </a:rPr>
              <a:t>reziszt</a:t>
            </a:r>
          </a:p>
        </p:txBody>
      </p:sp>
      <p:sp>
        <p:nvSpPr>
          <p:cNvPr id="135175" name="AutoShape 7"/>
          <p:cNvSpPr>
            <a:spLocks/>
          </p:cNvSpPr>
          <p:nvPr/>
        </p:nvSpPr>
        <p:spPr bwMode="auto">
          <a:xfrm>
            <a:off x="7010400" y="1344613"/>
            <a:ext cx="1409700" cy="466725"/>
          </a:xfrm>
          <a:prstGeom prst="borderCallout1">
            <a:avLst>
              <a:gd name="adj1" fmla="val 24491"/>
              <a:gd name="adj2" fmla="val -5407"/>
              <a:gd name="adj3" fmla="val 61222"/>
              <a:gd name="adj4" fmla="val -214866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2400" b="0">
                <a:solidFill>
                  <a:schemeClr val="tx1"/>
                </a:solidFill>
                <a:latin typeface="Times New Roman" pitchFamily="18" charset="0"/>
              </a:rPr>
              <a:t>maszk</a:t>
            </a:r>
          </a:p>
        </p:txBody>
      </p:sp>
      <p:sp>
        <p:nvSpPr>
          <p:cNvPr id="135176" name="Rectangle 8"/>
          <p:cNvSpPr>
            <a:spLocks noChangeArrowheads="1"/>
          </p:cNvSpPr>
          <p:nvPr/>
        </p:nvSpPr>
        <p:spPr bwMode="auto">
          <a:xfrm>
            <a:off x="304800" y="3505200"/>
            <a:ext cx="8305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A megvilágított területeken a fotoreziszt anyag polimerizálódik, bizonyos oldószerekkel szemben ellenállóvá válik, így a maszk mintázat átkerül a fotorezisztbe.</a:t>
            </a: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135177" name="Group 9"/>
          <p:cNvGrpSpPr>
            <a:grpSpLocks/>
          </p:cNvGrpSpPr>
          <p:nvPr/>
        </p:nvGrpSpPr>
        <p:grpSpPr bwMode="auto">
          <a:xfrm>
            <a:off x="609600" y="4876800"/>
            <a:ext cx="4343400" cy="1584325"/>
            <a:chOff x="717" y="3172"/>
            <a:chExt cx="3024" cy="1049"/>
          </a:xfrm>
        </p:grpSpPr>
        <p:sp>
          <p:nvSpPr>
            <p:cNvPr id="135178" name="Rectangle 10"/>
            <p:cNvSpPr>
              <a:spLocks noChangeArrowheads="1"/>
            </p:cNvSpPr>
            <p:nvPr/>
          </p:nvSpPr>
          <p:spPr bwMode="auto">
            <a:xfrm>
              <a:off x="717" y="3550"/>
              <a:ext cx="3024" cy="671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endParaRPr lang="en-US" sz="2400" b="0">
                <a:solidFill>
                  <a:schemeClr val="tx1"/>
                </a:solidFill>
                <a:latin typeface="Times New Roman" pitchFamily="18" charset="0"/>
              </a:endParaRPr>
            </a:p>
            <a:p>
              <a:pPr algn="l" eaLnBrk="0" hangingPunct="0">
                <a:spcBef>
                  <a:spcPct val="50000"/>
                </a:spcBef>
              </a:pPr>
              <a:r>
                <a:rPr lang="en-US" sz="2400" b="0">
                  <a:solidFill>
                    <a:srgbClr val="FFFFFF"/>
                  </a:solidFill>
                  <a:latin typeface="Times New Roman" pitchFamily="18" charset="0"/>
                </a:rPr>
                <a:t>Si hordozó</a:t>
              </a:r>
              <a:endParaRPr lang="en-US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35179" name="Rectangle 11"/>
            <p:cNvSpPr>
              <a:spLocks noChangeArrowheads="1"/>
            </p:cNvSpPr>
            <p:nvPr/>
          </p:nvSpPr>
          <p:spPr bwMode="auto">
            <a:xfrm>
              <a:off x="724" y="3316"/>
              <a:ext cx="3016" cy="2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l" eaLnBrk="0" hangingPunct="0"/>
              <a:r>
                <a:rPr lang="en-US" sz="2400" b="0">
                  <a:solidFill>
                    <a:schemeClr val="tx1"/>
                  </a:solidFill>
                  <a:latin typeface="Times New Roman" pitchFamily="18" charset="0"/>
                </a:rPr>
                <a:t>Si-dioxid</a:t>
              </a:r>
            </a:p>
          </p:txBody>
        </p:sp>
        <p:sp>
          <p:nvSpPr>
            <p:cNvPr id="135180" name="Rectangle 12"/>
            <p:cNvSpPr>
              <a:spLocks noChangeArrowheads="1"/>
            </p:cNvSpPr>
            <p:nvPr/>
          </p:nvSpPr>
          <p:spPr bwMode="auto">
            <a:xfrm>
              <a:off x="724" y="3172"/>
              <a:ext cx="616" cy="136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5181" name="Rectangle 13"/>
            <p:cNvSpPr>
              <a:spLocks noChangeArrowheads="1"/>
            </p:cNvSpPr>
            <p:nvPr/>
          </p:nvSpPr>
          <p:spPr bwMode="auto">
            <a:xfrm>
              <a:off x="1828" y="3172"/>
              <a:ext cx="856" cy="136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5182" name="Rectangle 14"/>
            <p:cNvSpPr>
              <a:spLocks noChangeArrowheads="1"/>
            </p:cNvSpPr>
            <p:nvPr/>
          </p:nvSpPr>
          <p:spPr bwMode="auto">
            <a:xfrm>
              <a:off x="3172" y="3172"/>
              <a:ext cx="568" cy="136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135183" name="Rectangle 15"/>
          <p:cNvSpPr>
            <a:spLocks noChangeArrowheads="1"/>
          </p:cNvSpPr>
          <p:nvPr/>
        </p:nvSpPr>
        <p:spPr bwMode="auto">
          <a:xfrm>
            <a:off x="1524000" y="1600200"/>
            <a:ext cx="685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5184" name="Rectangle 16"/>
          <p:cNvSpPr>
            <a:spLocks noChangeArrowheads="1"/>
          </p:cNvSpPr>
          <p:nvPr/>
        </p:nvSpPr>
        <p:spPr bwMode="auto">
          <a:xfrm>
            <a:off x="3429000" y="1600200"/>
            <a:ext cx="685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grpSp>
        <p:nvGrpSpPr>
          <p:cNvPr id="135185" name="Group 17"/>
          <p:cNvGrpSpPr>
            <a:grpSpLocks/>
          </p:cNvGrpSpPr>
          <p:nvPr/>
        </p:nvGrpSpPr>
        <p:grpSpPr bwMode="auto">
          <a:xfrm>
            <a:off x="609600" y="1219200"/>
            <a:ext cx="914400" cy="762000"/>
            <a:chOff x="384" y="672"/>
            <a:chExt cx="576" cy="480"/>
          </a:xfrm>
        </p:grpSpPr>
        <p:sp>
          <p:nvSpPr>
            <p:cNvPr id="135186" name="Line 18"/>
            <p:cNvSpPr>
              <a:spLocks noChangeShapeType="1"/>
            </p:cNvSpPr>
            <p:nvPr/>
          </p:nvSpPr>
          <p:spPr bwMode="auto">
            <a:xfrm>
              <a:off x="384" y="672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5187" name="Line 19"/>
            <p:cNvSpPr>
              <a:spLocks noChangeShapeType="1"/>
            </p:cNvSpPr>
            <p:nvPr/>
          </p:nvSpPr>
          <p:spPr bwMode="auto">
            <a:xfrm>
              <a:off x="480" y="672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5188" name="Line 20"/>
            <p:cNvSpPr>
              <a:spLocks noChangeShapeType="1"/>
            </p:cNvSpPr>
            <p:nvPr/>
          </p:nvSpPr>
          <p:spPr bwMode="auto">
            <a:xfrm>
              <a:off x="576" y="672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5189" name="Line 21"/>
            <p:cNvSpPr>
              <a:spLocks noChangeShapeType="1"/>
            </p:cNvSpPr>
            <p:nvPr/>
          </p:nvSpPr>
          <p:spPr bwMode="auto">
            <a:xfrm>
              <a:off x="672" y="672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5190" name="Line 22"/>
            <p:cNvSpPr>
              <a:spLocks noChangeShapeType="1"/>
            </p:cNvSpPr>
            <p:nvPr/>
          </p:nvSpPr>
          <p:spPr bwMode="auto">
            <a:xfrm>
              <a:off x="768" y="672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5191" name="Line 23"/>
            <p:cNvSpPr>
              <a:spLocks noChangeShapeType="1"/>
            </p:cNvSpPr>
            <p:nvPr/>
          </p:nvSpPr>
          <p:spPr bwMode="auto">
            <a:xfrm>
              <a:off x="864" y="672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5192" name="Line 24"/>
            <p:cNvSpPr>
              <a:spLocks noChangeShapeType="1"/>
            </p:cNvSpPr>
            <p:nvPr/>
          </p:nvSpPr>
          <p:spPr bwMode="auto">
            <a:xfrm>
              <a:off x="960" y="672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135193" name="Line 25"/>
          <p:cNvSpPr>
            <a:spLocks noChangeShapeType="1"/>
          </p:cNvSpPr>
          <p:nvPr/>
        </p:nvSpPr>
        <p:spPr bwMode="auto">
          <a:xfrm>
            <a:off x="1676400" y="1219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5194" name="Line 26"/>
          <p:cNvSpPr>
            <a:spLocks noChangeShapeType="1"/>
          </p:cNvSpPr>
          <p:nvPr/>
        </p:nvSpPr>
        <p:spPr bwMode="auto">
          <a:xfrm>
            <a:off x="1828800" y="1219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5195" name="Line 27"/>
          <p:cNvSpPr>
            <a:spLocks noChangeShapeType="1"/>
          </p:cNvSpPr>
          <p:nvPr/>
        </p:nvSpPr>
        <p:spPr bwMode="auto">
          <a:xfrm>
            <a:off x="1981200" y="1219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5196" name="Line 28"/>
          <p:cNvSpPr>
            <a:spLocks noChangeShapeType="1"/>
          </p:cNvSpPr>
          <p:nvPr/>
        </p:nvSpPr>
        <p:spPr bwMode="auto">
          <a:xfrm>
            <a:off x="2133600" y="1219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5197" name="Line 29"/>
          <p:cNvSpPr>
            <a:spLocks noChangeShapeType="1"/>
          </p:cNvSpPr>
          <p:nvPr/>
        </p:nvSpPr>
        <p:spPr bwMode="auto">
          <a:xfrm>
            <a:off x="2286000" y="1219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5198" name="Line 30"/>
          <p:cNvSpPr>
            <a:spLocks noChangeShapeType="1"/>
          </p:cNvSpPr>
          <p:nvPr/>
        </p:nvSpPr>
        <p:spPr bwMode="auto">
          <a:xfrm>
            <a:off x="2438400" y="1219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5199" name="Line 31"/>
          <p:cNvSpPr>
            <a:spLocks noChangeShapeType="1"/>
          </p:cNvSpPr>
          <p:nvPr/>
        </p:nvSpPr>
        <p:spPr bwMode="auto">
          <a:xfrm>
            <a:off x="2590800" y="1219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5200" name="Line 32"/>
          <p:cNvSpPr>
            <a:spLocks noChangeShapeType="1"/>
          </p:cNvSpPr>
          <p:nvPr/>
        </p:nvSpPr>
        <p:spPr bwMode="auto">
          <a:xfrm>
            <a:off x="2743200" y="1219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5201" name="Line 33"/>
          <p:cNvSpPr>
            <a:spLocks noChangeShapeType="1"/>
          </p:cNvSpPr>
          <p:nvPr/>
        </p:nvSpPr>
        <p:spPr bwMode="auto">
          <a:xfrm>
            <a:off x="2895600" y="1219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5202" name="Line 34"/>
          <p:cNvSpPr>
            <a:spLocks noChangeShapeType="1"/>
          </p:cNvSpPr>
          <p:nvPr/>
        </p:nvSpPr>
        <p:spPr bwMode="auto">
          <a:xfrm>
            <a:off x="3048000" y="1219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5203" name="Line 35"/>
          <p:cNvSpPr>
            <a:spLocks noChangeShapeType="1"/>
          </p:cNvSpPr>
          <p:nvPr/>
        </p:nvSpPr>
        <p:spPr bwMode="auto">
          <a:xfrm>
            <a:off x="3200400" y="1219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5204" name="Line 36"/>
          <p:cNvSpPr>
            <a:spLocks noChangeShapeType="1"/>
          </p:cNvSpPr>
          <p:nvPr/>
        </p:nvSpPr>
        <p:spPr bwMode="auto">
          <a:xfrm>
            <a:off x="3352800" y="1219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5205" name="Line 37"/>
          <p:cNvSpPr>
            <a:spLocks noChangeShapeType="1"/>
          </p:cNvSpPr>
          <p:nvPr/>
        </p:nvSpPr>
        <p:spPr bwMode="auto">
          <a:xfrm>
            <a:off x="3505200" y="1219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5206" name="Line 38"/>
          <p:cNvSpPr>
            <a:spLocks noChangeShapeType="1"/>
          </p:cNvSpPr>
          <p:nvPr/>
        </p:nvSpPr>
        <p:spPr bwMode="auto">
          <a:xfrm>
            <a:off x="3657600" y="1219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5207" name="Line 39"/>
          <p:cNvSpPr>
            <a:spLocks noChangeShapeType="1"/>
          </p:cNvSpPr>
          <p:nvPr/>
        </p:nvSpPr>
        <p:spPr bwMode="auto">
          <a:xfrm>
            <a:off x="3810000" y="1219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5208" name="Line 40"/>
          <p:cNvSpPr>
            <a:spLocks noChangeShapeType="1"/>
          </p:cNvSpPr>
          <p:nvPr/>
        </p:nvSpPr>
        <p:spPr bwMode="auto">
          <a:xfrm>
            <a:off x="3962400" y="1219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5209" name="Line 41"/>
          <p:cNvSpPr>
            <a:spLocks noChangeShapeType="1"/>
          </p:cNvSpPr>
          <p:nvPr/>
        </p:nvSpPr>
        <p:spPr bwMode="auto">
          <a:xfrm>
            <a:off x="4114800" y="1219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5210" name="Line 42"/>
          <p:cNvSpPr>
            <a:spLocks noChangeShapeType="1"/>
          </p:cNvSpPr>
          <p:nvPr/>
        </p:nvSpPr>
        <p:spPr bwMode="auto">
          <a:xfrm>
            <a:off x="4267200" y="1219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5211" name="Line 43"/>
          <p:cNvSpPr>
            <a:spLocks noChangeShapeType="1"/>
          </p:cNvSpPr>
          <p:nvPr/>
        </p:nvSpPr>
        <p:spPr bwMode="auto">
          <a:xfrm>
            <a:off x="4419600" y="1219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5212" name="Line 44"/>
          <p:cNvSpPr>
            <a:spLocks noChangeShapeType="1"/>
          </p:cNvSpPr>
          <p:nvPr/>
        </p:nvSpPr>
        <p:spPr bwMode="auto">
          <a:xfrm>
            <a:off x="4572000" y="1219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5213" name="Line 45"/>
          <p:cNvSpPr>
            <a:spLocks noChangeShapeType="1"/>
          </p:cNvSpPr>
          <p:nvPr/>
        </p:nvSpPr>
        <p:spPr bwMode="auto">
          <a:xfrm>
            <a:off x="4724400" y="1219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5214" name="Rectangle 46"/>
          <p:cNvSpPr>
            <a:spLocks noChangeArrowheads="1"/>
          </p:cNvSpPr>
          <p:nvPr/>
        </p:nvSpPr>
        <p:spPr bwMode="auto">
          <a:xfrm>
            <a:off x="5486400" y="5638800"/>
            <a:ext cx="1922463" cy="45402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2400" b="0">
                <a:solidFill>
                  <a:schemeClr val="tx1"/>
                </a:solidFill>
                <a:latin typeface="H-Times New Roman" pitchFamily="18" charset="0"/>
              </a:rPr>
              <a:t>Előhívás után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5410200" y="765175"/>
            <a:ext cx="2201863" cy="45402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2400" b="0">
                <a:solidFill>
                  <a:schemeClr val="tx1"/>
                </a:solidFill>
                <a:latin typeface="H-Times New Roman" pitchFamily="18" charset="0"/>
              </a:rPr>
              <a:t>Oxidmarás után:</a:t>
            </a:r>
          </a:p>
        </p:txBody>
      </p:sp>
      <p:grpSp>
        <p:nvGrpSpPr>
          <p:cNvPr id="136195" name="Group 3"/>
          <p:cNvGrpSpPr>
            <a:grpSpLocks/>
          </p:cNvGrpSpPr>
          <p:nvPr/>
        </p:nvGrpSpPr>
        <p:grpSpPr bwMode="auto">
          <a:xfrm>
            <a:off x="609600" y="381000"/>
            <a:ext cx="4343400" cy="1612900"/>
            <a:chOff x="384" y="919"/>
            <a:chExt cx="3024" cy="1016"/>
          </a:xfrm>
        </p:grpSpPr>
        <p:sp>
          <p:nvSpPr>
            <p:cNvPr id="136196" name="Rectangle 4"/>
            <p:cNvSpPr>
              <a:spLocks noChangeArrowheads="1"/>
            </p:cNvSpPr>
            <p:nvPr/>
          </p:nvSpPr>
          <p:spPr bwMode="auto">
            <a:xfrm>
              <a:off x="384" y="1296"/>
              <a:ext cx="3024" cy="639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endParaRPr lang="en-US" sz="2400" b="0">
                <a:solidFill>
                  <a:schemeClr val="tx1"/>
                </a:solidFill>
                <a:latin typeface="Times New Roman" pitchFamily="18" charset="0"/>
              </a:endParaRPr>
            </a:p>
            <a:p>
              <a:pPr algn="l" eaLnBrk="0" hangingPunct="0">
                <a:spcBef>
                  <a:spcPct val="50000"/>
                </a:spcBef>
              </a:pPr>
              <a:r>
                <a:rPr lang="en-US" sz="2400" b="0">
                  <a:solidFill>
                    <a:srgbClr val="FFFFFF"/>
                  </a:solidFill>
                  <a:latin typeface="Times New Roman" pitchFamily="18" charset="0"/>
                </a:rPr>
                <a:t>Si hordozó</a:t>
              </a:r>
              <a:endParaRPr lang="en-US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36197" name="Rectangle 5"/>
            <p:cNvSpPr>
              <a:spLocks noChangeArrowheads="1"/>
            </p:cNvSpPr>
            <p:nvPr/>
          </p:nvSpPr>
          <p:spPr bwMode="auto">
            <a:xfrm>
              <a:off x="391" y="919"/>
              <a:ext cx="616" cy="136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6198" name="Rectangle 6"/>
            <p:cNvSpPr>
              <a:spLocks noChangeArrowheads="1"/>
            </p:cNvSpPr>
            <p:nvPr/>
          </p:nvSpPr>
          <p:spPr bwMode="auto">
            <a:xfrm>
              <a:off x="1495" y="919"/>
              <a:ext cx="856" cy="136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6199" name="Rectangle 7"/>
            <p:cNvSpPr>
              <a:spLocks noChangeArrowheads="1"/>
            </p:cNvSpPr>
            <p:nvPr/>
          </p:nvSpPr>
          <p:spPr bwMode="auto">
            <a:xfrm>
              <a:off x="2839" y="919"/>
              <a:ext cx="568" cy="136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6200" name="Rectangle 8"/>
            <p:cNvSpPr>
              <a:spLocks noChangeArrowheads="1"/>
            </p:cNvSpPr>
            <p:nvPr/>
          </p:nvSpPr>
          <p:spPr bwMode="auto">
            <a:xfrm>
              <a:off x="391" y="1063"/>
              <a:ext cx="616" cy="2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6201" name="Rectangle 9"/>
            <p:cNvSpPr>
              <a:spLocks noChangeArrowheads="1"/>
            </p:cNvSpPr>
            <p:nvPr/>
          </p:nvSpPr>
          <p:spPr bwMode="auto">
            <a:xfrm>
              <a:off x="1495" y="1063"/>
              <a:ext cx="856" cy="2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6202" name="Rectangle 10"/>
            <p:cNvSpPr>
              <a:spLocks noChangeArrowheads="1"/>
            </p:cNvSpPr>
            <p:nvPr/>
          </p:nvSpPr>
          <p:spPr bwMode="auto">
            <a:xfrm>
              <a:off x="2839" y="1063"/>
              <a:ext cx="568" cy="2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136203" name="Rectangle 11"/>
          <p:cNvSpPr>
            <a:spLocks noChangeArrowheads="1"/>
          </p:cNvSpPr>
          <p:nvPr/>
        </p:nvSpPr>
        <p:spPr bwMode="auto">
          <a:xfrm>
            <a:off x="5638800" y="2667000"/>
            <a:ext cx="1895475" cy="45402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2400" b="0">
                <a:solidFill>
                  <a:schemeClr val="tx1"/>
                </a:solidFill>
                <a:latin typeface="H-Times New Roman" pitchFamily="18" charset="0"/>
              </a:rPr>
              <a:t>Tisztítás után:</a:t>
            </a:r>
          </a:p>
        </p:txBody>
      </p:sp>
      <p:grpSp>
        <p:nvGrpSpPr>
          <p:cNvPr id="136204" name="Group 12"/>
          <p:cNvGrpSpPr>
            <a:grpSpLocks/>
          </p:cNvGrpSpPr>
          <p:nvPr/>
        </p:nvGrpSpPr>
        <p:grpSpPr bwMode="auto">
          <a:xfrm>
            <a:off x="609600" y="2209800"/>
            <a:ext cx="4343400" cy="1384300"/>
            <a:chOff x="384" y="2551"/>
            <a:chExt cx="3024" cy="872"/>
          </a:xfrm>
        </p:grpSpPr>
        <p:sp>
          <p:nvSpPr>
            <p:cNvPr id="136205" name="Rectangle 13"/>
            <p:cNvSpPr>
              <a:spLocks noChangeArrowheads="1"/>
            </p:cNvSpPr>
            <p:nvPr/>
          </p:nvSpPr>
          <p:spPr bwMode="auto">
            <a:xfrm>
              <a:off x="384" y="2784"/>
              <a:ext cx="3024" cy="639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endParaRPr lang="en-US" sz="2400" b="0">
                <a:solidFill>
                  <a:schemeClr val="tx1"/>
                </a:solidFill>
                <a:latin typeface="Times New Roman" pitchFamily="18" charset="0"/>
              </a:endParaRPr>
            </a:p>
            <a:p>
              <a:pPr algn="l" eaLnBrk="0" hangingPunct="0">
                <a:spcBef>
                  <a:spcPct val="50000"/>
                </a:spcBef>
              </a:pPr>
              <a:r>
                <a:rPr lang="en-US" sz="2400" b="0">
                  <a:solidFill>
                    <a:srgbClr val="FFFFFF"/>
                  </a:solidFill>
                  <a:latin typeface="Times New Roman" pitchFamily="18" charset="0"/>
                </a:rPr>
                <a:t>Si hordozó</a:t>
              </a:r>
              <a:endParaRPr lang="en-US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36206" name="Rectangle 14"/>
            <p:cNvSpPr>
              <a:spLocks noChangeArrowheads="1"/>
            </p:cNvSpPr>
            <p:nvPr/>
          </p:nvSpPr>
          <p:spPr bwMode="auto">
            <a:xfrm>
              <a:off x="391" y="2551"/>
              <a:ext cx="616" cy="2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6207" name="Rectangle 15"/>
            <p:cNvSpPr>
              <a:spLocks noChangeArrowheads="1"/>
            </p:cNvSpPr>
            <p:nvPr/>
          </p:nvSpPr>
          <p:spPr bwMode="auto">
            <a:xfrm>
              <a:off x="1495" y="2551"/>
              <a:ext cx="856" cy="2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6208" name="Rectangle 16"/>
            <p:cNvSpPr>
              <a:spLocks noChangeArrowheads="1"/>
            </p:cNvSpPr>
            <p:nvPr/>
          </p:nvSpPr>
          <p:spPr bwMode="auto">
            <a:xfrm>
              <a:off x="2839" y="2551"/>
              <a:ext cx="568" cy="2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136209" name="Rectangle 17"/>
          <p:cNvSpPr>
            <a:spLocks noChangeArrowheads="1"/>
          </p:cNvSpPr>
          <p:nvPr/>
        </p:nvSpPr>
        <p:spPr bwMode="auto">
          <a:xfrm>
            <a:off x="609600" y="4865688"/>
            <a:ext cx="4343400" cy="1014412"/>
          </a:xfrm>
          <a:prstGeom prst="rect">
            <a:avLst/>
          </a:prstGeom>
          <a:solidFill>
            <a:schemeClr val="bg2"/>
          </a:solidFill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  <a:p>
            <a:pPr algn="l" eaLnBrk="0" hangingPunct="0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Times New Roman" pitchFamily="18" charset="0"/>
              </a:rPr>
              <a:t>Si hordozó</a:t>
            </a: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6210" name="Rectangle 18"/>
          <p:cNvSpPr>
            <a:spLocks noChangeArrowheads="1"/>
          </p:cNvSpPr>
          <p:nvPr/>
        </p:nvSpPr>
        <p:spPr bwMode="auto">
          <a:xfrm>
            <a:off x="619125" y="4495800"/>
            <a:ext cx="885825" cy="368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6211" name="Rectangle 19"/>
          <p:cNvSpPr>
            <a:spLocks noChangeArrowheads="1"/>
          </p:cNvSpPr>
          <p:nvPr/>
        </p:nvSpPr>
        <p:spPr bwMode="auto">
          <a:xfrm>
            <a:off x="2205038" y="4495800"/>
            <a:ext cx="1230312" cy="368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6212" name="Rectangle 20"/>
          <p:cNvSpPr>
            <a:spLocks noChangeArrowheads="1"/>
          </p:cNvSpPr>
          <p:nvPr/>
        </p:nvSpPr>
        <p:spPr bwMode="auto">
          <a:xfrm>
            <a:off x="4135438" y="4495800"/>
            <a:ext cx="815975" cy="368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6213" name="Line 21"/>
          <p:cNvSpPr>
            <a:spLocks noChangeShapeType="1"/>
          </p:cNvSpPr>
          <p:nvPr/>
        </p:nvSpPr>
        <p:spPr bwMode="auto">
          <a:xfrm>
            <a:off x="614363" y="3962400"/>
            <a:ext cx="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6214" name="Line 22"/>
          <p:cNvSpPr>
            <a:spLocks noChangeShapeType="1"/>
          </p:cNvSpPr>
          <p:nvPr/>
        </p:nvSpPr>
        <p:spPr bwMode="auto">
          <a:xfrm>
            <a:off x="752475" y="3962400"/>
            <a:ext cx="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6215" name="Line 23"/>
          <p:cNvSpPr>
            <a:spLocks noChangeShapeType="1"/>
          </p:cNvSpPr>
          <p:nvPr/>
        </p:nvSpPr>
        <p:spPr bwMode="auto">
          <a:xfrm>
            <a:off x="889000" y="3962400"/>
            <a:ext cx="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6216" name="Line 24"/>
          <p:cNvSpPr>
            <a:spLocks noChangeShapeType="1"/>
          </p:cNvSpPr>
          <p:nvPr/>
        </p:nvSpPr>
        <p:spPr bwMode="auto">
          <a:xfrm>
            <a:off x="1027113" y="3962400"/>
            <a:ext cx="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6217" name="Line 25"/>
          <p:cNvSpPr>
            <a:spLocks noChangeShapeType="1"/>
          </p:cNvSpPr>
          <p:nvPr/>
        </p:nvSpPr>
        <p:spPr bwMode="auto">
          <a:xfrm>
            <a:off x="1165225" y="3962400"/>
            <a:ext cx="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6218" name="Line 26"/>
          <p:cNvSpPr>
            <a:spLocks noChangeShapeType="1"/>
          </p:cNvSpPr>
          <p:nvPr/>
        </p:nvSpPr>
        <p:spPr bwMode="auto">
          <a:xfrm>
            <a:off x="1303338" y="3962400"/>
            <a:ext cx="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6219" name="Line 27"/>
          <p:cNvSpPr>
            <a:spLocks noChangeShapeType="1"/>
          </p:cNvSpPr>
          <p:nvPr/>
        </p:nvSpPr>
        <p:spPr bwMode="auto">
          <a:xfrm>
            <a:off x="1441450" y="3962400"/>
            <a:ext cx="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6220" name="Line 28"/>
          <p:cNvSpPr>
            <a:spLocks noChangeShapeType="1"/>
          </p:cNvSpPr>
          <p:nvPr/>
        </p:nvSpPr>
        <p:spPr bwMode="auto">
          <a:xfrm>
            <a:off x="1579563" y="3962400"/>
            <a:ext cx="0" cy="901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6221" name="Line 29"/>
          <p:cNvSpPr>
            <a:spLocks noChangeShapeType="1"/>
          </p:cNvSpPr>
          <p:nvPr/>
        </p:nvSpPr>
        <p:spPr bwMode="auto">
          <a:xfrm>
            <a:off x="1717675" y="3962400"/>
            <a:ext cx="0" cy="901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6222" name="Line 30"/>
          <p:cNvSpPr>
            <a:spLocks noChangeShapeType="1"/>
          </p:cNvSpPr>
          <p:nvPr/>
        </p:nvSpPr>
        <p:spPr bwMode="auto">
          <a:xfrm>
            <a:off x="1855788" y="3962400"/>
            <a:ext cx="0" cy="901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6223" name="Line 31"/>
          <p:cNvSpPr>
            <a:spLocks noChangeShapeType="1"/>
          </p:cNvSpPr>
          <p:nvPr/>
        </p:nvSpPr>
        <p:spPr bwMode="auto">
          <a:xfrm>
            <a:off x="1992313" y="3962400"/>
            <a:ext cx="0" cy="901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6224" name="Line 32"/>
          <p:cNvSpPr>
            <a:spLocks noChangeShapeType="1"/>
          </p:cNvSpPr>
          <p:nvPr/>
        </p:nvSpPr>
        <p:spPr bwMode="auto">
          <a:xfrm>
            <a:off x="2130425" y="3962400"/>
            <a:ext cx="0" cy="901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6225" name="Line 33"/>
          <p:cNvSpPr>
            <a:spLocks noChangeShapeType="1"/>
          </p:cNvSpPr>
          <p:nvPr/>
        </p:nvSpPr>
        <p:spPr bwMode="auto">
          <a:xfrm>
            <a:off x="2268538" y="3962400"/>
            <a:ext cx="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6226" name="Line 34"/>
          <p:cNvSpPr>
            <a:spLocks noChangeShapeType="1"/>
          </p:cNvSpPr>
          <p:nvPr/>
        </p:nvSpPr>
        <p:spPr bwMode="auto">
          <a:xfrm>
            <a:off x="2406650" y="3962400"/>
            <a:ext cx="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6227" name="Line 35"/>
          <p:cNvSpPr>
            <a:spLocks noChangeShapeType="1"/>
          </p:cNvSpPr>
          <p:nvPr/>
        </p:nvSpPr>
        <p:spPr bwMode="auto">
          <a:xfrm>
            <a:off x="2544763" y="3962400"/>
            <a:ext cx="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6228" name="Line 36"/>
          <p:cNvSpPr>
            <a:spLocks noChangeShapeType="1"/>
          </p:cNvSpPr>
          <p:nvPr/>
        </p:nvSpPr>
        <p:spPr bwMode="auto">
          <a:xfrm>
            <a:off x="2682875" y="3962400"/>
            <a:ext cx="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6229" name="Line 37"/>
          <p:cNvSpPr>
            <a:spLocks noChangeShapeType="1"/>
          </p:cNvSpPr>
          <p:nvPr/>
        </p:nvSpPr>
        <p:spPr bwMode="auto">
          <a:xfrm>
            <a:off x="2820988" y="3962400"/>
            <a:ext cx="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6230" name="Line 38"/>
          <p:cNvSpPr>
            <a:spLocks noChangeShapeType="1"/>
          </p:cNvSpPr>
          <p:nvPr/>
        </p:nvSpPr>
        <p:spPr bwMode="auto">
          <a:xfrm>
            <a:off x="2957513" y="3962400"/>
            <a:ext cx="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6231" name="Line 39"/>
          <p:cNvSpPr>
            <a:spLocks noChangeShapeType="1"/>
          </p:cNvSpPr>
          <p:nvPr/>
        </p:nvSpPr>
        <p:spPr bwMode="auto">
          <a:xfrm>
            <a:off x="3095625" y="3962400"/>
            <a:ext cx="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6232" name="Line 40"/>
          <p:cNvSpPr>
            <a:spLocks noChangeShapeType="1"/>
          </p:cNvSpPr>
          <p:nvPr/>
        </p:nvSpPr>
        <p:spPr bwMode="auto">
          <a:xfrm>
            <a:off x="3233738" y="3962400"/>
            <a:ext cx="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6233" name="Line 41"/>
          <p:cNvSpPr>
            <a:spLocks noChangeShapeType="1"/>
          </p:cNvSpPr>
          <p:nvPr/>
        </p:nvSpPr>
        <p:spPr bwMode="auto">
          <a:xfrm>
            <a:off x="3371850" y="3962400"/>
            <a:ext cx="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6234" name="Line 42"/>
          <p:cNvSpPr>
            <a:spLocks noChangeShapeType="1"/>
          </p:cNvSpPr>
          <p:nvPr/>
        </p:nvSpPr>
        <p:spPr bwMode="auto">
          <a:xfrm>
            <a:off x="3509963" y="3962400"/>
            <a:ext cx="0" cy="901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6235" name="Line 43"/>
          <p:cNvSpPr>
            <a:spLocks noChangeShapeType="1"/>
          </p:cNvSpPr>
          <p:nvPr/>
        </p:nvSpPr>
        <p:spPr bwMode="auto">
          <a:xfrm>
            <a:off x="3648075" y="3962400"/>
            <a:ext cx="0" cy="901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6236" name="Line 44"/>
          <p:cNvSpPr>
            <a:spLocks noChangeShapeType="1"/>
          </p:cNvSpPr>
          <p:nvPr/>
        </p:nvSpPr>
        <p:spPr bwMode="auto">
          <a:xfrm>
            <a:off x="3786188" y="3962400"/>
            <a:ext cx="0" cy="901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6237" name="Line 45"/>
          <p:cNvSpPr>
            <a:spLocks noChangeShapeType="1"/>
          </p:cNvSpPr>
          <p:nvPr/>
        </p:nvSpPr>
        <p:spPr bwMode="auto">
          <a:xfrm>
            <a:off x="3922713" y="3962400"/>
            <a:ext cx="0" cy="901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6238" name="Line 46"/>
          <p:cNvSpPr>
            <a:spLocks noChangeShapeType="1"/>
          </p:cNvSpPr>
          <p:nvPr/>
        </p:nvSpPr>
        <p:spPr bwMode="auto">
          <a:xfrm>
            <a:off x="4060825" y="3962400"/>
            <a:ext cx="0" cy="901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6239" name="Line 47"/>
          <p:cNvSpPr>
            <a:spLocks noChangeShapeType="1"/>
          </p:cNvSpPr>
          <p:nvPr/>
        </p:nvSpPr>
        <p:spPr bwMode="auto">
          <a:xfrm>
            <a:off x="4198938" y="3962400"/>
            <a:ext cx="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6240" name="Line 48"/>
          <p:cNvSpPr>
            <a:spLocks noChangeShapeType="1"/>
          </p:cNvSpPr>
          <p:nvPr/>
        </p:nvSpPr>
        <p:spPr bwMode="auto">
          <a:xfrm>
            <a:off x="4337050" y="3962400"/>
            <a:ext cx="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6241" name="Line 49"/>
          <p:cNvSpPr>
            <a:spLocks noChangeShapeType="1"/>
          </p:cNvSpPr>
          <p:nvPr/>
        </p:nvSpPr>
        <p:spPr bwMode="auto">
          <a:xfrm>
            <a:off x="4475163" y="3962400"/>
            <a:ext cx="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6242" name="Line 50"/>
          <p:cNvSpPr>
            <a:spLocks noChangeShapeType="1"/>
          </p:cNvSpPr>
          <p:nvPr/>
        </p:nvSpPr>
        <p:spPr bwMode="auto">
          <a:xfrm>
            <a:off x="4613275" y="3962400"/>
            <a:ext cx="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6243" name="Line 51"/>
          <p:cNvSpPr>
            <a:spLocks noChangeShapeType="1"/>
          </p:cNvSpPr>
          <p:nvPr/>
        </p:nvSpPr>
        <p:spPr bwMode="auto">
          <a:xfrm>
            <a:off x="4751388" y="3962400"/>
            <a:ext cx="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6244" name="Line 52"/>
          <p:cNvSpPr>
            <a:spLocks noChangeShapeType="1"/>
          </p:cNvSpPr>
          <p:nvPr/>
        </p:nvSpPr>
        <p:spPr bwMode="auto">
          <a:xfrm>
            <a:off x="4889500" y="3962400"/>
            <a:ext cx="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6245" name="Rectangle 53"/>
          <p:cNvSpPr>
            <a:spLocks noChangeArrowheads="1"/>
          </p:cNvSpPr>
          <p:nvPr/>
        </p:nvSpPr>
        <p:spPr bwMode="auto">
          <a:xfrm>
            <a:off x="3378200" y="4876800"/>
            <a:ext cx="815975" cy="215900"/>
          </a:xfrm>
          <a:prstGeom prst="rect">
            <a:avLst/>
          </a:prstGeom>
          <a:solidFill>
            <a:srgbClr val="FF33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6246" name="Rectangle 54"/>
          <p:cNvSpPr>
            <a:spLocks noChangeArrowheads="1"/>
          </p:cNvSpPr>
          <p:nvPr/>
        </p:nvSpPr>
        <p:spPr bwMode="auto">
          <a:xfrm>
            <a:off x="1447800" y="4876800"/>
            <a:ext cx="814388" cy="215900"/>
          </a:xfrm>
          <a:prstGeom prst="rect">
            <a:avLst/>
          </a:prstGeom>
          <a:solidFill>
            <a:srgbClr val="FF33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6247" name="Rectangle 55"/>
          <p:cNvSpPr>
            <a:spLocks noChangeArrowheads="1"/>
          </p:cNvSpPr>
          <p:nvPr/>
        </p:nvSpPr>
        <p:spPr bwMode="auto">
          <a:xfrm>
            <a:off x="5410200" y="4114800"/>
            <a:ext cx="2997200" cy="45402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2400" b="0">
                <a:solidFill>
                  <a:schemeClr val="tx1"/>
                </a:solidFill>
                <a:latin typeface="H-Times New Roman" pitchFamily="18" charset="0"/>
              </a:rPr>
              <a:t>Adalékok (pl.</a:t>
            </a:r>
            <a:r>
              <a:rPr lang="hu-HU" sz="2400" b="0">
                <a:solidFill>
                  <a:schemeClr val="tx1"/>
                </a:solidFill>
                <a:latin typeface="H-Times New Roman" pitchFamily="18" charset="0"/>
              </a:rPr>
              <a:t> </a:t>
            </a:r>
            <a:r>
              <a:rPr lang="en-US" sz="2400" b="0">
                <a:solidFill>
                  <a:schemeClr val="tx1"/>
                </a:solidFill>
                <a:latin typeface="H-Times New Roman" pitchFamily="18" charset="0"/>
              </a:rPr>
              <a:t>diffúzió)</a:t>
            </a:r>
          </a:p>
        </p:txBody>
      </p:sp>
      <p:sp>
        <p:nvSpPr>
          <p:cNvPr id="136248" name="Rectangle 56"/>
          <p:cNvSpPr>
            <a:spLocks noChangeArrowheads="1"/>
          </p:cNvSpPr>
          <p:nvPr/>
        </p:nvSpPr>
        <p:spPr bwMode="auto">
          <a:xfrm>
            <a:off x="990600" y="6019800"/>
            <a:ext cx="7858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A SiO</a:t>
            </a:r>
            <a:r>
              <a:rPr lang="hu-HU" sz="2400" b="0" baseline="-2500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-ben kialakított</a:t>
            </a:r>
            <a:r>
              <a:rPr lang="hu-HU" sz="2400" b="0" baseline="-2500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mintázat maszkol a diffúzióval szemben</a:t>
            </a: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ChangeArrowheads="1"/>
          </p:cNvSpPr>
          <p:nvPr/>
        </p:nvSpPr>
        <p:spPr bwMode="auto">
          <a:xfrm>
            <a:off x="304800" y="471488"/>
            <a:ext cx="8305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hu-HU" sz="2800" b="0">
                <a:solidFill>
                  <a:srgbClr val="FF3300"/>
                </a:solidFill>
                <a:latin typeface="Times New Roman" pitchFamily="18" charset="0"/>
              </a:rPr>
              <a:t>VLSI áramkörök gyártástechnológiája: az un.</a:t>
            </a:r>
            <a:r>
              <a:rPr lang="hu-HU" sz="2800" b="0">
                <a:solidFill>
                  <a:schemeClr val="tx1"/>
                </a:solidFill>
                <a:latin typeface="Times New Roman" pitchFamily="18" charset="0"/>
              </a:rPr>
              <a:t> </a:t>
            </a:r>
            <a:br>
              <a:rPr lang="hu-HU" sz="2800" b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hu-HU" sz="2800" i="1">
                <a:solidFill>
                  <a:srgbClr val="FF0000"/>
                </a:solidFill>
                <a:latin typeface="Times New Roman" pitchFamily="18" charset="0"/>
              </a:rPr>
              <a:t>planár technológia</a:t>
            </a:r>
            <a:endParaRPr lang="en-US" sz="2800" i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6931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73238"/>
            <a:ext cx="7772400" cy="4679950"/>
          </a:xfrm>
        </p:spPr>
        <p:txBody>
          <a:bodyPr/>
          <a:lstStyle/>
          <a:p>
            <a:r>
              <a:rPr lang="hu-HU" u="sng">
                <a:solidFill>
                  <a:srgbClr val="000066"/>
                </a:solidFill>
              </a:rPr>
              <a:t>A </a:t>
            </a:r>
            <a:r>
              <a:rPr lang="hu-HU" sz="2800" u="sng">
                <a:solidFill>
                  <a:srgbClr val="000066"/>
                </a:solidFill>
              </a:rPr>
              <a:t>planár szó arra utal, hogy az integrált áramkörök gyártása síkbeli elrendezésben történik</a:t>
            </a:r>
          </a:p>
          <a:p>
            <a:pPr lvl="1"/>
            <a:r>
              <a:rPr lang="hu-HU" sz="2400"/>
              <a:t>A gyártás „síkja” a félvezető szelet (wafer) felülete</a:t>
            </a:r>
          </a:p>
          <a:p>
            <a:r>
              <a:rPr lang="hu-HU" sz="2800" i="1"/>
              <a:t>Kiindulási alap:</a:t>
            </a:r>
            <a:r>
              <a:rPr lang="hu-HU" sz="2800"/>
              <a:t> a rudakban készülő </a:t>
            </a:r>
            <a:r>
              <a:rPr lang="hu-HU" sz="2800" i="1">
                <a:solidFill>
                  <a:srgbClr val="FF0000"/>
                </a:solidFill>
              </a:rPr>
              <a:t>szilícium egykristály</a:t>
            </a:r>
          </a:p>
          <a:p>
            <a:r>
              <a:rPr lang="hu-HU" sz="2800"/>
              <a:t>Ezekből szeletelik a 2-12” (zoll ≈</a:t>
            </a:r>
            <a:r>
              <a:rPr lang="hu-HU" sz="2800" b="1">
                <a:solidFill>
                  <a:schemeClr val="accent2"/>
                </a:solidFill>
              </a:rPr>
              <a:t> </a:t>
            </a:r>
            <a:r>
              <a:rPr lang="hu-HU" sz="2800"/>
              <a:t>inch ≈</a:t>
            </a:r>
            <a:r>
              <a:rPr lang="hu-HU" sz="2800" b="1">
                <a:solidFill>
                  <a:schemeClr val="accent2"/>
                </a:solidFill>
              </a:rPr>
              <a:t> </a:t>
            </a:r>
            <a:r>
              <a:rPr lang="hu-HU" sz="2800"/>
              <a:t>hüvelyk, jele:</a:t>
            </a:r>
            <a:r>
              <a:rPr lang="en-US" sz="2800"/>
              <a:t> </a:t>
            </a:r>
            <a:r>
              <a:rPr lang="hu-HU" sz="2800" b="1">
                <a:solidFill>
                  <a:srgbClr val="FF0000"/>
                </a:solidFill>
              </a:rPr>
              <a:t>”</a:t>
            </a:r>
            <a:r>
              <a:rPr lang="hu-HU" sz="2800"/>
              <a:t> </a:t>
            </a:r>
            <a:r>
              <a:rPr lang="en-US" sz="2800"/>
              <a:t>)</a:t>
            </a:r>
            <a:r>
              <a:rPr lang="hu-HU" sz="2800"/>
              <a:t> átmérőjű szeleteket</a:t>
            </a:r>
          </a:p>
          <a:p>
            <a:pPr lvl="1"/>
            <a:r>
              <a:rPr lang="hu-HU" sz="2400"/>
              <a:t>Ezek vastagsága kb. negyed milliméter</a:t>
            </a:r>
          </a:p>
          <a:p>
            <a:r>
              <a:rPr lang="hu-HU" sz="2800"/>
              <a:t>Egy szeleten több ezer IC (chip = die) készül egyszerre</a:t>
            </a:r>
          </a:p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323850" y="0"/>
            <a:ext cx="81534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hu-HU" sz="3600">
                <a:solidFill>
                  <a:srgbClr val="FF3300"/>
                </a:solidFill>
                <a:latin typeface="Comic Sans MS" pitchFamily="66" charset="0"/>
              </a:rPr>
              <a:t>Egyedi műveletek</a:t>
            </a:r>
          </a:p>
          <a:p>
            <a:pPr algn="l" eaLnBrk="0" hangingPunct="0"/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A szeleteken végzett műveletek csoportos műveletek </a:t>
            </a:r>
            <a:r>
              <a:rPr lang="hu-HU" sz="2400" b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</a:t>
            </a:r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 olcsók.</a:t>
            </a:r>
          </a:p>
          <a:p>
            <a:pPr algn="l" eaLnBrk="0" hangingPunct="0"/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Az egyedi műveletek drágák, minimalizálandók. Az ellenőrzési (tesztelési) lépésekből minél többet célszerű még a szeleten elvégezni, hogy a rossz chipeket ne tokozzák be.</a:t>
            </a:r>
          </a:p>
          <a:p>
            <a:pPr algn="l" eaLnBrk="0" hangingPunct="0"/>
            <a:endParaRPr lang="hu-HU" sz="2400" b="0">
              <a:solidFill>
                <a:schemeClr val="tx1"/>
              </a:solidFill>
              <a:latin typeface="Times New Roman" pitchFamily="18" charset="0"/>
            </a:endParaRPr>
          </a:p>
          <a:p>
            <a:pPr eaLnBrk="0" hangingPunct="0"/>
            <a:r>
              <a:rPr lang="hu-HU" sz="3600">
                <a:solidFill>
                  <a:srgbClr val="FF3300"/>
                </a:solidFill>
                <a:latin typeface="Comic Sans MS" pitchFamily="66" charset="0"/>
              </a:rPr>
              <a:t>1. Szeletelés</a:t>
            </a:r>
            <a:endParaRPr lang="hu-HU" sz="320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141663"/>
            <a:ext cx="4111625" cy="35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395288" y="188913"/>
            <a:ext cx="8424862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hu-HU" sz="3600">
                <a:solidFill>
                  <a:srgbClr val="FF0000"/>
                </a:solidFill>
                <a:latin typeface="Comic Sans MS" pitchFamily="66" charset="0"/>
              </a:rPr>
              <a:t>2. Tokozás</a:t>
            </a:r>
          </a:p>
          <a:p>
            <a:pPr algn="l" eaLnBrk="0" hangingPunct="0"/>
            <a:r>
              <a:rPr lang="hu-HU" sz="3200" i="1">
                <a:latin typeface="Times New Roman" pitchFamily="18" charset="0"/>
              </a:rPr>
              <a:t>Jellegzetes </a:t>
            </a:r>
            <a:r>
              <a:rPr lang="en-US" sz="3200" i="1">
                <a:latin typeface="Times New Roman" pitchFamily="18" charset="0"/>
              </a:rPr>
              <a:t>chip</a:t>
            </a:r>
            <a:r>
              <a:rPr lang="hu-HU" sz="3200" i="1">
                <a:latin typeface="Times New Roman" pitchFamily="18" charset="0"/>
              </a:rPr>
              <a:t> tokozási módok:</a:t>
            </a:r>
            <a:endParaRPr lang="en-US" sz="3200" i="1">
              <a:latin typeface="Times New Roman" pitchFamily="18" charset="0"/>
            </a:endParaRPr>
          </a:p>
        </p:txBody>
      </p:sp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534400" cy="304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5943600" y="4800600"/>
            <a:ext cx="2179638" cy="4572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 b="0" i="1">
                <a:solidFill>
                  <a:schemeClr val="tx1"/>
                </a:solidFill>
                <a:latin typeface="Times New Roman" pitchFamily="18" charset="0"/>
              </a:rPr>
              <a:t>flip chip</a:t>
            </a:r>
            <a:r>
              <a:rPr lang="hu-HU" sz="2400" b="0" i="1">
                <a:solidFill>
                  <a:schemeClr val="tx1"/>
                </a:solidFill>
                <a:latin typeface="Times New Roman" pitchFamily="18" charset="0"/>
              </a:rPr>
              <a:t> tokozás</a:t>
            </a:r>
            <a:endParaRPr lang="en-US" sz="2400" b="0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381000" y="4648200"/>
            <a:ext cx="3657600" cy="82232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hu-HU" sz="2400" b="0" i="1">
                <a:solidFill>
                  <a:schemeClr val="tx1"/>
                </a:solidFill>
                <a:latin typeface="Times New Roman" pitchFamily="18" charset="0"/>
              </a:rPr>
              <a:t>aranyhuzalos kikötésű (bondolt) tokozás</a:t>
            </a:r>
            <a:endParaRPr lang="en-US" sz="2400" b="0" i="1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1911350" y="3892550"/>
            <a:ext cx="4787900" cy="2882900"/>
          </a:xfrm>
          <a:prstGeom prst="rect">
            <a:avLst/>
          </a:prstGeom>
          <a:solidFill>
            <a:srgbClr val="C8FEC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3582988" y="3278188"/>
            <a:ext cx="15970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hu-HU" sz="1800" b="0">
                <a:solidFill>
                  <a:schemeClr val="tx1"/>
                </a:solidFill>
                <a:latin typeface="Times New Roman" pitchFamily="18" charset="0"/>
              </a:rPr>
              <a:t>Vékony oxid</a:t>
            </a:r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1144588" y="3278188"/>
            <a:ext cx="28162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800" b="0">
                <a:solidFill>
                  <a:schemeClr val="tx1"/>
                </a:solidFill>
                <a:latin typeface="Times New Roman" pitchFamily="18" charset="0"/>
              </a:rPr>
              <a:t>Source/drain adalékolás</a:t>
            </a:r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1911350" y="2216150"/>
            <a:ext cx="4787900" cy="749300"/>
          </a:xfrm>
          <a:prstGeom prst="rect">
            <a:avLst/>
          </a:prstGeom>
          <a:solidFill>
            <a:srgbClr val="C8FEC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2400" b="0">
                <a:solidFill>
                  <a:schemeClr val="tx1"/>
                </a:solidFill>
                <a:latin typeface="Times New Roman" pitchFamily="18" charset="0"/>
              </a:rPr>
              <a:t>p</a:t>
            </a:r>
            <a:r>
              <a:rPr lang="en-US" sz="2400" b="0" baseline="30000">
                <a:solidFill>
                  <a:schemeClr val="tx1"/>
                </a:solidFill>
                <a:latin typeface="Times New Roman" pitchFamily="18" charset="0"/>
              </a:rPr>
              <a:t>-</a:t>
            </a: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9270" name="Freeform 6"/>
          <p:cNvSpPr>
            <a:spLocks/>
          </p:cNvSpPr>
          <p:nvPr/>
        </p:nvSpPr>
        <p:spPr bwMode="auto">
          <a:xfrm>
            <a:off x="2438400" y="2209800"/>
            <a:ext cx="1220788" cy="382588"/>
          </a:xfrm>
          <a:custGeom>
            <a:avLst/>
            <a:gdLst>
              <a:gd name="T0" fmla="*/ 0 w 769"/>
              <a:gd name="T1" fmla="*/ 0 h 241"/>
              <a:gd name="T2" fmla="*/ 0 w 769"/>
              <a:gd name="T3" fmla="*/ 144 h 241"/>
              <a:gd name="T4" fmla="*/ 0 w 769"/>
              <a:gd name="T5" fmla="*/ 144 h 241"/>
              <a:gd name="T6" fmla="*/ 10 w 769"/>
              <a:gd name="T7" fmla="*/ 177 h 241"/>
              <a:gd name="T8" fmla="*/ 38 w 769"/>
              <a:gd name="T9" fmla="*/ 204 h 241"/>
              <a:gd name="T10" fmla="*/ 67 w 769"/>
              <a:gd name="T11" fmla="*/ 222 h 241"/>
              <a:gd name="T12" fmla="*/ 96 w 769"/>
              <a:gd name="T13" fmla="*/ 240 h 241"/>
              <a:gd name="T14" fmla="*/ 102 w 769"/>
              <a:gd name="T15" fmla="*/ 240 h 241"/>
              <a:gd name="T16" fmla="*/ 134 w 769"/>
              <a:gd name="T17" fmla="*/ 240 h 241"/>
              <a:gd name="T18" fmla="*/ 666 w 769"/>
              <a:gd name="T19" fmla="*/ 240 h 241"/>
              <a:gd name="T20" fmla="*/ 666 w 769"/>
              <a:gd name="T21" fmla="*/ 240 h 241"/>
              <a:gd name="T22" fmla="*/ 701 w 769"/>
              <a:gd name="T23" fmla="*/ 231 h 241"/>
              <a:gd name="T24" fmla="*/ 730 w 769"/>
              <a:gd name="T25" fmla="*/ 222 h 241"/>
              <a:gd name="T26" fmla="*/ 749 w 769"/>
              <a:gd name="T27" fmla="*/ 195 h 241"/>
              <a:gd name="T28" fmla="*/ 758 w 769"/>
              <a:gd name="T29" fmla="*/ 168 h 241"/>
              <a:gd name="T30" fmla="*/ 768 w 769"/>
              <a:gd name="T31" fmla="*/ 144 h 241"/>
              <a:gd name="T32" fmla="*/ 768 w 769"/>
              <a:gd name="T33" fmla="*/ 0 h 241"/>
              <a:gd name="T34" fmla="*/ 0 w 769"/>
              <a:gd name="T35" fmla="*/ 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69" h="241">
                <a:moveTo>
                  <a:pt x="0" y="0"/>
                </a:moveTo>
                <a:lnTo>
                  <a:pt x="0" y="144"/>
                </a:lnTo>
                <a:lnTo>
                  <a:pt x="0" y="144"/>
                </a:lnTo>
                <a:lnTo>
                  <a:pt x="10" y="177"/>
                </a:lnTo>
                <a:lnTo>
                  <a:pt x="38" y="204"/>
                </a:lnTo>
                <a:lnTo>
                  <a:pt x="67" y="222"/>
                </a:lnTo>
                <a:lnTo>
                  <a:pt x="96" y="240"/>
                </a:lnTo>
                <a:lnTo>
                  <a:pt x="102" y="240"/>
                </a:lnTo>
                <a:lnTo>
                  <a:pt x="134" y="240"/>
                </a:lnTo>
                <a:lnTo>
                  <a:pt x="666" y="240"/>
                </a:lnTo>
                <a:lnTo>
                  <a:pt x="666" y="240"/>
                </a:lnTo>
                <a:lnTo>
                  <a:pt x="701" y="231"/>
                </a:lnTo>
                <a:lnTo>
                  <a:pt x="730" y="222"/>
                </a:lnTo>
                <a:lnTo>
                  <a:pt x="749" y="195"/>
                </a:lnTo>
                <a:lnTo>
                  <a:pt x="758" y="168"/>
                </a:lnTo>
                <a:lnTo>
                  <a:pt x="768" y="144"/>
                </a:lnTo>
                <a:lnTo>
                  <a:pt x="768" y="0"/>
                </a:lnTo>
                <a:lnTo>
                  <a:pt x="0" y="0"/>
                </a:lnTo>
              </a:path>
            </a:pathLst>
          </a:custGeom>
          <a:solidFill>
            <a:srgbClr val="F95AB7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9271" name="Freeform 7"/>
          <p:cNvSpPr>
            <a:spLocks/>
          </p:cNvSpPr>
          <p:nvPr/>
        </p:nvSpPr>
        <p:spPr bwMode="auto">
          <a:xfrm>
            <a:off x="5029200" y="2209800"/>
            <a:ext cx="1296988" cy="382588"/>
          </a:xfrm>
          <a:custGeom>
            <a:avLst/>
            <a:gdLst>
              <a:gd name="T0" fmla="*/ 0 w 817"/>
              <a:gd name="T1" fmla="*/ 0 h 241"/>
              <a:gd name="T2" fmla="*/ 0 w 817"/>
              <a:gd name="T3" fmla="*/ 144 h 241"/>
              <a:gd name="T4" fmla="*/ 0 w 817"/>
              <a:gd name="T5" fmla="*/ 144 h 241"/>
              <a:gd name="T6" fmla="*/ 10 w 817"/>
              <a:gd name="T7" fmla="*/ 177 h 241"/>
              <a:gd name="T8" fmla="*/ 41 w 817"/>
              <a:gd name="T9" fmla="*/ 204 h 241"/>
              <a:gd name="T10" fmla="*/ 71 w 817"/>
              <a:gd name="T11" fmla="*/ 222 h 241"/>
              <a:gd name="T12" fmla="*/ 102 w 817"/>
              <a:gd name="T13" fmla="*/ 240 h 241"/>
              <a:gd name="T14" fmla="*/ 109 w 817"/>
              <a:gd name="T15" fmla="*/ 240 h 241"/>
              <a:gd name="T16" fmla="*/ 143 w 817"/>
              <a:gd name="T17" fmla="*/ 240 h 241"/>
              <a:gd name="T18" fmla="*/ 707 w 817"/>
              <a:gd name="T19" fmla="*/ 240 h 241"/>
              <a:gd name="T20" fmla="*/ 707 w 817"/>
              <a:gd name="T21" fmla="*/ 240 h 241"/>
              <a:gd name="T22" fmla="*/ 745 w 817"/>
              <a:gd name="T23" fmla="*/ 231 h 241"/>
              <a:gd name="T24" fmla="*/ 775 w 817"/>
              <a:gd name="T25" fmla="*/ 222 h 241"/>
              <a:gd name="T26" fmla="*/ 796 w 817"/>
              <a:gd name="T27" fmla="*/ 195 h 241"/>
              <a:gd name="T28" fmla="*/ 806 w 817"/>
              <a:gd name="T29" fmla="*/ 168 h 241"/>
              <a:gd name="T30" fmla="*/ 816 w 817"/>
              <a:gd name="T31" fmla="*/ 144 h 241"/>
              <a:gd name="T32" fmla="*/ 816 w 817"/>
              <a:gd name="T33" fmla="*/ 0 h 241"/>
              <a:gd name="T34" fmla="*/ 0 w 817"/>
              <a:gd name="T35" fmla="*/ 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17" h="241">
                <a:moveTo>
                  <a:pt x="0" y="0"/>
                </a:moveTo>
                <a:lnTo>
                  <a:pt x="0" y="144"/>
                </a:lnTo>
                <a:lnTo>
                  <a:pt x="0" y="144"/>
                </a:lnTo>
                <a:lnTo>
                  <a:pt x="10" y="177"/>
                </a:lnTo>
                <a:lnTo>
                  <a:pt x="41" y="204"/>
                </a:lnTo>
                <a:lnTo>
                  <a:pt x="71" y="222"/>
                </a:lnTo>
                <a:lnTo>
                  <a:pt x="102" y="240"/>
                </a:lnTo>
                <a:lnTo>
                  <a:pt x="109" y="240"/>
                </a:lnTo>
                <a:lnTo>
                  <a:pt x="143" y="240"/>
                </a:lnTo>
                <a:lnTo>
                  <a:pt x="707" y="240"/>
                </a:lnTo>
                <a:lnTo>
                  <a:pt x="707" y="240"/>
                </a:lnTo>
                <a:lnTo>
                  <a:pt x="745" y="231"/>
                </a:lnTo>
                <a:lnTo>
                  <a:pt x="775" y="222"/>
                </a:lnTo>
                <a:lnTo>
                  <a:pt x="796" y="195"/>
                </a:lnTo>
                <a:lnTo>
                  <a:pt x="806" y="168"/>
                </a:lnTo>
                <a:lnTo>
                  <a:pt x="816" y="144"/>
                </a:lnTo>
                <a:lnTo>
                  <a:pt x="816" y="0"/>
                </a:lnTo>
                <a:lnTo>
                  <a:pt x="0" y="0"/>
                </a:lnTo>
              </a:path>
            </a:pathLst>
          </a:custGeom>
          <a:solidFill>
            <a:srgbClr val="F95AB7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9272" name="Rectangle 8"/>
          <p:cNvSpPr>
            <a:spLocks noChangeArrowheads="1"/>
          </p:cNvSpPr>
          <p:nvPr/>
        </p:nvSpPr>
        <p:spPr bwMode="auto">
          <a:xfrm>
            <a:off x="3587750" y="2139950"/>
            <a:ext cx="1511300" cy="63500"/>
          </a:xfrm>
          <a:prstGeom prst="rect">
            <a:avLst/>
          </a:prstGeom>
          <a:solidFill>
            <a:schemeClr val="tx1"/>
          </a:solidFill>
          <a:ln w="12700">
            <a:solidFill>
              <a:srgbClr val="91919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9273" name="Rectangle 9" descr="70%"/>
          <p:cNvSpPr>
            <a:spLocks noChangeArrowheads="1"/>
          </p:cNvSpPr>
          <p:nvPr/>
        </p:nvSpPr>
        <p:spPr bwMode="auto">
          <a:xfrm>
            <a:off x="6254750" y="1911350"/>
            <a:ext cx="444500" cy="292100"/>
          </a:xfrm>
          <a:prstGeom prst="rect">
            <a:avLst/>
          </a:prstGeom>
          <a:pattFill prst="pct70">
            <a:fgClr>
              <a:srgbClr val="919191"/>
            </a:fgClr>
            <a:bgClr>
              <a:schemeClr val="bg1"/>
            </a:bgClr>
          </a:pattFill>
          <a:ln w="12700">
            <a:solidFill>
              <a:srgbClr val="91919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9274" name="Rectangle 10" descr="70%"/>
          <p:cNvSpPr>
            <a:spLocks noChangeArrowheads="1"/>
          </p:cNvSpPr>
          <p:nvPr/>
        </p:nvSpPr>
        <p:spPr bwMode="auto">
          <a:xfrm>
            <a:off x="1911350" y="1911350"/>
            <a:ext cx="596900" cy="292100"/>
          </a:xfrm>
          <a:prstGeom prst="rect">
            <a:avLst/>
          </a:prstGeom>
          <a:pattFill prst="pct70">
            <a:fgClr>
              <a:srgbClr val="919191"/>
            </a:fgClr>
            <a:bgClr>
              <a:schemeClr val="bg1"/>
            </a:bgClr>
          </a:pattFill>
          <a:ln w="12700">
            <a:solidFill>
              <a:srgbClr val="91919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9275" name="Rectangle 11"/>
          <p:cNvSpPr>
            <a:spLocks noChangeArrowheads="1"/>
          </p:cNvSpPr>
          <p:nvPr/>
        </p:nvSpPr>
        <p:spPr bwMode="auto">
          <a:xfrm>
            <a:off x="3587750" y="1987550"/>
            <a:ext cx="1511300" cy="139700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9276" name="Freeform 12" descr="Large confetti"/>
          <p:cNvSpPr>
            <a:spLocks/>
          </p:cNvSpPr>
          <p:nvPr/>
        </p:nvSpPr>
        <p:spPr bwMode="auto">
          <a:xfrm>
            <a:off x="1905000" y="1676400"/>
            <a:ext cx="4802188" cy="534988"/>
          </a:xfrm>
          <a:custGeom>
            <a:avLst/>
            <a:gdLst>
              <a:gd name="T0" fmla="*/ 0 w 3025"/>
              <a:gd name="T1" fmla="*/ 0 h 337"/>
              <a:gd name="T2" fmla="*/ 480 w 3025"/>
              <a:gd name="T3" fmla="*/ 0 h 337"/>
              <a:gd name="T4" fmla="*/ 624 w 3025"/>
              <a:gd name="T5" fmla="*/ 192 h 337"/>
              <a:gd name="T6" fmla="*/ 864 w 3025"/>
              <a:gd name="T7" fmla="*/ 192 h 337"/>
              <a:gd name="T8" fmla="*/ 1008 w 3025"/>
              <a:gd name="T9" fmla="*/ 48 h 337"/>
              <a:gd name="T10" fmla="*/ 2112 w 3025"/>
              <a:gd name="T11" fmla="*/ 48 h 337"/>
              <a:gd name="T12" fmla="*/ 2256 w 3025"/>
              <a:gd name="T13" fmla="*/ 192 h 337"/>
              <a:gd name="T14" fmla="*/ 2544 w 3025"/>
              <a:gd name="T15" fmla="*/ 192 h 337"/>
              <a:gd name="T16" fmla="*/ 2688 w 3025"/>
              <a:gd name="T17" fmla="*/ 0 h 337"/>
              <a:gd name="T18" fmla="*/ 3024 w 3025"/>
              <a:gd name="T19" fmla="*/ 0 h 337"/>
              <a:gd name="T20" fmla="*/ 3024 w 3025"/>
              <a:gd name="T21" fmla="*/ 144 h 337"/>
              <a:gd name="T22" fmla="*/ 2736 w 3025"/>
              <a:gd name="T23" fmla="*/ 144 h 337"/>
              <a:gd name="T24" fmla="*/ 2736 w 3025"/>
              <a:gd name="T25" fmla="*/ 336 h 337"/>
              <a:gd name="T26" fmla="*/ 2016 w 3025"/>
              <a:gd name="T27" fmla="*/ 336 h 337"/>
              <a:gd name="T28" fmla="*/ 2016 w 3025"/>
              <a:gd name="T29" fmla="*/ 192 h 337"/>
              <a:gd name="T30" fmla="*/ 1056 w 3025"/>
              <a:gd name="T31" fmla="*/ 192 h 337"/>
              <a:gd name="T32" fmla="*/ 1056 w 3025"/>
              <a:gd name="T33" fmla="*/ 336 h 337"/>
              <a:gd name="T34" fmla="*/ 384 w 3025"/>
              <a:gd name="T35" fmla="*/ 336 h 337"/>
              <a:gd name="T36" fmla="*/ 384 w 3025"/>
              <a:gd name="T37" fmla="*/ 144 h 337"/>
              <a:gd name="T38" fmla="*/ 0 w 3025"/>
              <a:gd name="T39" fmla="*/ 144 h 337"/>
              <a:gd name="T40" fmla="*/ 0 w 3025"/>
              <a:gd name="T41" fmla="*/ 0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025" h="337">
                <a:moveTo>
                  <a:pt x="0" y="0"/>
                </a:moveTo>
                <a:lnTo>
                  <a:pt x="480" y="0"/>
                </a:lnTo>
                <a:lnTo>
                  <a:pt x="624" y="192"/>
                </a:lnTo>
                <a:lnTo>
                  <a:pt x="864" y="192"/>
                </a:lnTo>
                <a:lnTo>
                  <a:pt x="1008" y="48"/>
                </a:lnTo>
                <a:lnTo>
                  <a:pt x="2112" y="48"/>
                </a:lnTo>
                <a:lnTo>
                  <a:pt x="2256" y="192"/>
                </a:lnTo>
                <a:lnTo>
                  <a:pt x="2544" y="192"/>
                </a:lnTo>
                <a:lnTo>
                  <a:pt x="2688" y="0"/>
                </a:lnTo>
                <a:lnTo>
                  <a:pt x="3024" y="0"/>
                </a:lnTo>
                <a:lnTo>
                  <a:pt x="3024" y="144"/>
                </a:lnTo>
                <a:lnTo>
                  <a:pt x="2736" y="144"/>
                </a:lnTo>
                <a:lnTo>
                  <a:pt x="2736" y="336"/>
                </a:lnTo>
                <a:lnTo>
                  <a:pt x="2016" y="336"/>
                </a:lnTo>
                <a:lnTo>
                  <a:pt x="2016" y="192"/>
                </a:lnTo>
                <a:lnTo>
                  <a:pt x="1056" y="192"/>
                </a:lnTo>
                <a:lnTo>
                  <a:pt x="1056" y="336"/>
                </a:lnTo>
                <a:lnTo>
                  <a:pt x="384" y="336"/>
                </a:lnTo>
                <a:lnTo>
                  <a:pt x="384" y="144"/>
                </a:lnTo>
                <a:lnTo>
                  <a:pt x="0" y="144"/>
                </a:lnTo>
                <a:lnTo>
                  <a:pt x="0" y="0"/>
                </a:lnTo>
              </a:path>
            </a:pathLst>
          </a:custGeom>
          <a:pattFill prst="lgConfetti">
            <a:fgClr>
              <a:srgbClr val="CECECE"/>
            </a:fgClr>
            <a:bgClr>
              <a:schemeClr val="bg1"/>
            </a:bgClr>
          </a:patt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9277" name="Freeform 13"/>
          <p:cNvSpPr>
            <a:spLocks/>
          </p:cNvSpPr>
          <p:nvPr/>
        </p:nvSpPr>
        <p:spPr bwMode="auto">
          <a:xfrm>
            <a:off x="1905000" y="1524000"/>
            <a:ext cx="1601788" cy="687388"/>
          </a:xfrm>
          <a:custGeom>
            <a:avLst/>
            <a:gdLst>
              <a:gd name="T0" fmla="*/ 0 w 1009"/>
              <a:gd name="T1" fmla="*/ 0 h 433"/>
              <a:gd name="T2" fmla="*/ 576 w 1009"/>
              <a:gd name="T3" fmla="*/ 0 h 433"/>
              <a:gd name="T4" fmla="*/ 672 w 1009"/>
              <a:gd name="T5" fmla="*/ 144 h 433"/>
              <a:gd name="T6" fmla="*/ 816 w 1009"/>
              <a:gd name="T7" fmla="*/ 144 h 433"/>
              <a:gd name="T8" fmla="*/ 912 w 1009"/>
              <a:gd name="T9" fmla="*/ 48 h 433"/>
              <a:gd name="T10" fmla="*/ 1008 w 1009"/>
              <a:gd name="T11" fmla="*/ 48 h 433"/>
              <a:gd name="T12" fmla="*/ 1008 w 1009"/>
              <a:gd name="T13" fmla="*/ 144 h 433"/>
              <a:gd name="T14" fmla="*/ 864 w 1009"/>
              <a:gd name="T15" fmla="*/ 288 h 433"/>
              <a:gd name="T16" fmla="*/ 864 w 1009"/>
              <a:gd name="T17" fmla="*/ 432 h 433"/>
              <a:gd name="T18" fmla="*/ 624 w 1009"/>
              <a:gd name="T19" fmla="*/ 432 h 433"/>
              <a:gd name="T20" fmla="*/ 624 w 1009"/>
              <a:gd name="T21" fmla="*/ 288 h 433"/>
              <a:gd name="T22" fmla="*/ 480 w 1009"/>
              <a:gd name="T23" fmla="*/ 96 h 433"/>
              <a:gd name="T24" fmla="*/ 0 w 1009"/>
              <a:gd name="T25" fmla="*/ 96 h 433"/>
              <a:gd name="T26" fmla="*/ 0 w 1009"/>
              <a:gd name="T27" fmla="*/ 0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09" h="433">
                <a:moveTo>
                  <a:pt x="0" y="0"/>
                </a:moveTo>
                <a:lnTo>
                  <a:pt x="576" y="0"/>
                </a:lnTo>
                <a:lnTo>
                  <a:pt x="672" y="144"/>
                </a:lnTo>
                <a:lnTo>
                  <a:pt x="816" y="144"/>
                </a:lnTo>
                <a:lnTo>
                  <a:pt x="912" y="48"/>
                </a:lnTo>
                <a:lnTo>
                  <a:pt x="1008" y="48"/>
                </a:lnTo>
                <a:lnTo>
                  <a:pt x="1008" y="144"/>
                </a:lnTo>
                <a:lnTo>
                  <a:pt x="864" y="288"/>
                </a:lnTo>
                <a:lnTo>
                  <a:pt x="864" y="432"/>
                </a:lnTo>
                <a:lnTo>
                  <a:pt x="624" y="432"/>
                </a:lnTo>
                <a:lnTo>
                  <a:pt x="624" y="288"/>
                </a:lnTo>
                <a:lnTo>
                  <a:pt x="480" y="96"/>
                </a:lnTo>
                <a:lnTo>
                  <a:pt x="0" y="96"/>
                </a:lnTo>
                <a:lnTo>
                  <a:pt x="0" y="0"/>
                </a:lnTo>
              </a:path>
            </a:pathLst>
          </a:custGeom>
          <a:solidFill>
            <a:srgbClr val="618FFD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9278" name="Freeform 14"/>
          <p:cNvSpPr>
            <a:spLocks/>
          </p:cNvSpPr>
          <p:nvPr/>
        </p:nvSpPr>
        <p:spPr bwMode="auto">
          <a:xfrm>
            <a:off x="5257800" y="1524000"/>
            <a:ext cx="1449388" cy="687388"/>
          </a:xfrm>
          <a:custGeom>
            <a:avLst/>
            <a:gdLst>
              <a:gd name="T0" fmla="*/ 0 w 913"/>
              <a:gd name="T1" fmla="*/ 144 h 433"/>
              <a:gd name="T2" fmla="*/ 0 w 913"/>
              <a:gd name="T3" fmla="*/ 48 h 433"/>
              <a:gd name="T4" fmla="*/ 96 w 913"/>
              <a:gd name="T5" fmla="*/ 48 h 433"/>
              <a:gd name="T6" fmla="*/ 192 w 913"/>
              <a:gd name="T7" fmla="*/ 144 h 433"/>
              <a:gd name="T8" fmla="*/ 384 w 913"/>
              <a:gd name="T9" fmla="*/ 144 h 433"/>
              <a:gd name="T10" fmla="*/ 480 w 913"/>
              <a:gd name="T11" fmla="*/ 0 h 433"/>
              <a:gd name="T12" fmla="*/ 912 w 913"/>
              <a:gd name="T13" fmla="*/ 0 h 433"/>
              <a:gd name="T14" fmla="*/ 912 w 913"/>
              <a:gd name="T15" fmla="*/ 96 h 433"/>
              <a:gd name="T16" fmla="*/ 576 w 913"/>
              <a:gd name="T17" fmla="*/ 96 h 433"/>
              <a:gd name="T18" fmla="*/ 432 w 913"/>
              <a:gd name="T19" fmla="*/ 288 h 433"/>
              <a:gd name="T20" fmla="*/ 432 w 913"/>
              <a:gd name="T21" fmla="*/ 432 h 433"/>
              <a:gd name="T22" fmla="*/ 144 w 913"/>
              <a:gd name="T23" fmla="*/ 432 h 433"/>
              <a:gd name="T24" fmla="*/ 144 w 913"/>
              <a:gd name="T25" fmla="*/ 288 h 433"/>
              <a:gd name="T26" fmla="*/ 0 w 913"/>
              <a:gd name="T27" fmla="*/ 144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13" h="433">
                <a:moveTo>
                  <a:pt x="0" y="144"/>
                </a:moveTo>
                <a:lnTo>
                  <a:pt x="0" y="48"/>
                </a:lnTo>
                <a:lnTo>
                  <a:pt x="96" y="48"/>
                </a:lnTo>
                <a:lnTo>
                  <a:pt x="192" y="144"/>
                </a:lnTo>
                <a:lnTo>
                  <a:pt x="384" y="144"/>
                </a:lnTo>
                <a:lnTo>
                  <a:pt x="480" y="0"/>
                </a:lnTo>
                <a:lnTo>
                  <a:pt x="912" y="0"/>
                </a:lnTo>
                <a:lnTo>
                  <a:pt x="912" y="96"/>
                </a:lnTo>
                <a:lnTo>
                  <a:pt x="576" y="96"/>
                </a:lnTo>
                <a:lnTo>
                  <a:pt x="432" y="288"/>
                </a:lnTo>
                <a:lnTo>
                  <a:pt x="432" y="432"/>
                </a:lnTo>
                <a:lnTo>
                  <a:pt x="144" y="432"/>
                </a:lnTo>
                <a:lnTo>
                  <a:pt x="144" y="288"/>
                </a:lnTo>
                <a:lnTo>
                  <a:pt x="0" y="144"/>
                </a:lnTo>
              </a:path>
            </a:pathLst>
          </a:custGeom>
          <a:solidFill>
            <a:srgbClr val="618FFD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9279" name="Rectangle 15"/>
          <p:cNvSpPr>
            <a:spLocks noChangeArrowheads="1"/>
          </p:cNvSpPr>
          <p:nvPr/>
        </p:nvSpPr>
        <p:spPr bwMode="auto">
          <a:xfrm>
            <a:off x="2520950" y="4654550"/>
            <a:ext cx="3721100" cy="1663700"/>
          </a:xfrm>
          <a:prstGeom prst="rect">
            <a:avLst/>
          </a:prstGeom>
          <a:solidFill>
            <a:srgbClr val="F95AB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9280" name="Freeform 16"/>
          <p:cNvSpPr>
            <a:spLocks/>
          </p:cNvSpPr>
          <p:nvPr/>
        </p:nvSpPr>
        <p:spPr bwMode="auto">
          <a:xfrm>
            <a:off x="3581400" y="4038600"/>
            <a:ext cx="1525588" cy="2516188"/>
          </a:xfrm>
          <a:custGeom>
            <a:avLst/>
            <a:gdLst>
              <a:gd name="T0" fmla="*/ 0 w 961"/>
              <a:gd name="T1" fmla="*/ 48 h 1585"/>
              <a:gd name="T2" fmla="*/ 96 w 961"/>
              <a:gd name="T3" fmla="*/ 96 h 1585"/>
              <a:gd name="T4" fmla="*/ 192 w 961"/>
              <a:gd name="T5" fmla="*/ 0 h 1585"/>
              <a:gd name="T6" fmla="*/ 288 w 961"/>
              <a:gd name="T7" fmla="*/ 192 h 1585"/>
              <a:gd name="T8" fmla="*/ 384 w 961"/>
              <a:gd name="T9" fmla="*/ 0 h 1585"/>
              <a:gd name="T10" fmla="*/ 480 w 961"/>
              <a:gd name="T11" fmla="*/ 144 h 1585"/>
              <a:gd name="T12" fmla="*/ 672 w 961"/>
              <a:gd name="T13" fmla="*/ 0 h 1585"/>
              <a:gd name="T14" fmla="*/ 672 w 961"/>
              <a:gd name="T15" fmla="*/ 192 h 1585"/>
              <a:gd name="T16" fmla="*/ 768 w 961"/>
              <a:gd name="T17" fmla="*/ 48 h 1585"/>
              <a:gd name="T18" fmla="*/ 816 w 961"/>
              <a:gd name="T19" fmla="*/ 96 h 1585"/>
              <a:gd name="T20" fmla="*/ 960 w 961"/>
              <a:gd name="T21" fmla="*/ 0 h 1585"/>
              <a:gd name="T22" fmla="*/ 960 w 961"/>
              <a:gd name="T23" fmla="*/ 1584 h 1585"/>
              <a:gd name="T24" fmla="*/ 0 w 961"/>
              <a:gd name="T25" fmla="*/ 1584 h 1585"/>
              <a:gd name="T26" fmla="*/ 0 w 961"/>
              <a:gd name="T27" fmla="*/ 48 h 1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61" h="1585">
                <a:moveTo>
                  <a:pt x="0" y="48"/>
                </a:moveTo>
                <a:lnTo>
                  <a:pt x="96" y="96"/>
                </a:lnTo>
                <a:lnTo>
                  <a:pt x="192" y="0"/>
                </a:lnTo>
                <a:lnTo>
                  <a:pt x="288" y="192"/>
                </a:lnTo>
                <a:lnTo>
                  <a:pt x="384" y="0"/>
                </a:lnTo>
                <a:lnTo>
                  <a:pt x="480" y="144"/>
                </a:lnTo>
                <a:lnTo>
                  <a:pt x="672" y="0"/>
                </a:lnTo>
                <a:lnTo>
                  <a:pt x="672" y="192"/>
                </a:lnTo>
                <a:lnTo>
                  <a:pt x="768" y="48"/>
                </a:lnTo>
                <a:lnTo>
                  <a:pt x="816" y="96"/>
                </a:lnTo>
                <a:lnTo>
                  <a:pt x="960" y="0"/>
                </a:lnTo>
                <a:lnTo>
                  <a:pt x="960" y="1584"/>
                </a:lnTo>
                <a:lnTo>
                  <a:pt x="0" y="1584"/>
                </a:lnTo>
                <a:lnTo>
                  <a:pt x="0" y="48"/>
                </a:lnTo>
              </a:path>
            </a:pathLst>
          </a:custGeom>
          <a:solidFill>
            <a:srgbClr val="00FF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9281" name="Freeform 17"/>
          <p:cNvSpPr>
            <a:spLocks/>
          </p:cNvSpPr>
          <p:nvPr/>
        </p:nvSpPr>
        <p:spPr bwMode="auto">
          <a:xfrm>
            <a:off x="5334000" y="4800600"/>
            <a:ext cx="1373188" cy="1373188"/>
          </a:xfrm>
          <a:custGeom>
            <a:avLst/>
            <a:gdLst>
              <a:gd name="T0" fmla="*/ 0 w 865"/>
              <a:gd name="T1" fmla="*/ 0 h 865"/>
              <a:gd name="T2" fmla="*/ 480 w 865"/>
              <a:gd name="T3" fmla="*/ 0 h 865"/>
              <a:gd name="T4" fmla="*/ 480 w 865"/>
              <a:gd name="T5" fmla="*/ 240 h 865"/>
              <a:gd name="T6" fmla="*/ 864 w 865"/>
              <a:gd name="T7" fmla="*/ 240 h 865"/>
              <a:gd name="T8" fmla="*/ 768 w 865"/>
              <a:gd name="T9" fmla="*/ 288 h 865"/>
              <a:gd name="T10" fmla="*/ 864 w 865"/>
              <a:gd name="T11" fmla="*/ 336 h 865"/>
              <a:gd name="T12" fmla="*/ 720 w 865"/>
              <a:gd name="T13" fmla="*/ 432 h 865"/>
              <a:gd name="T14" fmla="*/ 816 w 865"/>
              <a:gd name="T15" fmla="*/ 432 h 865"/>
              <a:gd name="T16" fmla="*/ 720 w 865"/>
              <a:gd name="T17" fmla="*/ 576 h 865"/>
              <a:gd name="T18" fmla="*/ 816 w 865"/>
              <a:gd name="T19" fmla="*/ 624 h 865"/>
              <a:gd name="T20" fmla="*/ 480 w 865"/>
              <a:gd name="T21" fmla="*/ 624 h 865"/>
              <a:gd name="T22" fmla="*/ 480 w 865"/>
              <a:gd name="T23" fmla="*/ 864 h 865"/>
              <a:gd name="T24" fmla="*/ 0 w 865"/>
              <a:gd name="T25" fmla="*/ 864 h 865"/>
              <a:gd name="T26" fmla="*/ 0 w 865"/>
              <a:gd name="T27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65" h="865">
                <a:moveTo>
                  <a:pt x="0" y="0"/>
                </a:moveTo>
                <a:lnTo>
                  <a:pt x="480" y="0"/>
                </a:lnTo>
                <a:lnTo>
                  <a:pt x="480" y="240"/>
                </a:lnTo>
                <a:lnTo>
                  <a:pt x="864" y="240"/>
                </a:lnTo>
                <a:lnTo>
                  <a:pt x="768" y="288"/>
                </a:lnTo>
                <a:lnTo>
                  <a:pt x="864" y="336"/>
                </a:lnTo>
                <a:lnTo>
                  <a:pt x="720" y="432"/>
                </a:lnTo>
                <a:lnTo>
                  <a:pt x="816" y="432"/>
                </a:lnTo>
                <a:lnTo>
                  <a:pt x="720" y="576"/>
                </a:lnTo>
                <a:lnTo>
                  <a:pt x="816" y="624"/>
                </a:lnTo>
                <a:lnTo>
                  <a:pt x="480" y="624"/>
                </a:lnTo>
                <a:lnTo>
                  <a:pt x="480" y="864"/>
                </a:lnTo>
                <a:lnTo>
                  <a:pt x="0" y="864"/>
                </a:lnTo>
                <a:lnTo>
                  <a:pt x="0" y="0"/>
                </a:lnTo>
              </a:path>
            </a:pathLst>
          </a:custGeom>
          <a:solidFill>
            <a:srgbClr val="618FFD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9282" name="Rectangle 18"/>
          <p:cNvSpPr>
            <a:spLocks noChangeArrowheads="1"/>
          </p:cNvSpPr>
          <p:nvPr/>
        </p:nvSpPr>
        <p:spPr bwMode="auto">
          <a:xfrm>
            <a:off x="5499100" y="4965700"/>
            <a:ext cx="431800" cy="1041400"/>
          </a:xfrm>
          <a:prstGeom prst="rect">
            <a:avLst/>
          </a:prstGeom>
          <a:solidFill>
            <a:srgbClr val="618FF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9283" name="Line 19"/>
          <p:cNvSpPr>
            <a:spLocks noChangeShapeType="1"/>
          </p:cNvSpPr>
          <p:nvPr/>
        </p:nvSpPr>
        <p:spPr bwMode="auto">
          <a:xfrm>
            <a:off x="5492750" y="4959350"/>
            <a:ext cx="44450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9284" name="Line 20"/>
          <p:cNvSpPr>
            <a:spLocks noChangeShapeType="1"/>
          </p:cNvSpPr>
          <p:nvPr/>
        </p:nvSpPr>
        <p:spPr bwMode="auto">
          <a:xfrm flipH="1">
            <a:off x="5480050" y="4959350"/>
            <a:ext cx="46990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9285" name="Freeform 21"/>
          <p:cNvSpPr>
            <a:spLocks/>
          </p:cNvSpPr>
          <p:nvPr/>
        </p:nvSpPr>
        <p:spPr bwMode="auto">
          <a:xfrm>
            <a:off x="2057400" y="4800600"/>
            <a:ext cx="1373188" cy="1373188"/>
          </a:xfrm>
          <a:custGeom>
            <a:avLst/>
            <a:gdLst>
              <a:gd name="T0" fmla="*/ 864 w 865"/>
              <a:gd name="T1" fmla="*/ 864 h 865"/>
              <a:gd name="T2" fmla="*/ 384 w 865"/>
              <a:gd name="T3" fmla="*/ 864 h 865"/>
              <a:gd name="T4" fmla="*/ 384 w 865"/>
              <a:gd name="T5" fmla="*/ 624 h 865"/>
              <a:gd name="T6" fmla="*/ 0 w 865"/>
              <a:gd name="T7" fmla="*/ 624 h 865"/>
              <a:gd name="T8" fmla="*/ 96 w 865"/>
              <a:gd name="T9" fmla="*/ 576 h 865"/>
              <a:gd name="T10" fmla="*/ 0 w 865"/>
              <a:gd name="T11" fmla="*/ 528 h 865"/>
              <a:gd name="T12" fmla="*/ 144 w 865"/>
              <a:gd name="T13" fmla="*/ 432 h 865"/>
              <a:gd name="T14" fmla="*/ 48 w 865"/>
              <a:gd name="T15" fmla="*/ 432 h 865"/>
              <a:gd name="T16" fmla="*/ 144 w 865"/>
              <a:gd name="T17" fmla="*/ 288 h 865"/>
              <a:gd name="T18" fmla="*/ 48 w 865"/>
              <a:gd name="T19" fmla="*/ 240 h 865"/>
              <a:gd name="T20" fmla="*/ 384 w 865"/>
              <a:gd name="T21" fmla="*/ 240 h 865"/>
              <a:gd name="T22" fmla="*/ 384 w 865"/>
              <a:gd name="T23" fmla="*/ 0 h 865"/>
              <a:gd name="T24" fmla="*/ 864 w 865"/>
              <a:gd name="T25" fmla="*/ 0 h 865"/>
              <a:gd name="T26" fmla="*/ 864 w 865"/>
              <a:gd name="T27" fmla="*/ 864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65" h="865">
                <a:moveTo>
                  <a:pt x="864" y="864"/>
                </a:moveTo>
                <a:lnTo>
                  <a:pt x="384" y="864"/>
                </a:lnTo>
                <a:lnTo>
                  <a:pt x="384" y="624"/>
                </a:lnTo>
                <a:lnTo>
                  <a:pt x="0" y="624"/>
                </a:lnTo>
                <a:lnTo>
                  <a:pt x="96" y="576"/>
                </a:lnTo>
                <a:lnTo>
                  <a:pt x="0" y="528"/>
                </a:lnTo>
                <a:lnTo>
                  <a:pt x="144" y="432"/>
                </a:lnTo>
                <a:lnTo>
                  <a:pt x="48" y="432"/>
                </a:lnTo>
                <a:lnTo>
                  <a:pt x="144" y="288"/>
                </a:lnTo>
                <a:lnTo>
                  <a:pt x="48" y="240"/>
                </a:lnTo>
                <a:lnTo>
                  <a:pt x="384" y="240"/>
                </a:lnTo>
                <a:lnTo>
                  <a:pt x="384" y="0"/>
                </a:lnTo>
                <a:lnTo>
                  <a:pt x="864" y="0"/>
                </a:lnTo>
                <a:lnTo>
                  <a:pt x="864" y="864"/>
                </a:lnTo>
              </a:path>
            </a:pathLst>
          </a:custGeom>
          <a:solidFill>
            <a:srgbClr val="618FFD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9286" name="Rectangle 22"/>
          <p:cNvSpPr>
            <a:spLocks noChangeArrowheads="1"/>
          </p:cNvSpPr>
          <p:nvPr/>
        </p:nvSpPr>
        <p:spPr bwMode="auto">
          <a:xfrm>
            <a:off x="2832100" y="4965700"/>
            <a:ext cx="431800" cy="1041400"/>
          </a:xfrm>
          <a:prstGeom prst="rect">
            <a:avLst/>
          </a:prstGeom>
          <a:solidFill>
            <a:srgbClr val="618FF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9287" name="Line 23"/>
          <p:cNvSpPr>
            <a:spLocks noChangeShapeType="1"/>
          </p:cNvSpPr>
          <p:nvPr/>
        </p:nvSpPr>
        <p:spPr bwMode="auto">
          <a:xfrm>
            <a:off x="2825750" y="4959350"/>
            <a:ext cx="44450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9288" name="Line 24"/>
          <p:cNvSpPr>
            <a:spLocks noChangeShapeType="1"/>
          </p:cNvSpPr>
          <p:nvPr/>
        </p:nvSpPr>
        <p:spPr bwMode="auto">
          <a:xfrm flipH="1">
            <a:off x="2813050" y="4959350"/>
            <a:ext cx="46990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9289" name="Line 25"/>
          <p:cNvSpPr>
            <a:spLocks noChangeShapeType="1"/>
          </p:cNvSpPr>
          <p:nvPr/>
        </p:nvSpPr>
        <p:spPr bwMode="auto">
          <a:xfrm flipH="1">
            <a:off x="2127250" y="2444750"/>
            <a:ext cx="622300" cy="825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9290" name="Line 26"/>
          <p:cNvSpPr>
            <a:spLocks noChangeShapeType="1"/>
          </p:cNvSpPr>
          <p:nvPr/>
        </p:nvSpPr>
        <p:spPr bwMode="auto">
          <a:xfrm flipH="1">
            <a:off x="2203450" y="2444750"/>
            <a:ext cx="3136900" cy="825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9291" name="Line 27"/>
          <p:cNvSpPr>
            <a:spLocks noChangeShapeType="1"/>
          </p:cNvSpPr>
          <p:nvPr/>
        </p:nvSpPr>
        <p:spPr bwMode="auto">
          <a:xfrm flipH="1" flipV="1">
            <a:off x="2127250" y="3651250"/>
            <a:ext cx="698500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9292" name="Line 28"/>
          <p:cNvSpPr>
            <a:spLocks noChangeShapeType="1"/>
          </p:cNvSpPr>
          <p:nvPr/>
        </p:nvSpPr>
        <p:spPr bwMode="auto">
          <a:xfrm flipH="1" flipV="1">
            <a:off x="2203450" y="3651250"/>
            <a:ext cx="3289300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9293" name="Line 29"/>
          <p:cNvSpPr>
            <a:spLocks noChangeShapeType="1"/>
          </p:cNvSpPr>
          <p:nvPr/>
        </p:nvSpPr>
        <p:spPr bwMode="auto">
          <a:xfrm>
            <a:off x="3962400" y="2216150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9294" name="Rectangle 30"/>
          <p:cNvSpPr>
            <a:spLocks noChangeArrowheads="1"/>
          </p:cNvSpPr>
          <p:nvPr/>
        </p:nvSpPr>
        <p:spPr bwMode="auto">
          <a:xfrm>
            <a:off x="5259388" y="3278188"/>
            <a:ext cx="17494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hu-HU" sz="1800" b="0">
                <a:solidFill>
                  <a:schemeClr val="tx1"/>
                </a:solidFill>
                <a:latin typeface="Times New Roman" pitchFamily="18" charset="0"/>
              </a:rPr>
              <a:t>poli-Si gate</a:t>
            </a:r>
          </a:p>
        </p:txBody>
      </p:sp>
      <p:sp>
        <p:nvSpPr>
          <p:cNvPr id="139295" name="Line 31"/>
          <p:cNvSpPr>
            <a:spLocks noChangeShapeType="1"/>
          </p:cNvSpPr>
          <p:nvPr/>
        </p:nvSpPr>
        <p:spPr bwMode="auto">
          <a:xfrm>
            <a:off x="4349750" y="2063750"/>
            <a:ext cx="977900" cy="128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9296" name="Line 32"/>
          <p:cNvSpPr>
            <a:spLocks noChangeShapeType="1"/>
          </p:cNvSpPr>
          <p:nvPr/>
        </p:nvSpPr>
        <p:spPr bwMode="auto">
          <a:xfrm flipV="1">
            <a:off x="4197350" y="3651250"/>
            <a:ext cx="1130300" cy="1993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9297" name="Rectangle 33"/>
          <p:cNvSpPr>
            <a:spLocks noChangeArrowheads="1"/>
          </p:cNvSpPr>
          <p:nvPr/>
        </p:nvSpPr>
        <p:spPr bwMode="auto">
          <a:xfrm>
            <a:off x="7621588" y="992188"/>
            <a:ext cx="12922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hu-HU" sz="1800" b="0">
                <a:solidFill>
                  <a:schemeClr val="tx1"/>
                </a:solidFill>
                <a:latin typeface="Times New Roman" pitchFamily="18" charset="0"/>
              </a:rPr>
              <a:t>oxid</a:t>
            </a:r>
          </a:p>
        </p:txBody>
      </p:sp>
      <p:sp>
        <p:nvSpPr>
          <p:cNvPr id="139298" name="Line 34"/>
          <p:cNvSpPr>
            <a:spLocks noChangeShapeType="1"/>
          </p:cNvSpPr>
          <p:nvPr/>
        </p:nvSpPr>
        <p:spPr bwMode="auto">
          <a:xfrm flipV="1">
            <a:off x="2597150" y="1212850"/>
            <a:ext cx="4940300" cy="774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9299" name="Line 35"/>
          <p:cNvSpPr>
            <a:spLocks noChangeShapeType="1"/>
          </p:cNvSpPr>
          <p:nvPr/>
        </p:nvSpPr>
        <p:spPr bwMode="auto">
          <a:xfrm flipV="1">
            <a:off x="4578350" y="1212850"/>
            <a:ext cx="295910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9300" name="Line 36"/>
          <p:cNvSpPr>
            <a:spLocks noChangeShapeType="1"/>
          </p:cNvSpPr>
          <p:nvPr/>
        </p:nvSpPr>
        <p:spPr bwMode="auto">
          <a:xfrm flipV="1">
            <a:off x="6026150" y="1212850"/>
            <a:ext cx="1511300" cy="927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9301" name="Line 37"/>
          <p:cNvSpPr>
            <a:spLocks noChangeShapeType="1"/>
          </p:cNvSpPr>
          <p:nvPr/>
        </p:nvSpPr>
        <p:spPr bwMode="auto">
          <a:xfrm>
            <a:off x="2825750" y="1758950"/>
            <a:ext cx="5397500" cy="151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9302" name="Line 38"/>
          <p:cNvSpPr>
            <a:spLocks noChangeShapeType="1"/>
          </p:cNvSpPr>
          <p:nvPr/>
        </p:nvSpPr>
        <p:spPr bwMode="auto">
          <a:xfrm>
            <a:off x="5645150" y="2063750"/>
            <a:ext cx="2654300" cy="1206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9303" name="Line 39"/>
          <p:cNvSpPr>
            <a:spLocks noChangeShapeType="1"/>
          </p:cNvSpPr>
          <p:nvPr/>
        </p:nvSpPr>
        <p:spPr bwMode="auto">
          <a:xfrm flipV="1">
            <a:off x="6254750" y="3879850"/>
            <a:ext cx="1892300" cy="153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9304" name="Rectangle 40"/>
          <p:cNvSpPr>
            <a:spLocks noChangeArrowheads="1"/>
          </p:cNvSpPr>
          <p:nvPr/>
        </p:nvSpPr>
        <p:spPr bwMode="auto">
          <a:xfrm>
            <a:off x="7773988" y="3278188"/>
            <a:ext cx="12922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hu-HU" sz="1800" b="0">
                <a:solidFill>
                  <a:schemeClr val="tx1"/>
                </a:solidFill>
                <a:latin typeface="Times New Roman" pitchFamily="18" charset="0"/>
              </a:rPr>
              <a:t>fémezés, kontaktus</a:t>
            </a:r>
          </a:p>
        </p:txBody>
      </p:sp>
      <p:sp>
        <p:nvSpPr>
          <p:cNvPr id="139305" name="Rectangle 41"/>
          <p:cNvSpPr>
            <a:spLocks noChangeArrowheads="1"/>
          </p:cNvSpPr>
          <p:nvPr/>
        </p:nvSpPr>
        <p:spPr bwMode="auto">
          <a:xfrm>
            <a:off x="1588" y="1220788"/>
            <a:ext cx="16732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hu-HU" sz="2400" b="0">
                <a:solidFill>
                  <a:schemeClr val="tx1"/>
                </a:solidFill>
              </a:rPr>
              <a:t>Szerkezet:</a:t>
            </a:r>
            <a:endParaRPr lang="hu-HU" sz="2400" b="0">
              <a:solidFill>
                <a:schemeClr val="tx1"/>
              </a:solidFill>
              <a:latin typeface="H-Arial" charset="0"/>
            </a:endParaRPr>
          </a:p>
        </p:txBody>
      </p:sp>
      <p:sp>
        <p:nvSpPr>
          <p:cNvPr id="139306" name="Rectangle 42"/>
          <p:cNvSpPr>
            <a:spLocks noChangeArrowheads="1"/>
          </p:cNvSpPr>
          <p:nvPr/>
        </p:nvSpPr>
        <p:spPr bwMode="auto">
          <a:xfrm>
            <a:off x="1588" y="3582988"/>
            <a:ext cx="16732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hu-HU" sz="2400" b="0">
                <a:solidFill>
                  <a:schemeClr val="tx1"/>
                </a:solidFill>
              </a:rPr>
              <a:t>Alaprajz (</a:t>
            </a:r>
            <a:r>
              <a:rPr lang="en-US" sz="2400" b="0">
                <a:solidFill>
                  <a:schemeClr val="tx1"/>
                </a:solidFill>
              </a:rPr>
              <a:t>layout</a:t>
            </a:r>
            <a:r>
              <a:rPr lang="hu-HU" sz="2400" b="0">
                <a:solidFill>
                  <a:schemeClr val="tx1"/>
                </a:solidFill>
              </a:rPr>
              <a:t>)</a:t>
            </a:r>
            <a:r>
              <a:rPr lang="en-US" sz="2400" b="0">
                <a:solidFill>
                  <a:schemeClr val="tx1"/>
                </a:solidFill>
              </a:rPr>
              <a:t>:</a:t>
            </a:r>
            <a:endParaRPr lang="en-US" sz="2400" b="0">
              <a:solidFill>
                <a:schemeClr val="tx1"/>
              </a:solidFill>
              <a:latin typeface="H-Arial" charset="0"/>
            </a:endParaRPr>
          </a:p>
        </p:txBody>
      </p:sp>
      <p:sp>
        <p:nvSpPr>
          <p:cNvPr id="139307" name="Line 43"/>
          <p:cNvSpPr>
            <a:spLocks noChangeShapeType="1"/>
          </p:cNvSpPr>
          <p:nvPr/>
        </p:nvSpPr>
        <p:spPr bwMode="auto">
          <a:xfrm>
            <a:off x="3594100" y="6477000"/>
            <a:ext cx="149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9308" name="Rectangle 44"/>
          <p:cNvSpPr>
            <a:spLocks noChangeArrowheads="1"/>
          </p:cNvSpPr>
          <p:nvPr/>
        </p:nvSpPr>
        <p:spPr bwMode="auto">
          <a:xfrm>
            <a:off x="4116388" y="6021388"/>
            <a:ext cx="377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i="1">
                <a:solidFill>
                  <a:schemeClr val="tx1"/>
                </a:solidFill>
                <a:latin typeface="Times New Roman" pitchFamily="18" charset="0"/>
              </a:rPr>
              <a:t>L</a:t>
            </a:r>
          </a:p>
        </p:txBody>
      </p:sp>
      <p:sp>
        <p:nvSpPr>
          <p:cNvPr id="139309" name="Line 45"/>
          <p:cNvSpPr>
            <a:spLocks noChangeShapeType="1"/>
          </p:cNvSpPr>
          <p:nvPr/>
        </p:nvSpPr>
        <p:spPr bwMode="auto">
          <a:xfrm>
            <a:off x="3733800" y="4660900"/>
            <a:ext cx="0" cy="165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9310" name="Rectangle 46"/>
          <p:cNvSpPr>
            <a:spLocks noChangeArrowheads="1"/>
          </p:cNvSpPr>
          <p:nvPr/>
        </p:nvSpPr>
        <p:spPr bwMode="auto">
          <a:xfrm>
            <a:off x="3811588" y="5183188"/>
            <a:ext cx="454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i="1">
                <a:solidFill>
                  <a:schemeClr val="tx1"/>
                </a:solidFill>
                <a:latin typeface="Times New Roman" pitchFamily="18" charset="0"/>
              </a:rPr>
              <a:t>W</a:t>
            </a:r>
          </a:p>
        </p:txBody>
      </p:sp>
      <p:sp>
        <p:nvSpPr>
          <p:cNvPr id="139311" name="Line 47"/>
          <p:cNvSpPr>
            <a:spLocks noChangeShapeType="1"/>
          </p:cNvSpPr>
          <p:nvPr/>
        </p:nvSpPr>
        <p:spPr bwMode="auto">
          <a:xfrm>
            <a:off x="3587750" y="4648200"/>
            <a:ext cx="292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9312" name="Line 48"/>
          <p:cNvSpPr>
            <a:spLocks noChangeShapeType="1"/>
          </p:cNvSpPr>
          <p:nvPr/>
        </p:nvSpPr>
        <p:spPr bwMode="auto">
          <a:xfrm>
            <a:off x="3587750" y="6324600"/>
            <a:ext cx="292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9313" name="Rectangle 49"/>
          <p:cNvSpPr>
            <a:spLocks noChangeArrowheads="1"/>
          </p:cNvSpPr>
          <p:nvPr/>
        </p:nvSpPr>
        <p:spPr bwMode="auto">
          <a:xfrm>
            <a:off x="1905000" y="2209800"/>
            <a:ext cx="5334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9314" name="Rectangle 50"/>
          <p:cNvSpPr>
            <a:spLocks noChangeArrowheads="1"/>
          </p:cNvSpPr>
          <p:nvPr/>
        </p:nvSpPr>
        <p:spPr bwMode="auto">
          <a:xfrm>
            <a:off x="6324600" y="2209800"/>
            <a:ext cx="3810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9315" name="Text Box 51"/>
          <p:cNvSpPr txBox="1">
            <a:spLocks noChangeArrowheads="1"/>
          </p:cNvSpPr>
          <p:nvPr/>
        </p:nvSpPr>
        <p:spPr bwMode="auto">
          <a:xfrm>
            <a:off x="2879725" y="2098675"/>
            <a:ext cx="45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 b="0">
                <a:solidFill>
                  <a:schemeClr val="tx1"/>
                </a:solidFill>
                <a:latin typeface="Times New Roman" pitchFamily="18" charset="0"/>
              </a:rPr>
              <a:t>n</a:t>
            </a:r>
            <a:r>
              <a:rPr lang="en-US" sz="2400" b="0" baseline="30000">
                <a:solidFill>
                  <a:schemeClr val="tx1"/>
                </a:solidFill>
                <a:latin typeface="Times New Roman" pitchFamily="18" charset="0"/>
              </a:rPr>
              <a:t>+</a:t>
            </a: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9316" name="Text Box 52"/>
          <p:cNvSpPr txBox="1">
            <a:spLocks noChangeArrowheads="1"/>
          </p:cNvSpPr>
          <p:nvPr/>
        </p:nvSpPr>
        <p:spPr bwMode="auto">
          <a:xfrm>
            <a:off x="5562600" y="2133600"/>
            <a:ext cx="45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 b="0">
                <a:solidFill>
                  <a:schemeClr val="tx1"/>
                </a:solidFill>
                <a:latin typeface="Times New Roman" pitchFamily="18" charset="0"/>
              </a:rPr>
              <a:t>n</a:t>
            </a:r>
            <a:r>
              <a:rPr lang="en-US" sz="2400" b="0" baseline="30000">
                <a:solidFill>
                  <a:schemeClr val="tx1"/>
                </a:solidFill>
                <a:latin typeface="Times New Roman" pitchFamily="18" charset="0"/>
              </a:rPr>
              <a:t>+</a:t>
            </a: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9317" name="Line 53"/>
          <p:cNvSpPr>
            <a:spLocks noChangeShapeType="1"/>
          </p:cNvSpPr>
          <p:nvPr/>
        </p:nvSpPr>
        <p:spPr bwMode="auto">
          <a:xfrm flipH="1">
            <a:off x="6705600" y="20574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9318" name="Text Box 54"/>
          <p:cNvSpPr txBox="1">
            <a:spLocks noChangeArrowheads="1"/>
          </p:cNvSpPr>
          <p:nvPr/>
        </p:nvSpPr>
        <p:spPr bwMode="auto">
          <a:xfrm>
            <a:off x="7312025" y="1828800"/>
            <a:ext cx="1831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0">
                <a:solidFill>
                  <a:schemeClr val="tx1"/>
                </a:solidFill>
                <a:latin typeface="Times New Roman" pitchFamily="18" charset="0"/>
              </a:rPr>
              <a:t>p</a:t>
            </a:r>
            <a:r>
              <a:rPr lang="en-US" b="0" baseline="30000">
                <a:solidFill>
                  <a:schemeClr val="tx1"/>
                </a:solidFill>
                <a:latin typeface="Times New Roman" pitchFamily="18" charset="0"/>
              </a:rPr>
              <a:t>+</a:t>
            </a:r>
            <a:r>
              <a:rPr lang="en-US" b="0">
                <a:solidFill>
                  <a:schemeClr val="tx1"/>
                </a:solidFill>
                <a:latin typeface="Times New Roman" pitchFamily="18" charset="0"/>
              </a:rPr>
              <a:t>  field implant</a:t>
            </a:r>
          </a:p>
        </p:txBody>
      </p:sp>
      <p:sp>
        <p:nvSpPr>
          <p:cNvPr id="139319" name="Rectangle 55"/>
          <p:cNvSpPr>
            <a:spLocks noChangeArrowheads="1"/>
          </p:cNvSpPr>
          <p:nvPr/>
        </p:nvSpPr>
        <p:spPr bwMode="auto">
          <a:xfrm>
            <a:off x="2057400" y="288925"/>
            <a:ext cx="6300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hu-HU" sz="3200">
                <a:solidFill>
                  <a:srgbClr val="FF0000"/>
                </a:solidFill>
                <a:latin typeface="Comic Sans MS" pitchFamily="66" charset="0"/>
              </a:rPr>
              <a:t>MOS IC-k gyártásának lépései</a:t>
            </a:r>
            <a:endParaRPr lang="en-US" sz="320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228600" y="2554288"/>
            <a:ext cx="2667000" cy="417512"/>
          </a:xfrm>
          <a:prstGeom prst="rect">
            <a:avLst/>
          </a:prstGeom>
          <a:solidFill>
            <a:srgbClr val="C8FEC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grpSp>
        <p:nvGrpSpPr>
          <p:cNvPr id="140291" name="Group 3"/>
          <p:cNvGrpSpPr>
            <a:grpSpLocks/>
          </p:cNvGrpSpPr>
          <p:nvPr/>
        </p:nvGrpSpPr>
        <p:grpSpPr bwMode="auto">
          <a:xfrm>
            <a:off x="3124200" y="2463800"/>
            <a:ext cx="2667000" cy="508000"/>
            <a:chOff x="2304" y="864"/>
            <a:chExt cx="3024" cy="576"/>
          </a:xfrm>
        </p:grpSpPr>
        <p:sp>
          <p:nvSpPr>
            <p:cNvPr id="140292" name="Rectangle 4"/>
            <p:cNvSpPr>
              <a:spLocks noChangeArrowheads="1"/>
            </p:cNvSpPr>
            <p:nvPr/>
          </p:nvSpPr>
          <p:spPr bwMode="auto">
            <a:xfrm>
              <a:off x="2304" y="960"/>
              <a:ext cx="3024" cy="480"/>
            </a:xfrm>
            <a:prstGeom prst="rect">
              <a:avLst/>
            </a:prstGeom>
            <a:solidFill>
              <a:srgbClr val="C8FEC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0293" name="Rectangle 5"/>
            <p:cNvSpPr>
              <a:spLocks noChangeArrowheads="1"/>
            </p:cNvSpPr>
            <p:nvPr/>
          </p:nvSpPr>
          <p:spPr bwMode="auto">
            <a:xfrm>
              <a:off x="2304" y="864"/>
              <a:ext cx="3024" cy="9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40294" name="Group 6"/>
          <p:cNvGrpSpPr>
            <a:grpSpLocks/>
          </p:cNvGrpSpPr>
          <p:nvPr/>
        </p:nvGrpSpPr>
        <p:grpSpPr bwMode="auto">
          <a:xfrm>
            <a:off x="6096000" y="2462213"/>
            <a:ext cx="2667000" cy="509587"/>
            <a:chOff x="2304" y="1536"/>
            <a:chExt cx="3024" cy="576"/>
          </a:xfrm>
        </p:grpSpPr>
        <p:sp>
          <p:nvSpPr>
            <p:cNvPr id="140295" name="Rectangle 7"/>
            <p:cNvSpPr>
              <a:spLocks noChangeArrowheads="1"/>
            </p:cNvSpPr>
            <p:nvPr/>
          </p:nvSpPr>
          <p:spPr bwMode="auto">
            <a:xfrm>
              <a:off x="2304" y="1632"/>
              <a:ext cx="3024" cy="480"/>
            </a:xfrm>
            <a:prstGeom prst="rect">
              <a:avLst/>
            </a:prstGeom>
            <a:solidFill>
              <a:srgbClr val="C8FEC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0296" name="Rectangle 8"/>
            <p:cNvSpPr>
              <a:spLocks noChangeArrowheads="1"/>
            </p:cNvSpPr>
            <p:nvPr/>
          </p:nvSpPr>
          <p:spPr bwMode="auto">
            <a:xfrm>
              <a:off x="2640" y="1536"/>
              <a:ext cx="2448" cy="9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40297" name="Group 9"/>
          <p:cNvGrpSpPr>
            <a:grpSpLocks/>
          </p:cNvGrpSpPr>
          <p:nvPr/>
        </p:nvGrpSpPr>
        <p:grpSpPr bwMode="auto">
          <a:xfrm>
            <a:off x="1600200" y="5638800"/>
            <a:ext cx="2667000" cy="509588"/>
            <a:chOff x="2304" y="2160"/>
            <a:chExt cx="3024" cy="576"/>
          </a:xfrm>
        </p:grpSpPr>
        <p:sp>
          <p:nvSpPr>
            <p:cNvPr id="140298" name="Rectangle 10"/>
            <p:cNvSpPr>
              <a:spLocks noChangeArrowheads="1"/>
            </p:cNvSpPr>
            <p:nvPr/>
          </p:nvSpPr>
          <p:spPr bwMode="auto">
            <a:xfrm>
              <a:off x="2304" y="2256"/>
              <a:ext cx="3024" cy="480"/>
            </a:xfrm>
            <a:prstGeom prst="rect">
              <a:avLst/>
            </a:prstGeom>
            <a:solidFill>
              <a:srgbClr val="C8FEC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0299" name="Rectangle 11"/>
            <p:cNvSpPr>
              <a:spLocks noChangeArrowheads="1"/>
            </p:cNvSpPr>
            <p:nvPr/>
          </p:nvSpPr>
          <p:spPr bwMode="auto">
            <a:xfrm>
              <a:off x="2640" y="2160"/>
              <a:ext cx="2448" cy="9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0300" name="Rectangle 12"/>
            <p:cNvSpPr>
              <a:spLocks noChangeArrowheads="1"/>
            </p:cNvSpPr>
            <p:nvPr/>
          </p:nvSpPr>
          <p:spPr bwMode="auto">
            <a:xfrm>
              <a:off x="5088" y="2256"/>
              <a:ext cx="240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0301" name="Rectangle 13"/>
            <p:cNvSpPr>
              <a:spLocks noChangeArrowheads="1"/>
            </p:cNvSpPr>
            <p:nvPr/>
          </p:nvSpPr>
          <p:spPr bwMode="auto">
            <a:xfrm>
              <a:off x="2304" y="2256"/>
              <a:ext cx="336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40302" name="Group 14"/>
          <p:cNvGrpSpPr>
            <a:grpSpLocks/>
          </p:cNvGrpSpPr>
          <p:nvPr/>
        </p:nvGrpSpPr>
        <p:grpSpPr bwMode="auto">
          <a:xfrm>
            <a:off x="5410200" y="5621338"/>
            <a:ext cx="2667000" cy="550862"/>
            <a:chOff x="2304" y="2976"/>
            <a:chExt cx="3024" cy="624"/>
          </a:xfrm>
        </p:grpSpPr>
        <p:sp>
          <p:nvSpPr>
            <p:cNvPr id="140303" name="Rectangle 15"/>
            <p:cNvSpPr>
              <a:spLocks noChangeArrowheads="1"/>
            </p:cNvSpPr>
            <p:nvPr/>
          </p:nvSpPr>
          <p:spPr bwMode="auto">
            <a:xfrm>
              <a:off x="2304" y="3120"/>
              <a:ext cx="3024" cy="480"/>
            </a:xfrm>
            <a:prstGeom prst="rect">
              <a:avLst/>
            </a:prstGeom>
            <a:solidFill>
              <a:srgbClr val="C8FEC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0304" name="Rectangle 16"/>
            <p:cNvSpPr>
              <a:spLocks noChangeArrowheads="1"/>
            </p:cNvSpPr>
            <p:nvPr/>
          </p:nvSpPr>
          <p:spPr bwMode="auto">
            <a:xfrm>
              <a:off x="2640" y="3024"/>
              <a:ext cx="2448" cy="9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0305" name="Rectangle 17"/>
            <p:cNvSpPr>
              <a:spLocks noChangeArrowheads="1"/>
            </p:cNvSpPr>
            <p:nvPr/>
          </p:nvSpPr>
          <p:spPr bwMode="auto">
            <a:xfrm>
              <a:off x="5088" y="3120"/>
              <a:ext cx="240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0306" name="Rectangle 18"/>
            <p:cNvSpPr>
              <a:spLocks noChangeArrowheads="1"/>
            </p:cNvSpPr>
            <p:nvPr/>
          </p:nvSpPr>
          <p:spPr bwMode="auto">
            <a:xfrm>
              <a:off x="2304" y="3120"/>
              <a:ext cx="336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0307" name="Rectangle 19" descr="70%"/>
            <p:cNvSpPr>
              <a:spLocks noChangeArrowheads="1"/>
            </p:cNvSpPr>
            <p:nvPr/>
          </p:nvSpPr>
          <p:spPr bwMode="auto">
            <a:xfrm>
              <a:off x="5040" y="2976"/>
              <a:ext cx="280" cy="136"/>
            </a:xfrm>
            <a:prstGeom prst="rect">
              <a:avLst/>
            </a:prstGeom>
            <a:pattFill prst="pct70">
              <a:fgClr>
                <a:srgbClr val="91919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0308" name="Rectangle 20" descr="70%"/>
            <p:cNvSpPr>
              <a:spLocks noChangeArrowheads="1"/>
            </p:cNvSpPr>
            <p:nvPr/>
          </p:nvSpPr>
          <p:spPr bwMode="auto">
            <a:xfrm>
              <a:off x="2304" y="2976"/>
              <a:ext cx="384" cy="144"/>
            </a:xfrm>
            <a:prstGeom prst="rect">
              <a:avLst/>
            </a:prstGeom>
            <a:pattFill prst="pct70">
              <a:fgClr>
                <a:srgbClr val="91919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pic>
        <p:nvPicPr>
          <p:cNvPr id="140309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2133600" cy="149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310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133350"/>
            <a:ext cx="1397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311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1370013" cy="241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312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0"/>
            <a:ext cx="1755775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313" name="AutoShape 25"/>
          <p:cNvSpPr>
            <a:spLocks noChangeArrowheads="1"/>
          </p:cNvSpPr>
          <p:nvPr/>
        </p:nvSpPr>
        <p:spPr bwMode="auto">
          <a:xfrm>
            <a:off x="2819400" y="914400"/>
            <a:ext cx="6858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0314" name="AutoShape 26"/>
          <p:cNvSpPr>
            <a:spLocks noChangeArrowheads="1"/>
          </p:cNvSpPr>
          <p:nvPr/>
        </p:nvSpPr>
        <p:spPr bwMode="auto">
          <a:xfrm>
            <a:off x="5638800" y="914400"/>
            <a:ext cx="6858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0315" name="AutoShape 27"/>
          <p:cNvSpPr>
            <a:spLocks noChangeArrowheads="1"/>
          </p:cNvSpPr>
          <p:nvPr/>
        </p:nvSpPr>
        <p:spPr bwMode="auto">
          <a:xfrm>
            <a:off x="8153400" y="914400"/>
            <a:ext cx="6858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0316" name="AutoShape 28"/>
          <p:cNvSpPr>
            <a:spLocks noChangeArrowheads="1"/>
          </p:cNvSpPr>
          <p:nvPr/>
        </p:nvSpPr>
        <p:spPr bwMode="auto">
          <a:xfrm>
            <a:off x="685800" y="3810000"/>
            <a:ext cx="6858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0317" name="AutoShape 29"/>
          <p:cNvSpPr>
            <a:spLocks noChangeArrowheads="1"/>
          </p:cNvSpPr>
          <p:nvPr/>
        </p:nvSpPr>
        <p:spPr bwMode="auto">
          <a:xfrm>
            <a:off x="4038600" y="3886200"/>
            <a:ext cx="6858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pic>
        <p:nvPicPr>
          <p:cNvPr id="140318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24200"/>
            <a:ext cx="190182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54038"/>
            <a:ext cx="1909763" cy="203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8600"/>
            <a:ext cx="1736725" cy="229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159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41700"/>
            <a:ext cx="160020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65488"/>
            <a:ext cx="2359025" cy="244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352800"/>
            <a:ext cx="1627188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1320" name="Group 8"/>
          <p:cNvGrpSpPr>
            <a:grpSpLocks/>
          </p:cNvGrpSpPr>
          <p:nvPr/>
        </p:nvGrpSpPr>
        <p:grpSpPr bwMode="auto">
          <a:xfrm>
            <a:off x="304800" y="2573338"/>
            <a:ext cx="2667000" cy="550862"/>
            <a:chOff x="1104" y="0"/>
            <a:chExt cx="3024" cy="624"/>
          </a:xfrm>
        </p:grpSpPr>
        <p:sp>
          <p:nvSpPr>
            <p:cNvPr id="141321" name="Rectangle 9"/>
            <p:cNvSpPr>
              <a:spLocks noChangeArrowheads="1"/>
            </p:cNvSpPr>
            <p:nvPr/>
          </p:nvSpPr>
          <p:spPr bwMode="auto">
            <a:xfrm>
              <a:off x="1104" y="144"/>
              <a:ext cx="3024" cy="480"/>
            </a:xfrm>
            <a:prstGeom prst="rect">
              <a:avLst/>
            </a:prstGeom>
            <a:solidFill>
              <a:srgbClr val="C8FEC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1322" name="Rectangle 10"/>
            <p:cNvSpPr>
              <a:spLocks noChangeArrowheads="1"/>
            </p:cNvSpPr>
            <p:nvPr/>
          </p:nvSpPr>
          <p:spPr bwMode="auto">
            <a:xfrm>
              <a:off x="3888" y="144"/>
              <a:ext cx="240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1323" name="Rectangle 11"/>
            <p:cNvSpPr>
              <a:spLocks noChangeArrowheads="1"/>
            </p:cNvSpPr>
            <p:nvPr/>
          </p:nvSpPr>
          <p:spPr bwMode="auto">
            <a:xfrm>
              <a:off x="1104" y="144"/>
              <a:ext cx="336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1324" name="Rectangle 12" descr="70%"/>
            <p:cNvSpPr>
              <a:spLocks noChangeArrowheads="1"/>
            </p:cNvSpPr>
            <p:nvPr/>
          </p:nvSpPr>
          <p:spPr bwMode="auto">
            <a:xfrm>
              <a:off x="3840" y="0"/>
              <a:ext cx="280" cy="136"/>
            </a:xfrm>
            <a:prstGeom prst="rect">
              <a:avLst/>
            </a:prstGeom>
            <a:pattFill prst="pct70">
              <a:fgClr>
                <a:srgbClr val="91919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1325" name="Rectangle 13" descr="70%"/>
            <p:cNvSpPr>
              <a:spLocks noChangeArrowheads="1"/>
            </p:cNvSpPr>
            <p:nvPr/>
          </p:nvSpPr>
          <p:spPr bwMode="auto">
            <a:xfrm>
              <a:off x="1104" y="0"/>
              <a:ext cx="384" cy="144"/>
            </a:xfrm>
            <a:prstGeom prst="rect">
              <a:avLst/>
            </a:prstGeom>
            <a:pattFill prst="pct70">
              <a:fgClr>
                <a:srgbClr val="91919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41326" name="Group 14"/>
          <p:cNvGrpSpPr>
            <a:grpSpLocks/>
          </p:cNvGrpSpPr>
          <p:nvPr/>
        </p:nvGrpSpPr>
        <p:grpSpPr bwMode="auto">
          <a:xfrm>
            <a:off x="3200400" y="2538413"/>
            <a:ext cx="2667000" cy="585787"/>
            <a:chOff x="1104" y="672"/>
            <a:chExt cx="3024" cy="664"/>
          </a:xfrm>
        </p:grpSpPr>
        <p:sp>
          <p:nvSpPr>
            <p:cNvPr id="141327" name="Rectangle 15"/>
            <p:cNvSpPr>
              <a:spLocks noChangeArrowheads="1"/>
            </p:cNvSpPr>
            <p:nvPr/>
          </p:nvSpPr>
          <p:spPr bwMode="auto">
            <a:xfrm>
              <a:off x="1104" y="864"/>
              <a:ext cx="3016" cy="472"/>
            </a:xfrm>
            <a:prstGeom prst="rect">
              <a:avLst/>
            </a:prstGeom>
            <a:solidFill>
              <a:srgbClr val="C8FEC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1328" name="Rectangle 16"/>
            <p:cNvSpPr>
              <a:spLocks noChangeArrowheads="1"/>
            </p:cNvSpPr>
            <p:nvPr/>
          </p:nvSpPr>
          <p:spPr bwMode="auto">
            <a:xfrm>
              <a:off x="1488" y="816"/>
              <a:ext cx="2352" cy="4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1329" name="Rectangle 17" descr="70%"/>
            <p:cNvSpPr>
              <a:spLocks noChangeArrowheads="1"/>
            </p:cNvSpPr>
            <p:nvPr/>
          </p:nvSpPr>
          <p:spPr bwMode="auto">
            <a:xfrm>
              <a:off x="3840" y="672"/>
              <a:ext cx="280" cy="184"/>
            </a:xfrm>
            <a:prstGeom prst="rect">
              <a:avLst/>
            </a:prstGeom>
            <a:pattFill prst="pct70">
              <a:fgClr>
                <a:srgbClr val="91919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1330" name="Rectangle 18" descr="70%"/>
            <p:cNvSpPr>
              <a:spLocks noChangeArrowheads="1"/>
            </p:cNvSpPr>
            <p:nvPr/>
          </p:nvSpPr>
          <p:spPr bwMode="auto">
            <a:xfrm>
              <a:off x="1104" y="672"/>
              <a:ext cx="376" cy="184"/>
            </a:xfrm>
            <a:prstGeom prst="rect">
              <a:avLst/>
            </a:prstGeom>
            <a:pattFill prst="pct70">
              <a:fgClr>
                <a:srgbClr val="91919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1331" name="Rectangle 19"/>
            <p:cNvSpPr>
              <a:spLocks noChangeArrowheads="1"/>
            </p:cNvSpPr>
            <p:nvPr/>
          </p:nvSpPr>
          <p:spPr bwMode="auto">
            <a:xfrm>
              <a:off x="1104" y="864"/>
              <a:ext cx="336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1332" name="Rectangle 20"/>
            <p:cNvSpPr>
              <a:spLocks noChangeArrowheads="1"/>
            </p:cNvSpPr>
            <p:nvPr/>
          </p:nvSpPr>
          <p:spPr bwMode="auto">
            <a:xfrm>
              <a:off x="3888" y="864"/>
              <a:ext cx="240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41333" name="Group 21"/>
          <p:cNvGrpSpPr>
            <a:grpSpLocks/>
          </p:cNvGrpSpPr>
          <p:nvPr/>
        </p:nvGrpSpPr>
        <p:grpSpPr bwMode="auto">
          <a:xfrm>
            <a:off x="6172200" y="2538413"/>
            <a:ext cx="2667000" cy="585787"/>
            <a:chOff x="1104" y="1392"/>
            <a:chExt cx="3024" cy="664"/>
          </a:xfrm>
        </p:grpSpPr>
        <p:sp>
          <p:nvSpPr>
            <p:cNvPr id="141334" name="Rectangle 22"/>
            <p:cNvSpPr>
              <a:spLocks noChangeArrowheads="1"/>
            </p:cNvSpPr>
            <p:nvPr/>
          </p:nvSpPr>
          <p:spPr bwMode="auto">
            <a:xfrm>
              <a:off x="1104" y="1584"/>
              <a:ext cx="3016" cy="472"/>
            </a:xfrm>
            <a:prstGeom prst="rect">
              <a:avLst/>
            </a:prstGeom>
            <a:solidFill>
              <a:srgbClr val="C8FEC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1335" name="Rectangle 23"/>
            <p:cNvSpPr>
              <a:spLocks noChangeArrowheads="1"/>
            </p:cNvSpPr>
            <p:nvPr/>
          </p:nvSpPr>
          <p:spPr bwMode="auto">
            <a:xfrm>
              <a:off x="1488" y="1536"/>
              <a:ext cx="2352" cy="4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1336" name="Rectangle 24" descr="70%"/>
            <p:cNvSpPr>
              <a:spLocks noChangeArrowheads="1"/>
            </p:cNvSpPr>
            <p:nvPr/>
          </p:nvSpPr>
          <p:spPr bwMode="auto">
            <a:xfrm>
              <a:off x="3840" y="1392"/>
              <a:ext cx="280" cy="184"/>
            </a:xfrm>
            <a:prstGeom prst="rect">
              <a:avLst/>
            </a:prstGeom>
            <a:pattFill prst="pct70">
              <a:fgClr>
                <a:srgbClr val="91919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1337" name="Rectangle 25" descr="70%"/>
            <p:cNvSpPr>
              <a:spLocks noChangeArrowheads="1"/>
            </p:cNvSpPr>
            <p:nvPr/>
          </p:nvSpPr>
          <p:spPr bwMode="auto">
            <a:xfrm>
              <a:off x="1104" y="1392"/>
              <a:ext cx="376" cy="184"/>
            </a:xfrm>
            <a:prstGeom prst="rect">
              <a:avLst/>
            </a:prstGeom>
            <a:pattFill prst="pct70">
              <a:fgClr>
                <a:srgbClr val="91919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1338" name="Rectangle 26"/>
            <p:cNvSpPr>
              <a:spLocks noChangeArrowheads="1"/>
            </p:cNvSpPr>
            <p:nvPr/>
          </p:nvSpPr>
          <p:spPr bwMode="auto">
            <a:xfrm>
              <a:off x="1488" y="1436"/>
              <a:ext cx="2330" cy="100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66FF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1339" name="Rectangle 27"/>
            <p:cNvSpPr>
              <a:spLocks noChangeArrowheads="1"/>
            </p:cNvSpPr>
            <p:nvPr/>
          </p:nvSpPr>
          <p:spPr bwMode="auto">
            <a:xfrm>
              <a:off x="1104" y="1584"/>
              <a:ext cx="336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1340" name="Rectangle 28"/>
            <p:cNvSpPr>
              <a:spLocks noChangeArrowheads="1"/>
            </p:cNvSpPr>
            <p:nvPr/>
          </p:nvSpPr>
          <p:spPr bwMode="auto">
            <a:xfrm>
              <a:off x="3888" y="1584"/>
              <a:ext cx="240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41341" name="Group 29"/>
          <p:cNvGrpSpPr>
            <a:grpSpLocks/>
          </p:cNvGrpSpPr>
          <p:nvPr/>
        </p:nvGrpSpPr>
        <p:grpSpPr bwMode="auto">
          <a:xfrm>
            <a:off x="304800" y="5891213"/>
            <a:ext cx="2667000" cy="585787"/>
            <a:chOff x="1104" y="2160"/>
            <a:chExt cx="3024" cy="664"/>
          </a:xfrm>
        </p:grpSpPr>
        <p:sp>
          <p:nvSpPr>
            <p:cNvPr id="141342" name="Rectangle 30"/>
            <p:cNvSpPr>
              <a:spLocks noChangeArrowheads="1"/>
            </p:cNvSpPr>
            <p:nvPr/>
          </p:nvSpPr>
          <p:spPr bwMode="auto">
            <a:xfrm>
              <a:off x="1104" y="2352"/>
              <a:ext cx="3016" cy="472"/>
            </a:xfrm>
            <a:prstGeom prst="rect">
              <a:avLst/>
            </a:prstGeom>
            <a:solidFill>
              <a:srgbClr val="C8FEC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1343" name="Rectangle 31"/>
            <p:cNvSpPr>
              <a:spLocks noChangeArrowheads="1"/>
            </p:cNvSpPr>
            <p:nvPr/>
          </p:nvSpPr>
          <p:spPr bwMode="auto">
            <a:xfrm>
              <a:off x="2160" y="2304"/>
              <a:ext cx="952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1344" name="Rectangle 32" descr="70%"/>
            <p:cNvSpPr>
              <a:spLocks noChangeArrowheads="1"/>
            </p:cNvSpPr>
            <p:nvPr/>
          </p:nvSpPr>
          <p:spPr bwMode="auto">
            <a:xfrm>
              <a:off x="3840" y="2160"/>
              <a:ext cx="280" cy="184"/>
            </a:xfrm>
            <a:prstGeom prst="rect">
              <a:avLst/>
            </a:prstGeom>
            <a:pattFill prst="pct70">
              <a:fgClr>
                <a:srgbClr val="919191"/>
              </a:fgClr>
              <a:bgClr>
                <a:schemeClr val="bg1"/>
              </a:bgClr>
            </a:pattFill>
            <a:ln w="12700">
              <a:solidFill>
                <a:srgbClr val="91919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1345" name="Rectangle 33" descr="70%"/>
            <p:cNvSpPr>
              <a:spLocks noChangeArrowheads="1"/>
            </p:cNvSpPr>
            <p:nvPr/>
          </p:nvSpPr>
          <p:spPr bwMode="auto">
            <a:xfrm>
              <a:off x="1104" y="2160"/>
              <a:ext cx="376" cy="184"/>
            </a:xfrm>
            <a:prstGeom prst="rect">
              <a:avLst/>
            </a:prstGeom>
            <a:pattFill prst="pct70">
              <a:fgClr>
                <a:srgbClr val="919191"/>
              </a:fgClr>
              <a:bgClr>
                <a:schemeClr val="bg1"/>
              </a:bgClr>
            </a:pattFill>
            <a:ln w="12700">
              <a:solidFill>
                <a:srgbClr val="91919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1346" name="Rectangle 34"/>
            <p:cNvSpPr>
              <a:spLocks noChangeArrowheads="1"/>
            </p:cNvSpPr>
            <p:nvPr/>
          </p:nvSpPr>
          <p:spPr bwMode="auto">
            <a:xfrm>
              <a:off x="2160" y="2204"/>
              <a:ext cx="952" cy="8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66FF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1347" name="Rectangle 35"/>
            <p:cNvSpPr>
              <a:spLocks noChangeArrowheads="1"/>
            </p:cNvSpPr>
            <p:nvPr/>
          </p:nvSpPr>
          <p:spPr bwMode="auto">
            <a:xfrm>
              <a:off x="1104" y="2352"/>
              <a:ext cx="336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1348" name="Rectangle 36"/>
            <p:cNvSpPr>
              <a:spLocks noChangeArrowheads="1"/>
            </p:cNvSpPr>
            <p:nvPr/>
          </p:nvSpPr>
          <p:spPr bwMode="auto">
            <a:xfrm>
              <a:off x="3888" y="2352"/>
              <a:ext cx="240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41349" name="Group 37"/>
          <p:cNvGrpSpPr>
            <a:grpSpLocks/>
          </p:cNvGrpSpPr>
          <p:nvPr/>
        </p:nvGrpSpPr>
        <p:grpSpPr bwMode="auto">
          <a:xfrm>
            <a:off x="6172200" y="5757863"/>
            <a:ext cx="2667000" cy="719137"/>
            <a:chOff x="1104" y="3504"/>
            <a:chExt cx="3024" cy="816"/>
          </a:xfrm>
        </p:grpSpPr>
        <p:sp>
          <p:nvSpPr>
            <p:cNvPr id="141350" name="Rectangle 38"/>
            <p:cNvSpPr>
              <a:spLocks noChangeArrowheads="1"/>
            </p:cNvSpPr>
            <p:nvPr/>
          </p:nvSpPr>
          <p:spPr bwMode="auto">
            <a:xfrm>
              <a:off x="1104" y="3848"/>
              <a:ext cx="3016" cy="472"/>
            </a:xfrm>
            <a:prstGeom prst="rect">
              <a:avLst/>
            </a:prstGeom>
            <a:solidFill>
              <a:srgbClr val="C8FEC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1351" name="Freeform 39"/>
            <p:cNvSpPr>
              <a:spLocks/>
            </p:cNvSpPr>
            <p:nvPr/>
          </p:nvSpPr>
          <p:spPr bwMode="auto">
            <a:xfrm>
              <a:off x="1436" y="3844"/>
              <a:ext cx="769" cy="241"/>
            </a:xfrm>
            <a:custGeom>
              <a:avLst/>
              <a:gdLst>
                <a:gd name="T0" fmla="*/ 0 w 769"/>
                <a:gd name="T1" fmla="*/ 0 h 241"/>
                <a:gd name="T2" fmla="*/ 0 w 769"/>
                <a:gd name="T3" fmla="*/ 144 h 241"/>
                <a:gd name="T4" fmla="*/ 0 w 769"/>
                <a:gd name="T5" fmla="*/ 144 h 241"/>
                <a:gd name="T6" fmla="*/ 10 w 769"/>
                <a:gd name="T7" fmla="*/ 177 h 241"/>
                <a:gd name="T8" fmla="*/ 38 w 769"/>
                <a:gd name="T9" fmla="*/ 204 h 241"/>
                <a:gd name="T10" fmla="*/ 67 w 769"/>
                <a:gd name="T11" fmla="*/ 222 h 241"/>
                <a:gd name="T12" fmla="*/ 96 w 769"/>
                <a:gd name="T13" fmla="*/ 240 h 241"/>
                <a:gd name="T14" fmla="*/ 102 w 769"/>
                <a:gd name="T15" fmla="*/ 240 h 241"/>
                <a:gd name="T16" fmla="*/ 134 w 769"/>
                <a:gd name="T17" fmla="*/ 240 h 241"/>
                <a:gd name="T18" fmla="*/ 666 w 769"/>
                <a:gd name="T19" fmla="*/ 240 h 241"/>
                <a:gd name="T20" fmla="*/ 666 w 769"/>
                <a:gd name="T21" fmla="*/ 240 h 241"/>
                <a:gd name="T22" fmla="*/ 701 w 769"/>
                <a:gd name="T23" fmla="*/ 231 h 241"/>
                <a:gd name="T24" fmla="*/ 730 w 769"/>
                <a:gd name="T25" fmla="*/ 222 h 241"/>
                <a:gd name="T26" fmla="*/ 749 w 769"/>
                <a:gd name="T27" fmla="*/ 195 h 241"/>
                <a:gd name="T28" fmla="*/ 758 w 769"/>
                <a:gd name="T29" fmla="*/ 168 h 241"/>
                <a:gd name="T30" fmla="*/ 768 w 769"/>
                <a:gd name="T31" fmla="*/ 144 h 241"/>
                <a:gd name="T32" fmla="*/ 768 w 769"/>
                <a:gd name="T33" fmla="*/ 0 h 241"/>
                <a:gd name="T34" fmla="*/ 0 w 769"/>
                <a:gd name="T3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69" h="241">
                  <a:moveTo>
                    <a:pt x="0" y="0"/>
                  </a:moveTo>
                  <a:lnTo>
                    <a:pt x="0" y="144"/>
                  </a:lnTo>
                  <a:lnTo>
                    <a:pt x="0" y="144"/>
                  </a:lnTo>
                  <a:lnTo>
                    <a:pt x="10" y="177"/>
                  </a:lnTo>
                  <a:lnTo>
                    <a:pt x="38" y="204"/>
                  </a:lnTo>
                  <a:lnTo>
                    <a:pt x="67" y="222"/>
                  </a:lnTo>
                  <a:lnTo>
                    <a:pt x="96" y="240"/>
                  </a:lnTo>
                  <a:lnTo>
                    <a:pt x="102" y="240"/>
                  </a:lnTo>
                  <a:lnTo>
                    <a:pt x="134" y="240"/>
                  </a:lnTo>
                  <a:lnTo>
                    <a:pt x="666" y="240"/>
                  </a:lnTo>
                  <a:lnTo>
                    <a:pt x="666" y="240"/>
                  </a:lnTo>
                  <a:lnTo>
                    <a:pt x="701" y="231"/>
                  </a:lnTo>
                  <a:lnTo>
                    <a:pt x="730" y="222"/>
                  </a:lnTo>
                  <a:lnTo>
                    <a:pt x="749" y="195"/>
                  </a:lnTo>
                  <a:lnTo>
                    <a:pt x="758" y="168"/>
                  </a:lnTo>
                  <a:lnTo>
                    <a:pt x="768" y="144"/>
                  </a:lnTo>
                  <a:lnTo>
                    <a:pt x="768" y="0"/>
                  </a:lnTo>
                  <a:lnTo>
                    <a:pt x="0" y="0"/>
                  </a:lnTo>
                </a:path>
              </a:pathLst>
            </a:custGeom>
            <a:solidFill>
              <a:srgbClr val="F95AB7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1352" name="Freeform 40"/>
            <p:cNvSpPr>
              <a:spLocks/>
            </p:cNvSpPr>
            <p:nvPr/>
          </p:nvSpPr>
          <p:spPr bwMode="auto">
            <a:xfrm>
              <a:off x="3068" y="3844"/>
              <a:ext cx="817" cy="241"/>
            </a:xfrm>
            <a:custGeom>
              <a:avLst/>
              <a:gdLst>
                <a:gd name="T0" fmla="*/ 0 w 817"/>
                <a:gd name="T1" fmla="*/ 0 h 241"/>
                <a:gd name="T2" fmla="*/ 0 w 817"/>
                <a:gd name="T3" fmla="*/ 144 h 241"/>
                <a:gd name="T4" fmla="*/ 0 w 817"/>
                <a:gd name="T5" fmla="*/ 144 h 241"/>
                <a:gd name="T6" fmla="*/ 10 w 817"/>
                <a:gd name="T7" fmla="*/ 177 h 241"/>
                <a:gd name="T8" fmla="*/ 41 w 817"/>
                <a:gd name="T9" fmla="*/ 204 h 241"/>
                <a:gd name="T10" fmla="*/ 71 w 817"/>
                <a:gd name="T11" fmla="*/ 222 h 241"/>
                <a:gd name="T12" fmla="*/ 102 w 817"/>
                <a:gd name="T13" fmla="*/ 240 h 241"/>
                <a:gd name="T14" fmla="*/ 109 w 817"/>
                <a:gd name="T15" fmla="*/ 240 h 241"/>
                <a:gd name="T16" fmla="*/ 143 w 817"/>
                <a:gd name="T17" fmla="*/ 240 h 241"/>
                <a:gd name="T18" fmla="*/ 707 w 817"/>
                <a:gd name="T19" fmla="*/ 240 h 241"/>
                <a:gd name="T20" fmla="*/ 707 w 817"/>
                <a:gd name="T21" fmla="*/ 240 h 241"/>
                <a:gd name="T22" fmla="*/ 745 w 817"/>
                <a:gd name="T23" fmla="*/ 231 h 241"/>
                <a:gd name="T24" fmla="*/ 775 w 817"/>
                <a:gd name="T25" fmla="*/ 222 h 241"/>
                <a:gd name="T26" fmla="*/ 796 w 817"/>
                <a:gd name="T27" fmla="*/ 195 h 241"/>
                <a:gd name="T28" fmla="*/ 806 w 817"/>
                <a:gd name="T29" fmla="*/ 168 h 241"/>
                <a:gd name="T30" fmla="*/ 816 w 817"/>
                <a:gd name="T31" fmla="*/ 144 h 241"/>
                <a:gd name="T32" fmla="*/ 816 w 817"/>
                <a:gd name="T33" fmla="*/ 0 h 241"/>
                <a:gd name="T34" fmla="*/ 0 w 817"/>
                <a:gd name="T3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7" h="241">
                  <a:moveTo>
                    <a:pt x="0" y="0"/>
                  </a:moveTo>
                  <a:lnTo>
                    <a:pt x="0" y="144"/>
                  </a:lnTo>
                  <a:lnTo>
                    <a:pt x="0" y="144"/>
                  </a:lnTo>
                  <a:lnTo>
                    <a:pt x="10" y="177"/>
                  </a:lnTo>
                  <a:lnTo>
                    <a:pt x="41" y="204"/>
                  </a:lnTo>
                  <a:lnTo>
                    <a:pt x="71" y="222"/>
                  </a:lnTo>
                  <a:lnTo>
                    <a:pt x="102" y="240"/>
                  </a:lnTo>
                  <a:lnTo>
                    <a:pt x="109" y="240"/>
                  </a:lnTo>
                  <a:lnTo>
                    <a:pt x="143" y="240"/>
                  </a:lnTo>
                  <a:lnTo>
                    <a:pt x="707" y="240"/>
                  </a:lnTo>
                  <a:lnTo>
                    <a:pt x="707" y="240"/>
                  </a:lnTo>
                  <a:lnTo>
                    <a:pt x="745" y="231"/>
                  </a:lnTo>
                  <a:lnTo>
                    <a:pt x="775" y="222"/>
                  </a:lnTo>
                  <a:lnTo>
                    <a:pt x="796" y="195"/>
                  </a:lnTo>
                  <a:lnTo>
                    <a:pt x="806" y="168"/>
                  </a:lnTo>
                  <a:lnTo>
                    <a:pt x="816" y="144"/>
                  </a:lnTo>
                  <a:lnTo>
                    <a:pt x="816" y="0"/>
                  </a:lnTo>
                  <a:lnTo>
                    <a:pt x="0" y="0"/>
                  </a:lnTo>
                </a:path>
              </a:pathLst>
            </a:custGeom>
            <a:solidFill>
              <a:srgbClr val="F95AB7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1353" name="Rectangle 41"/>
            <p:cNvSpPr>
              <a:spLocks noChangeArrowheads="1"/>
            </p:cNvSpPr>
            <p:nvPr/>
          </p:nvSpPr>
          <p:spPr bwMode="auto">
            <a:xfrm>
              <a:off x="2160" y="3800"/>
              <a:ext cx="952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1354" name="Rectangle 42" descr="70%"/>
            <p:cNvSpPr>
              <a:spLocks noChangeArrowheads="1"/>
            </p:cNvSpPr>
            <p:nvPr/>
          </p:nvSpPr>
          <p:spPr bwMode="auto">
            <a:xfrm>
              <a:off x="3840" y="3656"/>
              <a:ext cx="280" cy="184"/>
            </a:xfrm>
            <a:prstGeom prst="rect">
              <a:avLst/>
            </a:prstGeom>
            <a:pattFill prst="pct70">
              <a:fgClr>
                <a:srgbClr val="919191"/>
              </a:fgClr>
              <a:bgClr>
                <a:schemeClr val="bg1"/>
              </a:bgClr>
            </a:pattFill>
            <a:ln w="12700">
              <a:solidFill>
                <a:srgbClr val="91919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1355" name="Rectangle 43" descr="70%"/>
            <p:cNvSpPr>
              <a:spLocks noChangeArrowheads="1"/>
            </p:cNvSpPr>
            <p:nvPr/>
          </p:nvSpPr>
          <p:spPr bwMode="auto">
            <a:xfrm>
              <a:off x="1104" y="3656"/>
              <a:ext cx="376" cy="184"/>
            </a:xfrm>
            <a:prstGeom prst="rect">
              <a:avLst/>
            </a:prstGeom>
            <a:pattFill prst="pct70">
              <a:fgClr>
                <a:srgbClr val="919191"/>
              </a:fgClr>
              <a:bgClr>
                <a:schemeClr val="bg1"/>
              </a:bgClr>
            </a:pattFill>
            <a:ln w="12700">
              <a:solidFill>
                <a:srgbClr val="91919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1356" name="Rectangle 44"/>
            <p:cNvSpPr>
              <a:spLocks noChangeArrowheads="1"/>
            </p:cNvSpPr>
            <p:nvPr/>
          </p:nvSpPr>
          <p:spPr bwMode="auto">
            <a:xfrm>
              <a:off x="2160" y="3700"/>
              <a:ext cx="952" cy="8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66FF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1357" name="Rectangle 45"/>
            <p:cNvSpPr>
              <a:spLocks noChangeArrowheads="1"/>
            </p:cNvSpPr>
            <p:nvPr/>
          </p:nvSpPr>
          <p:spPr bwMode="auto">
            <a:xfrm>
              <a:off x="1104" y="3848"/>
              <a:ext cx="336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1358" name="Rectangle 46"/>
            <p:cNvSpPr>
              <a:spLocks noChangeArrowheads="1"/>
            </p:cNvSpPr>
            <p:nvPr/>
          </p:nvSpPr>
          <p:spPr bwMode="auto">
            <a:xfrm>
              <a:off x="3888" y="3848"/>
              <a:ext cx="240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1359" name="Freeform 47" descr="Large confetti"/>
            <p:cNvSpPr>
              <a:spLocks/>
            </p:cNvSpPr>
            <p:nvPr/>
          </p:nvSpPr>
          <p:spPr bwMode="auto">
            <a:xfrm>
              <a:off x="1104" y="3504"/>
              <a:ext cx="3024" cy="337"/>
            </a:xfrm>
            <a:custGeom>
              <a:avLst/>
              <a:gdLst>
                <a:gd name="T0" fmla="*/ 0 w 3024"/>
                <a:gd name="T1" fmla="*/ 1 h 337"/>
                <a:gd name="T2" fmla="*/ 480 w 3024"/>
                <a:gd name="T3" fmla="*/ 1 h 337"/>
                <a:gd name="T4" fmla="*/ 730 w 3024"/>
                <a:gd name="T5" fmla="*/ 0 h 337"/>
                <a:gd name="T6" fmla="*/ 918 w 3024"/>
                <a:gd name="T7" fmla="*/ 11 h 337"/>
                <a:gd name="T8" fmla="*/ 1008 w 3024"/>
                <a:gd name="T9" fmla="*/ 49 h 337"/>
                <a:gd name="T10" fmla="*/ 2112 w 3024"/>
                <a:gd name="T11" fmla="*/ 49 h 337"/>
                <a:gd name="T12" fmla="*/ 2274 w 3024"/>
                <a:gd name="T13" fmla="*/ 11 h 337"/>
                <a:gd name="T14" fmla="*/ 2541 w 3024"/>
                <a:gd name="T15" fmla="*/ 0 h 337"/>
                <a:gd name="T16" fmla="*/ 2688 w 3024"/>
                <a:gd name="T17" fmla="*/ 1 h 337"/>
                <a:gd name="T18" fmla="*/ 3024 w 3024"/>
                <a:gd name="T19" fmla="*/ 1 h 337"/>
                <a:gd name="T20" fmla="*/ 3024 w 3024"/>
                <a:gd name="T21" fmla="*/ 145 h 337"/>
                <a:gd name="T22" fmla="*/ 2736 w 3024"/>
                <a:gd name="T23" fmla="*/ 145 h 337"/>
                <a:gd name="T24" fmla="*/ 2736 w 3024"/>
                <a:gd name="T25" fmla="*/ 337 h 337"/>
                <a:gd name="T26" fmla="*/ 2016 w 3024"/>
                <a:gd name="T27" fmla="*/ 337 h 337"/>
                <a:gd name="T28" fmla="*/ 2016 w 3024"/>
                <a:gd name="T29" fmla="*/ 193 h 337"/>
                <a:gd name="T30" fmla="*/ 1056 w 3024"/>
                <a:gd name="T31" fmla="*/ 193 h 337"/>
                <a:gd name="T32" fmla="*/ 1056 w 3024"/>
                <a:gd name="T33" fmla="*/ 337 h 337"/>
                <a:gd name="T34" fmla="*/ 384 w 3024"/>
                <a:gd name="T35" fmla="*/ 337 h 337"/>
                <a:gd name="T36" fmla="*/ 384 w 3024"/>
                <a:gd name="T37" fmla="*/ 145 h 337"/>
                <a:gd name="T38" fmla="*/ 0 w 3024"/>
                <a:gd name="T39" fmla="*/ 145 h 337"/>
                <a:gd name="T40" fmla="*/ 0 w 3024"/>
                <a:gd name="T41" fmla="*/ 1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24" h="337">
                  <a:moveTo>
                    <a:pt x="0" y="1"/>
                  </a:moveTo>
                  <a:lnTo>
                    <a:pt x="480" y="1"/>
                  </a:lnTo>
                  <a:lnTo>
                    <a:pt x="730" y="0"/>
                  </a:lnTo>
                  <a:lnTo>
                    <a:pt x="918" y="11"/>
                  </a:lnTo>
                  <a:lnTo>
                    <a:pt x="1008" y="49"/>
                  </a:lnTo>
                  <a:lnTo>
                    <a:pt x="2112" y="49"/>
                  </a:lnTo>
                  <a:lnTo>
                    <a:pt x="2274" y="11"/>
                  </a:lnTo>
                  <a:lnTo>
                    <a:pt x="2541" y="0"/>
                  </a:lnTo>
                  <a:lnTo>
                    <a:pt x="2688" y="1"/>
                  </a:lnTo>
                  <a:lnTo>
                    <a:pt x="3024" y="1"/>
                  </a:lnTo>
                  <a:lnTo>
                    <a:pt x="3024" y="145"/>
                  </a:lnTo>
                  <a:lnTo>
                    <a:pt x="2736" y="145"/>
                  </a:lnTo>
                  <a:lnTo>
                    <a:pt x="2736" y="337"/>
                  </a:lnTo>
                  <a:lnTo>
                    <a:pt x="2016" y="337"/>
                  </a:lnTo>
                  <a:lnTo>
                    <a:pt x="2016" y="193"/>
                  </a:lnTo>
                  <a:lnTo>
                    <a:pt x="1056" y="193"/>
                  </a:lnTo>
                  <a:lnTo>
                    <a:pt x="1056" y="337"/>
                  </a:lnTo>
                  <a:lnTo>
                    <a:pt x="384" y="337"/>
                  </a:lnTo>
                  <a:lnTo>
                    <a:pt x="384" y="145"/>
                  </a:lnTo>
                  <a:lnTo>
                    <a:pt x="0" y="145"/>
                  </a:lnTo>
                  <a:lnTo>
                    <a:pt x="0" y="1"/>
                  </a:lnTo>
                </a:path>
              </a:pathLst>
            </a:custGeom>
            <a:pattFill prst="lgConfetti">
              <a:fgClr>
                <a:srgbClr val="CECECE"/>
              </a:fgClr>
              <a:bgClr>
                <a:schemeClr val="bg1"/>
              </a:bgClr>
            </a:patt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41360" name="Group 48"/>
          <p:cNvGrpSpPr>
            <a:grpSpLocks/>
          </p:cNvGrpSpPr>
          <p:nvPr/>
        </p:nvGrpSpPr>
        <p:grpSpPr bwMode="auto">
          <a:xfrm>
            <a:off x="3200400" y="5891213"/>
            <a:ext cx="2667000" cy="585787"/>
            <a:chOff x="1104" y="2872"/>
            <a:chExt cx="3024" cy="664"/>
          </a:xfrm>
        </p:grpSpPr>
        <p:sp>
          <p:nvSpPr>
            <p:cNvPr id="141361" name="Rectangle 49"/>
            <p:cNvSpPr>
              <a:spLocks noChangeArrowheads="1"/>
            </p:cNvSpPr>
            <p:nvPr/>
          </p:nvSpPr>
          <p:spPr bwMode="auto">
            <a:xfrm>
              <a:off x="1104" y="3064"/>
              <a:ext cx="3016" cy="472"/>
            </a:xfrm>
            <a:prstGeom prst="rect">
              <a:avLst/>
            </a:prstGeom>
            <a:solidFill>
              <a:srgbClr val="C8FEC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1362" name="Freeform 50"/>
            <p:cNvSpPr>
              <a:spLocks/>
            </p:cNvSpPr>
            <p:nvPr/>
          </p:nvSpPr>
          <p:spPr bwMode="auto">
            <a:xfrm>
              <a:off x="1436" y="3060"/>
              <a:ext cx="769" cy="241"/>
            </a:xfrm>
            <a:custGeom>
              <a:avLst/>
              <a:gdLst>
                <a:gd name="T0" fmla="*/ 0 w 769"/>
                <a:gd name="T1" fmla="*/ 0 h 241"/>
                <a:gd name="T2" fmla="*/ 0 w 769"/>
                <a:gd name="T3" fmla="*/ 144 h 241"/>
                <a:gd name="T4" fmla="*/ 0 w 769"/>
                <a:gd name="T5" fmla="*/ 144 h 241"/>
                <a:gd name="T6" fmla="*/ 10 w 769"/>
                <a:gd name="T7" fmla="*/ 177 h 241"/>
                <a:gd name="T8" fmla="*/ 38 w 769"/>
                <a:gd name="T9" fmla="*/ 204 h 241"/>
                <a:gd name="T10" fmla="*/ 67 w 769"/>
                <a:gd name="T11" fmla="*/ 222 h 241"/>
                <a:gd name="T12" fmla="*/ 96 w 769"/>
                <a:gd name="T13" fmla="*/ 240 h 241"/>
                <a:gd name="T14" fmla="*/ 102 w 769"/>
                <a:gd name="T15" fmla="*/ 240 h 241"/>
                <a:gd name="T16" fmla="*/ 134 w 769"/>
                <a:gd name="T17" fmla="*/ 240 h 241"/>
                <a:gd name="T18" fmla="*/ 666 w 769"/>
                <a:gd name="T19" fmla="*/ 240 h 241"/>
                <a:gd name="T20" fmla="*/ 666 w 769"/>
                <a:gd name="T21" fmla="*/ 240 h 241"/>
                <a:gd name="T22" fmla="*/ 701 w 769"/>
                <a:gd name="T23" fmla="*/ 231 h 241"/>
                <a:gd name="T24" fmla="*/ 730 w 769"/>
                <a:gd name="T25" fmla="*/ 222 h 241"/>
                <a:gd name="T26" fmla="*/ 749 w 769"/>
                <a:gd name="T27" fmla="*/ 195 h 241"/>
                <a:gd name="T28" fmla="*/ 758 w 769"/>
                <a:gd name="T29" fmla="*/ 168 h 241"/>
                <a:gd name="T30" fmla="*/ 768 w 769"/>
                <a:gd name="T31" fmla="*/ 144 h 241"/>
                <a:gd name="T32" fmla="*/ 768 w 769"/>
                <a:gd name="T33" fmla="*/ 0 h 241"/>
                <a:gd name="T34" fmla="*/ 0 w 769"/>
                <a:gd name="T3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69" h="241">
                  <a:moveTo>
                    <a:pt x="0" y="0"/>
                  </a:moveTo>
                  <a:lnTo>
                    <a:pt x="0" y="144"/>
                  </a:lnTo>
                  <a:lnTo>
                    <a:pt x="0" y="144"/>
                  </a:lnTo>
                  <a:lnTo>
                    <a:pt x="10" y="177"/>
                  </a:lnTo>
                  <a:lnTo>
                    <a:pt x="38" y="204"/>
                  </a:lnTo>
                  <a:lnTo>
                    <a:pt x="67" y="222"/>
                  </a:lnTo>
                  <a:lnTo>
                    <a:pt x="96" y="240"/>
                  </a:lnTo>
                  <a:lnTo>
                    <a:pt x="102" y="240"/>
                  </a:lnTo>
                  <a:lnTo>
                    <a:pt x="134" y="240"/>
                  </a:lnTo>
                  <a:lnTo>
                    <a:pt x="666" y="240"/>
                  </a:lnTo>
                  <a:lnTo>
                    <a:pt x="666" y="240"/>
                  </a:lnTo>
                  <a:lnTo>
                    <a:pt x="701" y="231"/>
                  </a:lnTo>
                  <a:lnTo>
                    <a:pt x="730" y="222"/>
                  </a:lnTo>
                  <a:lnTo>
                    <a:pt x="749" y="195"/>
                  </a:lnTo>
                  <a:lnTo>
                    <a:pt x="758" y="168"/>
                  </a:lnTo>
                  <a:lnTo>
                    <a:pt x="768" y="144"/>
                  </a:lnTo>
                  <a:lnTo>
                    <a:pt x="768" y="0"/>
                  </a:lnTo>
                  <a:lnTo>
                    <a:pt x="0" y="0"/>
                  </a:lnTo>
                </a:path>
              </a:pathLst>
            </a:custGeom>
            <a:solidFill>
              <a:srgbClr val="F95AB7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1363" name="Freeform 51"/>
            <p:cNvSpPr>
              <a:spLocks/>
            </p:cNvSpPr>
            <p:nvPr/>
          </p:nvSpPr>
          <p:spPr bwMode="auto">
            <a:xfrm>
              <a:off x="3068" y="3060"/>
              <a:ext cx="817" cy="241"/>
            </a:xfrm>
            <a:custGeom>
              <a:avLst/>
              <a:gdLst>
                <a:gd name="T0" fmla="*/ 0 w 817"/>
                <a:gd name="T1" fmla="*/ 0 h 241"/>
                <a:gd name="T2" fmla="*/ 0 w 817"/>
                <a:gd name="T3" fmla="*/ 144 h 241"/>
                <a:gd name="T4" fmla="*/ 0 w 817"/>
                <a:gd name="T5" fmla="*/ 144 h 241"/>
                <a:gd name="T6" fmla="*/ 10 w 817"/>
                <a:gd name="T7" fmla="*/ 177 h 241"/>
                <a:gd name="T8" fmla="*/ 41 w 817"/>
                <a:gd name="T9" fmla="*/ 204 h 241"/>
                <a:gd name="T10" fmla="*/ 71 w 817"/>
                <a:gd name="T11" fmla="*/ 222 h 241"/>
                <a:gd name="T12" fmla="*/ 102 w 817"/>
                <a:gd name="T13" fmla="*/ 240 h 241"/>
                <a:gd name="T14" fmla="*/ 109 w 817"/>
                <a:gd name="T15" fmla="*/ 240 h 241"/>
                <a:gd name="T16" fmla="*/ 143 w 817"/>
                <a:gd name="T17" fmla="*/ 240 h 241"/>
                <a:gd name="T18" fmla="*/ 707 w 817"/>
                <a:gd name="T19" fmla="*/ 240 h 241"/>
                <a:gd name="T20" fmla="*/ 707 w 817"/>
                <a:gd name="T21" fmla="*/ 240 h 241"/>
                <a:gd name="T22" fmla="*/ 745 w 817"/>
                <a:gd name="T23" fmla="*/ 231 h 241"/>
                <a:gd name="T24" fmla="*/ 775 w 817"/>
                <a:gd name="T25" fmla="*/ 222 h 241"/>
                <a:gd name="T26" fmla="*/ 796 w 817"/>
                <a:gd name="T27" fmla="*/ 195 h 241"/>
                <a:gd name="T28" fmla="*/ 806 w 817"/>
                <a:gd name="T29" fmla="*/ 168 h 241"/>
                <a:gd name="T30" fmla="*/ 816 w 817"/>
                <a:gd name="T31" fmla="*/ 144 h 241"/>
                <a:gd name="T32" fmla="*/ 816 w 817"/>
                <a:gd name="T33" fmla="*/ 0 h 241"/>
                <a:gd name="T34" fmla="*/ 0 w 817"/>
                <a:gd name="T3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7" h="241">
                  <a:moveTo>
                    <a:pt x="0" y="0"/>
                  </a:moveTo>
                  <a:lnTo>
                    <a:pt x="0" y="144"/>
                  </a:lnTo>
                  <a:lnTo>
                    <a:pt x="0" y="144"/>
                  </a:lnTo>
                  <a:lnTo>
                    <a:pt x="10" y="177"/>
                  </a:lnTo>
                  <a:lnTo>
                    <a:pt x="41" y="204"/>
                  </a:lnTo>
                  <a:lnTo>
                    <a:pt x="71" y="222"/>
                  </a:lnTo>
                  <a:lnTo>
                    <a:pt x="102" y="240"/>
                  </a:lnTo>
                  <a:lnTo>
                    <a:pt x="109" y="240"/>
                  </a:lnTo>
                  <a:lnTo>
                    <a:pt x="143" y="240"/>
                  </a:lnTo>
                  <a:lnTo>
                    <a:pt x="707" y="240"/>
                  </a:lnTo>
                  <a:lnTo>
                    <a:pt x="707" y="240"/>
                  </a:lnTo>
                  <a:lnTo>
                    <a:pt x="745" y="231"/>
                  </a:lnTo>
                  <a:lnTo>
                    <a:pt x="775" y="222"/>
                  </a:lnTo>
                  <a:lnTo>
                    <a:pt x="796" y="195"/>
                  </a:lnTo>
                  <a:lnTo>
                    <a:pt x="806" y="168"/>
                  </a:lnTo>
                  <a:lnTo>
                    <a:pt x="816" y="144"/>
                  </a:lnTo>
                  <a:lnTo>
                    <a:pt x="816" y="0"/>
                  </a:lnTo>
                  <a:lnTo>
                    <a:pt x="0" y="0"/>
                  </a:lnTo>
                </a:path>
              </a:pathLst>
            </a:custGeom>
            <a:solidFill>
              <a:srgbClr val="F95AB7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1364" name="Rectangle 52"/>
            <p:cNvSpPr>
              <a:spLocks noChangeArrowheads="1"/>
            </p:cNvSpPr>
            <p:nvPr/>
          </p:nvSpPr>
          <p:spPr bwMode="auto">
            <a:xfrm>
              <a:off x="2160" y="3016"/>
              <a:ext cx="952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1365" name="Rectangle 53" descr="70%"/>
            <p:cNvSpPr>
              <a:spLocks noChangeArrowheads="1"/>
            </p:cNvSpPr>
            <p:nvPr/>
          </p:nvSpPr>
          <p:spPr bwMode="auto">
            <a:xfrm>
              <a:off x="3840" y="2872"/>
              <a:ext cx="280" cy="184"/>
            </a:xfrm>
            <a:prstGeom prst="rect">
              <a:avLst/>
            </a:prstGeom>
            <a:pattFill prst="pct70">
              <a:fgClr>
                <a:srgbClr val="919191"/>
              </a:fgClr>
              <a:bgClr>
                <a:schemeClr val="bg1"/>
              </a:bgClr>
            </a:pattFill>
            <a:ln w="12700">
              <a:solidFill>
                <a:srgbClr val="91919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1366" name="Rectangle 54" descr="70%"/>
            <p:cNvSpPr>
              <a:spLocks noChangeArrowheads="1"/>
            </p:cNvSpPr>
            <p:nvPr/>
          </p:nvSpPr>
          <p:spPr bwMode="auto">
            <a:xfrm>
              <a:off x="1104" y="2872"/>
              <a:ext cx="376" cy="184"/>
            </a:xfrm>
            <a:prstGeom prst="rect">
              <a:avLst/>
            </a:prstGeom>
            <a:pattFill prst="pct70">
              <a:fgClr>
                <a:srgbClr val="919191"/>
              </a:fgClr>
              <a:bgClr>
                <a:schemeClr val="bg1"/>
              </a:bgClr>
            </a:pattFill>
            <a:ln w="12700">
              <a:solidFill>
                <a:srgbClr val="91919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1367" name="Rectangle 55"/>
            <p:cNvSpPr>
              <a:spLocks noChangeArrowheads="1"/>
            </p:cNvSpPr>
            <p:nvPr/>
          </p:nvSpPr>
          <p:spPr bwMode="auto">
            <a:xfrm>
              <a:off x="2160" y="2916"/>
              <a:ext cx="952" cy="8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66FF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1368" name="Rectangle 56"/>
            <p:cNvSpPr>
              <a:spLocks noChangeArrowheads="1"/>
            </p:cNvSpPr>
            <p:nvPr/>
          </p:nvSpPr>
          <p:spPr bwMode="auto">
            <a:xfrm>
              <a:off x="1104" y="3064"/>
              <a:ext cx="336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1369" name="Rectangle 57"/>
            <p:cNvSpPr>
              <a:spLocks noChangeArrowheads="1"/>
            </p:cNvSpPr>
            <p:nvPr/>
          </p:nvSpPr>
          <p:spPr bwMode="auto">
            <a:xfrm>
              <a:off x="3888" y="3064"/>
              <a:ext cx="240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141370" name="AutoShape 58"/>
          <p:cNvSpPr>
            <a:spLocks noChangeArrowheads="1"/>
          </p:cNvSpPr>
          <p:nvPr/>
        </p:nvSpPr>
        <p:spPr bwMode="auto">
          <a:xfrm>
            <a:off x="0" y="1143000"/>
            <a:ext cx="6858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1371" name="AutoShape 59"/>
          <p:cNvSpPr>
            <a:spLocks noChangeArrowheads="1"/>
          </p:cNvSpPr>
          <p:nvPr/>
        </p:nvSpPr>
        <p:spPr bwMode="auto">
          <a:xfrm>
            <a:off x="2743200" y="1143000"/>
            <a:ext cx="6858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1372" name="AutoShape 60"/>
          <p:cNvSpPr>
            <a:spLocks noChangeArrowheads="1"/>
          </p:cNvSpPr>
          <p:nvPr/>
        </p:nvSpPr>
        <p:spPr bwMode="auto">
          <a:xfrm>
            <a:off x="5715000" y="1143000"/>
            <a:ext cx="6858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1373" name="AutoShape 61"/>
          <p:cNvSpPr>
            <a:spLocks noChangeArrowheads="1"/>
          </p:cNvSpPr>
          <p:nvPr/>
        </p:nvSpPr>
        <p:spPr bwMode="auto">
          <a:xfrm>
            <a:off x="8153400" y="1143000"/>
            <a:ext cx="6858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1374" name="AutoShape 62"/>
          <p:cNvSpPr>
            <a:spLocks noChangeArrowheads="1"/>
          </p:cNvSpPr>
          <p:nvPr/>
        </p:nvSpPr>
        <p:spPr bwMode="auto">
          <a:xfrm>
            <a:off x="0" y="4191000"/>
            <a:ext cx="6858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1375" name="AutoShape 63"/>
          <p:cNvSpPr>
            <a:spLocks noChangeArrowheads="1"/>
          </p:cNvSpPr>
          <p:nvPr/>
        </p:nvSpPr>
        <p:spPr bwMode="auto">
          <a:xfrm>
            <a:off x="2743200" y="4191000"/>
            <a:ext cx="6858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1376" name="AutoShape 64"/>
          <p:cNvSpPr>
            <a:spLocks noChangeArrowheads="1"/>
          </p:cNvSpPr>
          <p:nvPr/>
        </p:nvSpPr>
        <p:spPr bwMode="auto">
          <a:xfrm>
            <a:off x="5715000" y="4191000"/>
            <a:ext cx="6858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1377" name="AutoShape 65"/>
          <p:cNvSpPr>
            <a:spLocks noChangeArrowheads="1"/>
          </p:cNvSpPr>
          <p:nvPr/>
        </p:nvSpPr>
        <p:spPr bwMode="auto">
          <a:xfrm>
            <a:off x="8153400" y="4191000"/>
            <a:ext cx="6858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1378" name="Text Box 66"/>
          <p:cNvSpPr txBox="1">
            <a:spLocks noChangeArrowheads="1"/>
          </p:cNvSpPr>
          <p:nvPr/>
        </p:nvSpPr>
        <p:spPr bwMode="auto">
          <a:xfrm>
            <a:off x="2843213" y="188913"/>
            <a:ext cx="3095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hu-HU" b="0" i="1">
                <a:solidFill>
                  <a:schemeClr val="tx1"/>
                </a:solidFill>
                <a:latin typeface="Times New Roman" pitchFamily="18" charset="0"/>
              </a:rPr>
              <a:t>Oxidációs kályha (</a:t>
            </a:r>
            <a:r>
              <a:rPr lang="en-US" b="0" i="1">
                <a:solidFill>
                  <a:schemeClr val="tx1"/>
                </a:solidFill>
                <a:latin typeface="Times New Roman" pitchFamily="18" charset="0"/>
              </a:rPr>
              <a:t>furnace</a:t>
            </a:r>
            <a:r>
              <a:rPr lang="hu-HU" b="0" i="1">
                <a:solidFill>
                  <a:schemeClr val="tx1"/>
                </a:solidFill>
                <a:latin typeface="Times New Roman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17494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8600"/>
            <a:ext cx="1617663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1617663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2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796131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2342" name="Group 6"/>
          <p:cNvGrpSpPr>
            <a:grpSpLocks/>
          </p:cNvGrpSpPr>
          <p:nvPr/>
        </p:nvGrpSpPr>
        <p:grpSpPr bwMode="auto">
          <a:xfrm>
            <a:off x="304800" y="2867025"/>
            <a:ext cx="2663825" cy="714375"/>
            <a:chOff x="1104" y="332"/>
            <a:chExt cx="3028" cy="812"/>
          </a:xfrm>
        </p:grpSpPr>
        <p:sp>
          <p:nvSpPr>
            <p:cNvPr id="142343" name="Rectangle 7"/>
            <p:cNvSpPr>
              <a:spLocks noChangeArrowheads="1"/>
            </p:cNvSpPr>
            <p:nvPr/>
          </p:nvSpPr>
          <p:spPr bwMode="auto">
            <a:xfrm>
              <a:off x="1108" y="672"/>
              <a:ext cx="3016" cy="472"/>
            </a:xfrm>
            <a:prstGeom prst="rect">
              <a:avLst/>
            </a:prstGeom>
            <a:solidFill>
              <a:srgbClr val="C8FEC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2344" name="Freeform 8"/>
            <p:cNvSpPr>
              <a:spLocks/>
            </p:cNvSpPr>
            <p:nvPr/>
          </p:nvSpPr>
          <p:spPr bwMode="auto">
            <a:xfrm>
              <a:off x="1440" y="668"/>
              <a:ext cx="769" cy="241"/>
            </a:xfrm>
            <a:custGeom>
              <a:avLst/>
              <a:gdLst>
                <a:gd name="T0" fmla="*/ 0 w 769"/>
                <a:gd name="T1" fmla="*/ 0 h 241"/>
                <a:gd name="T2" fmla="*/ 0 w 769"/>
                <a:gd name="T3" fmla="*/ 144 h 241"/>
                <a:gd name="T4" fmla="*/ 0 w 769"/>
                <a:gd name="T5" fmla="*/ 144 h 241"/>
                <a:gd name="T6" fmla="*/ 10 w 769"/>
                <a:gd name="T7" fmla="*/ 177 h 241"/>
                <a:gd name="T8" fmla="*/ 38 w 769"/>
                <a:gd name="T9" fmla="*/ 204 h 241"/>
                <a:gd name="T10" fmla="*/ 67 w 769"/>
                <a:gd name="T11" fmla="*/ 222 h 241"/>
                <a:gd name="T12" fmla="*/ 96 w 769"/>
                <a:gd name="T13" fmla="*/ 240 h 241"/>
                <a:gd name="T14" fmla="*/ 102 w 769"/>
                <a:gd name="T15" fmla="*/ 240 h 241"/>
                <a:gd name="T16" fmla="*/ 134 w 769"/>
                <a:gd name="T17" fmla="*/ 240 h 241"/>
                <a:gd name="T18" fmla="*/ 666 w 769"/>
                <a:gd name="T19" fmla="*/ 240 h 241"/>
                <a:gd name="T20" fmla="*/ 666 w 769"/>
                <a:gd name="T21" fmla="*/ 240 h 241"/>
                <a:gd name="T22" fmla="*/ 701 w 769"/>
                <a:gd name="T23" fmla="*/ 231 h 241"/>
                <a:gd name="T24" fmla="*/ 730 w 769"/>
                <a:gd name="T25" fmla="*/ 222 h 241"/>
                <a:gd name="T26" fmla="*/ 749 w 769"/>
                <a:gd name="T27" fmla="*/ 195 h 241"/>
                <a:gd name="T28" fmla="*/ 758 w 769"/>
                <a:gd name="T29" fmla="*/ 168 h 241"/>
                <a:gd name="T30" fmla="*/ 768 w 769"/>
                <a:gd name="T31" fmla="*/ 144 h 241"/>
                <a:gd name="T32" fmla="*/ 768 w 769"/>
                <a:gd name="T33" fmla="*/ 0 h 241"/>
                <a:gd name="T34" fmla="*/ 0 w 769"/>
                <a:gd name="T3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69" h="241">
                  <a:moveTo>
                    <a:pt x="0" y="0"/>
                  </a:moveTo>
                  <a:lnTo>
                    <a:pt x="0" y="144"/>
                  </a:lnTo>
                  <a:lnTo>
                    <a:pt x="0" y="144"/>
                  </a:lnTo>
                  <a:lnTo>
                    <a:pt x="10" y="177"/>
                  </a:lnTo>
                  <a:lnTo>
                    <a:pt x="38" y="204"/>
                  </a:lnTo>
                  <a:lnTo>
                    <a:pt x="67" y="222"/>
                  </a:lnTo>
                  <a:lnTo>
                    <a:pt x="96" y="240"/>
                  </a:lnTo>
                  <a:lnTo>
                    <a:pt x="102" y="240"/>
                  </a:lnTo>
                  <a:lnTo>
                    <a:pt x="134" y="240"/>
                  </a:lnTo>
                  <a:lnTo>
                    <a:pt x="666" y="240"/>
                  </a:lnTo>
                  <a:lnTo>
                    <a:pt x="666" y="240"/>
                  </a:lnTo>
                  <a:lnTo>
                    <a:pt x="701" y="231"/>
                  </a:lnTo>
                  <a:lnTo>
                    <a:pt x="730" y="222"/>
                  </a:lnTo>
                  <a:lnTo>
                    <a:pt x="749" y="195"/>
                  </a:lnTo>
                  <a:lnTo>
                    <a:pt x="758" y="168"/>
                  </a:lnTo>
                  <a:lnTo>
                    <a:pt x="768" y="144"/>
                  </a:lnTo>
                  <a:lnTo>
                    <a:pt x="768" y="0"/>
                  </a:lnTo>
                  <a:lnTo>
                    <a:pt x="0" y="0"/>
                  </a:lnTo>
                </a:path>
              </a:pathLst>
            </a:custGeom>
            <a:solidFill>
              <a:srgbClr val="F95AB7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2345" name="Freeform 9"/>
            <p:cNvSpPr>
              <a:spLocks/>
            </p:cNvSpPr>
            <p:nvPr/>
          </p:nvSpPr>
          <p:spPr bwMode="auto">
            <a:xfrm>
              <a:off x="3072" y="668"/>
              <a:ext cx="817" cy="241"/>
            </a:xfrm>
            <a:custGeom>
              <a:avLst/>
              <a:gdLst>
                <a:gd name="T0" fmla="*/ 0 w 817"/>
                <a:gd name="T1" fmla="*/ 0 h 241"/>
                <a:gd name="T2" fmla="*/ 0 w 817"/>
                <a:gd name="T3" fmla="*/ 144 h 241"/>
                <a:gd name="T4" fmla="*/ 0 w 817"/>
                <a:gd name="T5" fmla="*/ 144 h 241"/>
                <a:gd name="T6" fmla="*/ 10 w 817"/>
                <a:gd name="T7" fmla="*/ 177 h 241"/>
                <a:gd name="T8" fmla="*/ 41 w 817"/>
                <a:gd name="T9" fmla="*/ 204 h 241"/>
                <a:gd name="T10" fmla="*/ 71 w 817"/>
                <a:gd name="T11" fmla="*/ 222 h 241"/>
                <a:gd name="T12" fmla="*/ 102 w 817"/>
                <a:gd name="T13" fmla="*/ 240 h 241"/>
                <a:gd name="T14" fmla="*/ 109 w 817"/>
                <a:gd name="T15" fmla="*/ 240 h 241"/>
                <a:gd name="T16" fmla="*/ 143 w 817"/>
                <a:gd name="T17" fmla="*/ 240 h 241"/>
                <a:gd name="T18" fmla="*/ 707 w 817"/>
                <a:gd name="T19" fmla="*/ 240 h 241"/>
                <a:gd name="T20" fmla="*/ 707 w 817"/>
                <a:gd name="T21" fmla="*/ 240 h 241"/>
                <a:gd name="T22" fmla="*/ 745 w 817"/>
                <a:gd name="T23" fmla="*/ 231 h 241"/>
                <a:gd name="T24" fmla="*/ 775 w 817"/>
                <a:gd name="T25" fmla="*/ 222 h 241"/>
                <a:gd name="T26" fmla="*/ 796 w 817"/>
                <a:gd name="T27" fmla="*/ 195 h 241"/>
                <a:gd name="T28" fmla="*/ 806 w 817"/>
                <a:gd name="T29" fmla="*/ 168 h 241"/>
                <a:gd name="T30" fmla="*/ 816 w 817"/>
                <a:gd name="T31" fmla="*/ 144 h 241"/>
                <a:gd name="T32" fmla="*/ 816 w 817"/>
                <a:gd name="T33" fmla="*/ 0 h 241"/>
                <a:gd name="T34" fmla="*/ 0 w 817"/>
                <a:gd name="T3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7" h="241">
                  <a:moveTo>
                    <a:pt x="0" y="0"/>
                  </a:moveTo>
                  <a:lnTo>
                    <a:pt x="0" y="144"/>
                  </a:lnTo>
                  <a:lnTo>
                    <a:pt x="0" y="144"/>
                  </a:lnTo>
                  <a:lnTo>
                    <a:pt x="10" y="177"/>
                  </a:lnTo>
                  <a:lnTo>
                    <a:pt x="41" y="204"/>
                  </a:lnTo>
                  <a:lnTo>
                    <a:pt x="71" y="222"/>
                  </a:lnTo>
                  <a:lnTo>
                    <a:pt x="102" y="240"/>
                  </a:lnTo>
                  <a:lnTo>
                    <a:pt x="109" y="240"/>
                  </a:lnTo>
                  <a:lnTo>
                    <a:pt x="143" y="240"/>
                  </a:lnTo>
                  <a:lnTo>
                    <a:pt x="707" y="240"/>
                  </a:lnTo>
                  <a:lnTo>
                    <a:pt x="707" y="240"/>
                  </a:lnTo>
                  <a:lnTo>
                    <a:pt x="745" y="231"/>
                  </a:lnTo>
                  <a:lnTo>
                    <a:pt x="775" y="222"/>
                  </a:lnTo>
                  <a:lnTo>
                    <a:pt x="796" y="195"/>
                  </a:lnTo>
                  <a:lnTo>
                    <a:pt x="806" y="168"/>
                  </a:lnTo>
                  <a:lnTo>
                    <a:pt x="816" y="144"/>
                  </a:lnTo>
                  <a:lnTo>
                    <a:pt x="816" y="0"/>
                  </a:lnTo>
                  <a:lnTo>
                    <a:pt x="0" y="0"/>
                  </a:lnTo>
                </a:path>
              </a:pathLst>
            </a:custGeom>
            <a:solidFill>
              <a:srgbClr val="F95AB7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2346" name="Rectangle 10"/>
            <p:cNvSpPr>
              <a:spLocks noChangeArrowheads="1"/>
            </p:cNvSpPr>
            <p:nvPr/>
          </p:nvSpPr>
          <p:spPr bwMode="auto">
            <a:xfrm>
              <a:off x="2164" y="624"/>
              <a:ext cx="952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2347" name="Rectangle 11" descr="70%"/>
            <p:cNvSpPr>
              <a:spLocks noChangeArrowheads="1"/>
            </p:cNvSpPr>
            <p:nvPr/>
          </p:nvSpPr>
          <p:spPr bwMode="auto">
            <a:xfrm>
              <a:off x="3844" y="480"/>
              <a:ext cx="280" cy="184"/>
            </a:xfrm>
            <a:prstGeom prst="rect">
              <a:avLst/>
            </a:prstGeom>
            <a:pattFill prst="pct70">
              <a:fgClr>
                <a:srgbClr val="919191"/>
              </a:fgClr>
              <a:bgClr>
                <a:schemeClr val="bg1"/>
              </a:bgClr>
            </a:pattFill>
            <a:ln w="12700">
              <a:solidFill>
                <a:srgbClr val="91919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2348" name="Rectangle 12" descr="70%"/>
            <p:cNvSpPr>
              <a:spLocks noChangeArrowheads="1"/>
            </p:cNvSpPr>
            <p:nvPr/>
          </p:nvSpPr>
          <p:spPr bwMode="auto">
            <a:xfrm>
              <a:off x="1108" y="480"/>
              <a:ext cx="376" cy="184"/>
            </a:xfrm>
            <a:prstGeom prst="rect">
              <a:avLst/>
            </a:prstGeom>
            <a:pattFill prst="pct70">
              <a:fgClr>
                <a:srgbClr val="919191"/>
              </a:fgClr>
              <a:bgClr>
                <a:schemeClr val="bg1"/>
              </a:bgClr>
            </a:pattFill>
            <a:ln w="12700">
              <a:solidFill>
                <a:srgbClr val="91919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2349" name="Rectangle 13"/>
            <p:cNvSpPr>
              <a:spLocks noChangeArrowheads="1"/>
            </p:cNvSpPr>
            <p:nvPr/>
          </p:nvSpPr>
          <p:spPr bwMode="auto">
            <a:xfrm>
              <a:off x="2164" y="524"/>
              <a:ext cx="952" cy="8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66FF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2350" name="Freeform 14" descr="Large confetti"/>
            <p:cNvSpPr>
              <a:spLocks/>
            </p:cNvSpPr>
            <p:nvPr/>
          </p:nvSpPr>
          <p:spPr bwMode="auto">
            <a:xfrm>
              <a:off x="1104" y="332"/>
              <a:ext cx="3024" cy="340"/>
            </a:xfrm>
            <a:custGeom>
              <a:avLst/>
              <a:gdLst>
                <a:gd name="T0" fmla="*/ 0 w 3024"/>
                <a:gd name="T1" fmla="*/ 0 h 340"/>
                <a:gd name="T2" fmla="*/ 480 w 3024"/>
                <a:gd name="T3" fmla="*/ 0 h 340"/>
                <a:gd name="T4" fmla="*/ 624 w 3024"/>
                <a:gd name="T5" fmla="*/ 192 h 340"/>
                <a:gd name="T6" fmla="*/ 624 w 3024"/>
                <a:gd name="T7" fmla="*/ 328 h 340"/>
                <a:gd name="T8" fmla="*/ 858 w 3024"/>
                <a:gd name="T9" fmla="*/ 328 h 340"/>
                <a:gd name="T10" fmla="*/ 858 w 3024"/>
                <a:gd name="T11" fmla="*/ 178 h 340"/>
                <a:gd name="T12" fmla="*/ 1008 w 3024"/>
                <a:gd name="T13" fmla="*/ 48 h 340"/>
                <a:gd name="T14" fmla="*/ 2112 w 3024"/>
                <a:gd name="T15" fmla="*/ 48 h 340"/>
                <a:gd name="T16" fmla="*/ 2256 w 3024"/>
                <a:gd name="T17" fmla="*/ 192 h 340"/>
                <a:gd name="T18" fmla="*/ 2262 w 3024"/>
                <a:gd name="T19" fmla="*/ 196 h 340"/>
                <a:gd name="T20" fmla="*/ 2262 w 3024"/>
                <a:gd name="T21" fmla="*/ 340 h 340"/>
                <a:gd name="T22" fmla="*/ 2544 w 3024"/>
                <a:gd name="T23" fmla="*/ 334 h 340"/>
                <a:gd name="T24" fmla="*/ 2544 w 3024"/>
                <a:gd name="T25" fmla="*/ 192 h 340"/>
                <a:gd name="T26" fmla="*/ 2688 w 3024"/>
                <a:gd name="T27" fmla="*/ 0 h 340"/>
                <a:gd name="T28" fmla="*/ 3024 w 3024"/>
                <a:gd name="T29" fmla="*/ 0 h 340"/>
                <a:gd name="T30" fmla="*/ 3024 w 3024"/>
                <a:gd name="T31" fmla="*/ 144 h 340"/>
                <a:gd name="T32" fmla="*/ 2736 w 3024"/>
                <a:gd name="T33" fmla="*/ 144 h 340"/>
                <a:gd name="T34" fmla="*/ 2736 w 3024"/>
                <a:gd name="T35" fmla="*/ 336 h 340"/>
                <a:gd name="T36" fmla="*/ 2016 w 3024"/>
                <a:gd name="T37" fmla="*/ 336 h 340"/>
                <a:gd name="T38" fmla="*/ 2016 w 3024"/>
                <a:gd name="T39" fmla="*/ 192 h 340"/>
                <a:gd name="T40" fmla="*/ 1056 w 3024"/>
                <a:gd name="T41" fmla="*/ 192 h 340"/>
                <a:gd name="T42" fmla="*/ 1056 w 3024"/>
                <a:gd name="T43" fmla="*/ 336 h 340"/>
                <a:gd name="T44" fmla="*/ 384 w 3024"/>
                <a:gd name="T45" fmla="*/ 336 h 340"/>
                <a:gd name="T46" fmla="*/ 384 w 3024"/>
                <a:gd name="T47" fmla="*/ 144 h 340"/>
                <a:gd name="T48" fmla="*/ 0 w 3024"/>
                <a:gd name="T49" fmla="*/ 144 h 340"/>
                <a:gd name="T50" fmla="*/ 0 w 3024"/>
                <a:gd name="T51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24" h="340">
                  <a:moveTo>
                    <a:pt x="0" y="0"/>
                  </a:moveTo>
                  <a:lnTo>
                    <a:pt x="480" y="0"/>
                  </a:lnTo>
                  <a:lnTo>
                    <a:pt x="624" y="192"/>
                  </a:lnTo>
                  <a:lnTo>
                    <a:pt x="624" y="328"/>
                  </a:lnTo>
                  <a:lnTo>
                    <a:pt x="858" y="328"/>
                  </a:lnTo>
                  <a:lnTo>
                    <a:pt x="858" y="178"/>
                  </a:lnTo>
                  <a:lnTo>
                    <a:pt x="1008" y="48"/>
                  </a:lnTo>
                  <a:lnTo>
                    <a:pt x="2112" y="48"/>
                  </a:lnTo>
                  <a:lnTo>
                    <a:pt x="2256" y="192"/>
                  </a:lnTo>
                  <a:lnTo>
                    <a:pt x="2262" y="196"/>
                  </a:lnTo>
                  <a:lnTo>
                    <a:pt x="2262" y="340"/>
                  </a:lnTo>
                  <a:lnTo>
                    <a:pt x="2544" y="334"/>
                  </a:lnTo>
                  <a:lnTo>
                    <a:pt x="2544" y="192"/>
                  </a:lnTo>
                  <a:lnTo>
                    <a:pt x="2688" y="0"/>
                  </a:lnTo>
                  <a:lnTo>
                    <a:pt x="3024" y="0"/>
                  </a:lnTo>
                  <a:lnTo>
                    <a:pt x="3024" y="144"/>
                  </a:lnTo>
                  <a:lnTo>
                    <a:pt x="2736" y="144"/>
                  </a:lnTo>
                  <a:lnTo>
                    <a:pt x="2736" y="336"/>
                  </a:lnTo>
                  <a:lnTo>
                    <a:pt x="2016" y="336"/>
                  </a:lnTo>
                  <a:lnTo>
                    <a:pt x="2016" y="192"/>
                  </a:lnTo>
                  <a:lnTo>
                    <a:pt x="1056" y="192"/>
                  </a:lnTo>
                  <a:lnTo>
                    <a:pt x="1056" y="336"/>
                  </a:lnTo>
                  <a:lnTo>
                    <a:pt x="384" y="336"/>
                  </a:lnTo>
                  <a:lnTo>
                    <a:pt x="384" y="144"/>
                  </a:lnTo>
                  <a:lnTo>
                    <a:pt x="0" y="144"/>
                  </a:lnTo>
                  <a:lnTo>
                    <a:pt x="0" y="0"/>
                  </a:lnTo>
                </a:path>
              </a:pathLst>
            </a:custGeom>
            <a:pattFill prst="lgConfetti">
              <a:fgClr>
                <a:srgbClr val="CECECE"/>
              </a:fgClr>
              <a:bgClr>
                <a:schemeClr val="bg1"/>
              </a:bgClr>
            </a:patt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2351" name="Rectangle 15"/>
            <p:cNvSpPr>
              <a:spLocks noChangeArrowheads="1"/>
            </p:cNvSpPr>
            <p:nvPr/>
          </p:nvSpPr>
          <p:spPr bwMode="auto">
            <a:xfrm>
              <a:off x="1108" y="672"/>
              <a:ext cx="336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2352" name="Rectangle 16"/>
            <p:cNvSpPr>
              <a:spLocks noChangeArrowheads="1"/>
            </p:cNvSpPr>
            <p:nvPr/>
          </p:nvSpPr>
          <p:spPr bwMode="auto">
            <a:xfrm>
              <a:off x="3892" y="672"/>
              <a:ext cx="240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42353" name="Group 17"/>
          <p:cNvGrpSpPr>
            <a:grpSpLocks/>
          </p:cNvGrpSpPr>
          <p:nvPr/>
        </p:nvGrpSpPr>
        <p:grpSpPr bwMode="auto">
          <a:xfrm>
            <a:off x="6172200" y="2781300"/>
            <a:ext cx="2667000" cy="800100"/>
            <a:chOff x="1100" y="2492"/>
            <a:chExt cx="3028" cy="908"/>
          </a:xfrm>
        </p:grpSpPr>
        <p:sp>
          <p:nvSpPr>
            <p:cNvPr id="142354" name="Rectangle 18"/>
            <p:cNvSpPr>
              <a:spLocks noChangeArrowheads="1"/>
            </p:cNvSpPr>
            <p:nvPr/>
          </p:nvSpPr>
          <p:spPr bwMode="auto">
            <a:xfrm>
              <a:off x="1104" y="2928"/>
              <a:ext cx="3016" cy="472"/>
            </a:xfrm>
            <a:prstGeom prst="rect">
              <a:avLst/>
            </a:prstGeom>
            <a:solidFill>
              <a:srgbClr val="C8FEC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2355" name="Freeform 19"/>
            <p:cNvSpPr>
              <a:spLocks/>
            </p:cNvSpPr>
            <p:nvPr/>
          </p:nvSpPr>
          <p:spPr bwMode="auto">
            <a:xfrm>
              <a:off x="1436" y="2924"/>
              <a:ext cx="769" cy="241"/>
            </a:xfrm>
            <a:custGeom>
              <a:avLst/>
              <a:gdLst>
                <a:gd name="T0" fmla="*/ 0 w 769"/>
                <a:gd name="T1" fmla="*/ 0 h 241"/>
                <a:gd name="T2" fmla="*/ 0 w 769"/>
                <a:gd name="T3" fmla="*/ 144 h 241"/>
                <a:gd name="T4" fmla="*/ 0 w 769"/>
                <a:gd name="T5" fmla="*/ 144 h 241"/>
                <a:gd name="T6" fmla="*/ 10 w 769"/>
                <a:gd name="T7" fmla="*/ 177 h 241"/>
                <a:gd name="T8" fmla="*/ 38 w 769"/>
                <a:gd name="T9" fmla="*/ 204 h 241"/>
                <a:gd name="T10" fmla="*/ 67 w 769"/>
                <a:gd name="T11" fmla="*/ 222 h 241"/>
                <a:gd name="T12" fmla="*/ 96 w 769"/>
                <a:gd name="T13" fmla="*/ 240 h 241"/>
                <a:gd name="T14" fmla="*/ 102 w 769"/>
                <a:gd name="T15" fmla="*/ 240 h 241"/>
                <a:gd name="T16" fmla="*/ 134 w 769"/>
                <a:gd name="T17" fmla="*/ 240 h 241"/>
                <a:gd name="T18" fmla="*/ 666 w 769"/>
                <a:gd name="T19" fmla="*/ 240 h 241"/>
                <a:gd name="T20" fmla="*/ 666 w 769"/>
                <a:gd name="T21" fmla="*/ 240 h 241"/>
                <a:gd name="T22" fmla="*/ 701 w 769"/>
                <a:gd name="T23" fmla="*/ 231 h 241"/>
                <a:gd name="T24" fmla="*/ 730 w 769"/>
                <a:gd name="T25" fmla="*/ 222 h 241"/>
                <a:gd name="T26" fmla="*/ 749 w 769"/>
                <a:gd name="T27" fmla="*/ 195 h 241"/>
                <a:gd name="T28" fmla="*/ 758 w 769"/>
                <a:gd name="T29" fmla="*/ 168 h 241"/>
                <a:gd name="T30" fmla="*/ 768 w 769"/>
                <a:gd name="T31" fmla="*/ 144 h 241"/>
                <a:gd name="T32" fmla="*/ 768 w 769"/>
                <a:gd name="T33" fmla="*/ 0 h 241"/>
                <a:gd name="T34" fmla="*/ 0 w 769"/>
                <a:gd name="T3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69" h="241">
                  <a:moveTo>
                    <a:pt x="0" y="0"/>
                  </a:moveTo>
                  <a:lnTo>
                    <a:pt x="0" y="144"/>
                  </a:lnTo>
                  <a:lnTo>
                    <a:pt x="0" y="144"/>
                  </a:lnTo>
                  <a:lnTo>
                    <a:pt x="10" y="177"/>
                  </a:lnTo>
                  <a:lnTo>
                    <a:pt x="38" y="204"/>
                  </a:lnTo>
                  <a:lnTo>
                    <a:pt x="67" y="222"/>
                  </a:lnTo>
                  <a:lnTo>
                    <a:pt x="96" y="240"/>
                  </a:lnTo>
                  <a:lnTo>
                    <a:pt x="102" y="240"/>
                  </a:lnTo>
                  <a:lnTo>
                    <a:pt x="134" y="240"/>
                  </a:lnTo>
                  <a:lnTo>
                    <a:pt x="666" y="240"/>
                  </a:lnTo>
                  <a:lnTo>
                    <a:pt x="666" y="240"/>
                  </a:lnTo>
                  <a:lnTo>
                    <a:pt x="701" y="231"/>
                  </a:lnTo>
                  <a:lnTo>
                    <a:pt x="730" y="222"/>
                  </a:lnTo>
                  <a:lnTo>
                    <a:pt x="749" y="195"/>
                  </a:lnTo>
                  <a:lnTo>
                    <a:pt x="758" y="168"/>
                  </a:lnTo>
                  <a:lnTo>
                    <a:pt x="768" y="144"/>
                  </a:lnTo>
                  <a:lnTo>
                    <a:pt x="768" y="0"/>
                  </a:lnTo>
                  <a:lnTo>
                    <a:pt x="0" y="0"/>
                  </a:lnTo>
                </a:path>
              </a:pathLst>
            </a:custGeom>
            <a:solidFill>
              <a:srgbClr val="F95AB7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2356" name="Freeform 20"/>
            <p:cNvSpPr>
              <a:spLocks/>
            </p:cNvSpPr>
            <p:nvPr/>
          </p:nvSpPr>
          <p:spPr bwMode="auto">
            <a:xfrm>
              <a:off x="3068" y="2924"/>
              <a:ext cx="817" cy="241"/>
            </a:xfrm>
            <a:custGeom>
              <a:avLst/>
              <a:gdLst>
                <a:gd name="T0" fmla="*/ 0 w 817"/>
                <a:gd name="T1" fmla="*/ 0 h 241"/>
                <a:gd name="T2" fmla="*/ 0 w 817"/>
                <a:gd name="T3" fmla="*/ 144 h 241"/>
                <a:gd name="T4" fmla="*/ 0 w 817"/>
                <a:gd name="T5" fmla="*/ 144 h 241"/>
                <a:gd name="T6" fmla="*/ 10 w 817"/>
                <a:gd name="T7" fmla="*/ 177 h 241"/>
                <a:gd name="T8" fmla="*/ 41 w 817"/>
                <a:gd name="T9" fmla="*/ 204 h 241"/>
                <a:gd name="T10" fmla="*/ 71 w 817"/>
                <a:gd name="T11" fmla="*/ 222 h 241"/>
                <a:gd name="T12" fmla="*/ 102 w 817"/>
                <a:gd name="T13" fmla="*/ 240 h 241"/>
                <a:gd name="T14" fmla="*/ 109 w 817"/>
                <a:gd name="T15" fmla="*/ 240 h 241"/>
                <a:gd name="T16" fmla="*/ 143 w 817"/>
                <a:gd name="T17" fmla="*/ 240 h 241"/>
                <a:gd name="T18" fmla="*/ 707 w 817"/>
                <a:gd name="T19" fmla="*/ 240 h 241"/>
                <a:gd name="T20" fmla="*/ 707 w 817"/>
                <a:gd name="T21" fmla="*/ 240 h 241"/>
                <a:gd name="T22" fmla="*/ 745 w 817"/>
                <a:gd name="T23" fmla="*/ 231 h 241"/>
                <a:gd name="T24" fmla="*/ 775 w 817"/>
                <a:gd name="T25" fmla="*/ 222 h 241"/>
                <a:gd name="T26" fmla="*/ 796 w 817"/>
                <a:gd name="T27" fmla="*/ 195 h 241"/>
                <a:gd name="T28" fmla="*/ 806 w 817"/>
                <a:gd name="T29" fmla="*/ 168 h 241"/>
                <a:gd name="T30" fmla="*/ 816 w 817"/>
                <a:gd name="T31" fmla="*/ 144 h 241"/>
                <a:gd name="T32" fmla="*/ 816 w 817"/>
                <a:gd name="T33" fmla="*/ 0 h 241"/>
                <a:gd name="T34" fmla="*/ 0 w 817"/>
                <a:gd name="T3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7" h="241">
                  <a:moveTo>
                    <a:pt x="0" y="0"/>
                  </a:moveTo>
                  <a:lnTo>
                    <a:pt x="0" y="144"/>
                  </a:lnTo>
                  <a:lnTo>
                    <a:pt x="0" y="144"/>
                  </a:lnTo>
                  <a:lnTo>
                    <a:pt x="10" y="177"/>
                  </a:lnTo>
                  <a:lnTo>
                    <a:pt x="41" y="204"/>
                  </a:lnTo>
                  <a:lnTo>
                    <a:pt x="71" y="222"/>
                  </a:lnTo>
                  <a:lnTo>
                    <a:pt x="102" y="240"/>
                  </a:lnTo>
                  <a:lnTo>
                    <a:pt x="109" y="240"/>
                  </a:lnTo>
                  <a:lnTo>
                    <a:pt x="143" y="240"/>
                  </a:lnTo>
                  <a:lnTo>
                    <a:pt x="707" y="240"/>
                  </a:lnTo>
                  <a:lnTo>
                    <a:pt x="707" y="240"/>
                  </a:lnTo>
                  <a:lnTo>
                    <a:pt x="745" y="231"/>
                  </a:lnTo>
                  <a:lnTo>
                    <a:pt x="775" y="222"/>
                  </a:lnTo>
                  <a:lnTo>
                    <a:pt x="796" y="195"/>
                  </a:lnTo>
                  <a:lnTo>
                    <a:pt x="806" y="168"/>
                  </a:lnTo>
                  <a:lnTo>
                    <a:pt x="816" y="144"/>
                  </a:lnTo>
                  <a:lnTo>
                    <a:pt x="816" y="0"/>
                  </a:lnTo>
                  <a:lnTo>
                    <a:pt x="0" y="0"/>
                  </a:lnTo>
                </a:path>
              </a:pathLst>
            </a:custGeom>
            <a:solidFill>
              <a:srgbClr val="F95AB7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2357" name="Rectangle 21"/>
            <p:cNvSpPr>
              <a:spLocks noChangeArrowheads="1"/>
            </p:cNvSpPr>
            <p:nvPr/>
          </p:nvSpPr>
          <p:spPr bwMode="auto">
            <a:xfrm>
              <a:off x="2160" y="2880"/>
              <a:ext cx="952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2358" name="Rectangle 22" descr="70%"/>
            <p:cNvSpPr>
              <a:spLocks noChangeArrowheads="1"/>
            </p:cNvSpPr>
            <p:nvPr/>
          </p:nvSpPr>
          <p:spPr bwMode="auto">
            <a:xfrm>
              <a:off x="3840" y="2736"/>
              <a:ext cx="280" cy="184"/>
            </a:xfrm>
            <a:prstGeom prst="rect">
              <a:avLst/>
            </a:prstGeom>
            <a:pattFill prst="pct70">
              <a:fgClr>
                <a:srgbClr val="919191"/>
              </a:fgClr>
              <a:bgClr>
                <a:schemeClr val="bg1"/>
              </a:bgClr>
            </a:pattFill>
            <a:ln w="12700">
              <a:solidFill>
                <a:srgbClr val="91919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2359" name="Rectangle 23" descr="70%"/>
            <p:cNvSpPr>
              <a:spLocks noChangeArrowheads="1"/>
            </p:cNvSpPr>
            <p:nvPr/>
          </p:nvSpPr>
          <p:spPr bwMode="auto">
            <a:xfrm>
              <a:off x="1104" y="2736"/>
              <a:ext cx="376" cy="184"/>
            </a:xfrm>
            <a:prstGeom prst="rect">
              <a:avLst/>
            </a:prstGeom>
            <a:pattFill prst="pct70">
              <a:fgClr>
                <a:srgbClr val="919191"/>
              </a:fgClr>
              <a:bgClr>
                <a:schemeClr val="bg1"/>
              </a:bgClr>
            </a:pattFill>
            <a:ln w="12700">
              <a:solidFill>
                <a:srgbClr val="91919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2360" name="Rectangle 24"/>
            <p:cNvSpPr>
              <a:spLocks noChangeArrowheads="1"/>
            </p:cNvSpPr>
            <p:nvPr/>
          </p:nvSpPr>
          <p:spPr bwMode="auto">
            <a:xfrm>
              <a:off x="2160" y="2780"/>
              <a:ext cx="952" cy="8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66FF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2361" name="Freeform 25" descr="Large confetti"/>
            <p:cNvSpPr>
              <a:spLocks/>
            </p:cNvSpPr>
            <p:nvPr/>
          </p:nvSpPr>
          <p:spPr bwMode="auto">
            <a:xfrm>
              <a:off x="1100" y="2588"/>
              <a:ext cx="3025" cy="337"/>
            </a:xfrm>
            <a:custGeom>
              <a:avLst/>
              <a:gdLst>
                <a:gd name="T0" fmla="*/ 0 w 3025"/>
                <a:gd name="T1" fmla="*/ 0 h 337"/>
                <a:gd name="T2" fmla="*/ 480 w 3025"/>
                <a:gd name="T3" fmla="*/ 0 h 337"/>
                <a:gd name="T4" fmla="*/ 624 w 3025"/>
                <a:gd name="T5" fmla="*/ 192 h 337"/>
                <a:gd name="T6" fmla="*/ 864 w 3025"/>
                <a:gd name="T7" fmla="*/ 192 h 337"/>
                <a:gd name="T8" fmla="*/ 1008 w 3025"/>
                <a:gd name="T9" fmla="*/ 48 h 337"/>
                <a:gd name="T10" fmla="*/ 2112 w 3025"/>
                <a:gd name="T11" fmla="*/ 48 h 337"/>
                <a:gd name="T12" fmla="*/ 2256 w 3025"/>
                <a:gd name="T13" fmla="*/ 192 h 337"/>
                <a:gd name="T14" fmla="*/ 2544 w 3025"/>
                <a:gd name="T15" fmla="*/ 192 h 337"/>
                <a:gd name="T16" fmla="*/ 2688 w 3025"/>
                <a:gd name="T17" fmla="*/ 0 h 337"/>
                <a:gd name="T18" fmla="*/ 3024 w 3025"/>
                <a:gd name="T19" fmla="*/ 0 h 337"/>
                <a:gd name="T20" fmla="*/ 3024 w 3025"/>
                <a:gd name="T21" fmla="*/ 144 h 337"/>
                <a:gd name="T22" fmla="*/ 2736 w 3025"/>
                <a:gd name="T23" fmla="*/ 144 h 337"/>
                <a:gd name="T24" fmla="*/ 2736 w 3025"/>
                <a:gd name="T25" fmla="*/ 336 h 337"/>
                <a:gd name="T26" fmla="*/ 2016 w 3025"/>
                <a:gd name="T27" fmla="*/ 336 h 337"/>
                <a:gd name="T28" fmla="*/ 2016 w 3025"/>
                <a:gd name="T29" fmla="*/ 192 h 337"/>
                <a:gd name="T30" fmla="*/ 1056 w 3025"/>
                <a:gd name="T31" fmla="*/ 192 h 337"/>
                <a:gd name="T32" fmla="*/ 1056 w 3025"/>
                <a:gd name="T33" fmla="*/ 336 h 337"/>
                <a:gd name="T34" fmla="*/ 384 w 3025"/>
                <a:gd name="T35" fmla="*/ 336 h 337"/>
                <a:gd name="T36" fmla="*/ 384 w 3025"/>
                <a:gd name="T37" fmla="*/ 144 h 337"/>
                <a:gd name="T38" fmla="*/ 0 w 3025"/>
                <a:gd name="T39" fmla="*/ 144 h 337"/>
                <a:gd name="T40" fmla="*/ 0 w 3025"/>
                <a:gd name="T41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25" h="337">
                  <a:moveTo>
                    <a:pt x="0" y="0"/>
                  </a:moveTo>
                  <a:lnTo>
                    <a:pt x="480" y="0"/>
                  </a:lnTo>
                  <a:lnTo>
                    <a:pt x="624" y="192"/>
                  </a:lnTo>
                  <a:lnTo>
                    <a:pt x="864" y="192"/>
                  </a:lnTo>
                  <a:lnTo>
                    <a:pt x="1008" y="48"/>
                  </a:lnTo>
                  <a:lnTo>
                    <a:pt x="2112" y="48"/>
                  </a:lnTo>
                  <a:lnTo>
                    <a:pt x="2256" y="192"/>
                  </a:lnTo>
                  <a:lnTo>
                    <a:pt x="2544" y="192"/>
                  </a:lnTo>
                  <a:lnTo>
                    <a:pt x="2688" y="0"/>
                  </a:lnTo>
                  <a:lnTo>
                    <a:pt x="3024" y="0"/>
                  </a:lnTo>
                  <a:lnTo>
                    <a:pt x="3024" y="144"/>
                  </a:lnTo>
                  <a:lnTo>
                    <a:pt x="2736" y="144"/>
                  </a:lnTo>
                  <a:lnTo>
                    <a:pt x="2736" y="336"/>
                  </a:lnTo>
                  <a:lnTo>
                    <a:pt x="2016" y="336"/>
                  </a:lnTo>
                  <a:lnTo>
                    <a:pt x="2016" y="192"/>
                  </a:lnTo>
                  <a:lnTo>
                    <a:pt x="1056" y="192"/>
                  </a:lnTo>
                  <a:lnTo>
                    <a:pt x="1056" y="336"/>
                  </a:lnTo>
                  <a:lnTo>
                    <a:pt x="384" y="336"/>
                  </a:lnTo>
                  <a:lnTo>
                    <a:pt x="384" y="144"/>
                  </a:lnTo>
                  <a:lnTo>
                    <a:pt x="0" y="144"/>
                  </a:lnTo>
                  <a:lnTo>
                    <a:pt x="0" y="0"/>
                  </a:lnTo>
                </a:path>
              </a:pathLst>
            </a:custGeom>
            <a:pattFill prst="lgConfetti">
              <a:fgClr>
                <a:srgbClr val="CECECE"/>
              </a:fgClr>
              <a:bgClr>
                <a:schemeClr val="bg1"/>
              </a:bgClr>
            </a:patt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2362" name="Freeform 26"/>
            <p:cNvSpPr>
              <a:spLocks/>
            </p:cNvSpPr>
            <p:nvPr/>
          </p:nvSpPr>
          <p:spPr bwMode="auto">
            <a:xfrm>
              <a:off x="1100" y="2492"/>
              <a:ext cx="1009" cy="433"/>
            </a:xfrm>
            <a:custGeom>
              <a:avLst/>
              <a:gdLst>
                <a:gd name="T0" fmla="*/ 0 w 1009"/>
                <a:gd name="T1" fmla="*/ 0 h 433"/>
                <a:gd name="T2" fmla="*/ 576 w 1009"/>
                <a:gd name="T3" fmla="*/ 0 h 433"/>
                <a:gd name="T4" fmla="*/ 672 w 1009"/>
                <a:gd name="T5" fmla="*/ 144 h 433"/>
                <a:gd name="T6" fmla="*/ 816 w 1009"/>
                <a:gd name="T7" fmla="*/ 144 h 433"/>
                <a:gd name="T8" fmla="*/ 912 w 1009"/>
                <a:gd name="T9" fmla="*/ 48 h 433"/>
                <a:gd name="T10" fmla="*/ 1008 w 1009"/>
                <a:gd name="T11" fmla="*/ 48 h 433"/>
                <a:gd name="T12" fmla="*/ 1008 w 1009"/>
                <a:gd name="T13" fmla="*/ 144 h 433"/>
                <a:gd name="T14" fmla="*/ 864 w 1009"/>
                <a:gd name="T15" fmla="*/ 288 h 433"/>
                <a:gd name="T16" fmla="*/ 864 w 1009"/>
                <a:gd name="T17" fmla="*/ 432 h 433"/>
                <a:gd name="T18" fmla="*/ 624 w 1009"/>
                <a:gd name="T19" fmla="*/ 432 h 433"/>
                <a:gd name="T20" fmla="*/ 624 w 1009"/>
                <a:gd name="T21" fmla="*/ 288 h 433"/>
                <a:gd name="T22" fmla="*/ 480 w 1009"/>
                <a:gd name="T23" fmla="*/ 96 h 433"/>
                <a:gd name="T24" fmla="*/ 0 w 1009"/>
                <a:gd name="T25" fmla="*/ 96 h 433"/>
                <a:gd name="T26" fmla="*/ 0 w 1009"/>
                <a:gd name="T27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9" h="433">
                  <a:moveTo>
                    <a:pt x="0" y="0"/>
                  </a:moveTo>
                  <a:lnTo>
                    <a:pt x="576" y="0"/>
                  </a:lnTo>
                  <a:lnTo>
                    <a:pt x="672" y="144"/>
                  </a:lnTo>
                  <a:lnTo>
                    <a:pt x="816" y="144"/>
                  </a:lnTo>
                  <a:lnTo>
                    <a:pt x="912" y="48"/>
                  </a:lnTo>
                  <a:lnTo>
                    <a:pt x="1008" y="48"/>
                  </a:lnTo>
                  <a:lnTo>
                    <a:pt x="1008" y="144"/>
                  </a:lnTo>
                  <a:lnTo>
                    <a:pt x="864" y="288"/>
                  </a:lnTo>
                  <a:lnTo>
                    <a:pt x="864" y="432"/>
                  </a:lnTo>
                  <a:lnTo>
                    <a:pt x="624" y="432"/>
                  </a:lnTo>
                  <a:lnTo>
                    <a:pt x="624" y="288"/>
                  </a:lnTo>
                  <a:lnTo>
                    <a:pt x="480" y="96"/>
                  </a:ln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solidFill>
              <a:srgbClr val="618FFD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2363" name="Freeform 27"/>
            <p:cNvSpPr>
              <a:spLocks/>
            </p:cNvSpPr>
            <p:nvPr/>
          </p:nvSpPr>
          <p:spPr bwMode="auto">
            <a:xfrm>
              <a:off x="3212" y="2492"/>
              <a:ext cx="913" cy="433"/>
            </a:xfrm>
            <a:custGeom>
              <a:avLst/>
              <a:gdLst>
                <a:gd name="T0" fmla="*/ 0 w 913"/>
                <a:gd name="T1" fmla="*/ 144 h 433"/>
                <a:gd name="T2" fmla="*/ 0 w 913"/>
                <a:gd name="T3" fmla="*/ 48 h 433"/>
                <a:gd name="T4" fmla="*/ 96 w 913"/>
                <a:gd name="T5" fmla="*/ 48 h 433"/>
                <a:gd name="T6" fmla="*/ 192 w 913"/>
                <a:gd name="T7" fmla="*/ 144 h 433"/>
                <a:gd name="T8" fmla="*/ 384 w 913"/>
                <a:gd name="T9" fmla="*/ 144 h 433"/>
                <a:gd name="T10" fmla="*/ 480 w 913"/>
                <a:gd name="T11" fmla="*/ 0 h 433"/>
                <a:gd name="T12" fmla="*/ 912 w 913"/>
                <a:gd name="T13" fmla="*/ 0 h 433"/>
                <a:gd name="T14" fmla="*/ 912 w 913"/>
                <a:gd name="T15" fmla="*/ 96 h 433"/>
                <a:gd name="T16" fmla="*/ 576 w 913"/>
                <a:gd name="T17" fmla="*/ 96 h 433"/>
                <a:gd name="T18" fmla="*/ 432 w 913"/>
                <a:gd name="T19" fmla="*/ 288 h 433"/>
                <a:gd name="T20" fmla="*/ 432 w 913"/>
                <a:gd name="T21" fmla="*/ 432 h 433"/>
                <a:gd name="T22" fmla="*/ 144 w 913"/>
                <a:gd name="T23" fmla="*/ 432 h 433"/>
                <a:gd name="T24" fmla="*/ 144 w 913"/>
                <a:gd name="T25" fmla="*/ 288 h 433"/>
                <a:gd name="T26" fmla="*/ 0 w 913"/>
                <a:gd name="T27" fmla="*/ 144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3" h="433">
                  <a:moveTo>
                    <a:pt x="0" y="144"/>
                  </a:moveTo>
                  <a:lnTo>
                    <a:pt x="0" y="48"/>
                  </a:lnTo>
                  <a:lnTo>
                    <a:pt x="96" y="48"/>
                  </a:lnTo>
                  <a:lnTo>
                    <a:pt x="192" y="144"/>
                  </a:lnTo>
                  <a:lnTo>
                    <a:pt x="384" y="144"/>
                  </a:lnTo>
                  <a:lnTo>
                    <a:pt x="480" y="0"/>
                  </a:lnTo>
                  <a:lnTo>
                    <a:pt x="912" y="0"/>
                  </a:lnTo>
                  <a:lnTo>
                    <a:pt x="912" y="96"/>
                  </a:lnTo>
                  <a:lnTo>
                    <a:pt x="576" y="96"/>
                  </a:lnTo>
                  <a:lnTo>
                    <a:pt x="432" y="288"/>
                  </a:lnTo>
                  <a:lnTo>
                    <a:pt x="432" y="432"/>
                  </a:lnTo>
                  <a:lnTo>
                    <a:pt x="144" y="432"/>
                  </a:lnTo>
                  <a:lnTo>
                    <a:pt x="144" y="288"/>
                  </a:lnTo>
                  <a:lnTo>
                    <a:pt x="0" y="144"/>
                  </a:lnTo>
                </a:path>
              </a:pathLst>
            </a:custGeom>
            <a:solidFill>
              <a:srgbClr val="618FFD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2364" name="Rectangle 28"/>
            <p:cNvSpPr>
              <a:spLocks noChangeArrowheads="1"/>
            </p:cNvSpPr>
            <p:nvPr/>
          </p:nvSpPr>
          <p:spPr bwMode="auto">
            <a:xfrm>
              <a:off x="1104" y="2928"/>
              <a:ext cx="336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2365" name="Rectangle 29"/>
            <p:cNvSpPr>
              <a:spLocks noChangeArrowheads="1"/>
            </p:cNvSpPr>
            <p:nvPr/>
          </p:nvSpPr>
          <p:spPr bwMode="auto">
            <a:xfrm>
              <a:off x="3888" y="2928"/>
              <a:ext cx="240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42366" name="Group 30"/>
          <p:cNvGrpSpPr>
            <a:grpSpLocks/>
          </p:cNvGrpSpPr>
          <p:nvPr/>
        </p:nvGrpSpPr>
        <p:grpSpPr bwMode="auto">
          <a:xfrm>
            <a:off x="3276600" y="2781300"/>
            <a:ext cx="2665413" cy="800100"/>
            <a:chOff x="1100" y="1252"/>
            <a:chExt cx="3028" cy="908"/>
          </a:xfrm>
        </p:grpSpPr>
        <p:sp>
          <p:nvSpPr>
            <p:cNvPr id="142367" name="Rectangle 31"/>
            <p:cNvSpPr>
              <a:spLocks noChangeArrowheads="1"/>
            </p:cNvSpPr>
            <p:nvPr/>
          </p:nvSpPr>
          <p:spPr bwMode="auto">
            <a:xfrm>
              <a:off x="1104" y="1688"/>
              <a:ext cx="3016" cy="472"/>
            </a:xfrm>
            <a:prstGeom prst="rect">
              <a:avLst/>
            </a:prstGeom>
            <a:solidFill>
              <a:srgbClr val="C8FEC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2368" name="Freeform 32"/>
            <p:cNvSpPr>
              <a:spLocks/>
            </p:cNvSpPr>
            <p:nvPr/>
          </p:nvSpPr>
          <p:spPr bwMode="auto">
            <a:xfrm>
              <a:off x="1436" y="1684"/>
              <a:ext cx="769" cy="241"/>
            </a:xfrm>
            <a:custGeom>
              <a:avLst/>
              <a:gdLst>
                <a:gd name="T0" fmla="*/ 0 w 769"/>
                <a:gd name="T1" fmla="*/ 0 h 241"/>
                <a:gd name="T2" fmla="*/ 0 w 769"/>
                <a:gd name="T3" fmla="*/ 144 h 241"/>
                <a:gd name="T4" fmla="*/ 0 w 769"/>
                <a:gd name="T5" fmla="*/ 144 h 241"/>
                <a:gd name="T6" fmla="*/ 10 w 769"/>
                <a:gd name="T7" fmla="*/ 177 h 241"/>
                <a:gd name="T8" fmla="*/ 38 w 769"/>
                <a:gd name="T9" fmla="*/ 204 h 241"/>
                <a:gd name="T10" fmla="*/ 67 w 769"/>
                <a:gd name="T11" fmla="*/ 222 h 241"/>
                <a:gd name="T12" fmla="*/ 96 w 769"/>
                <a:gd name="T13" fmla="*/ 240 h 241"/>
                <a:gd name="T14" fmla="*/ 102 w 769"/>
                <a:gd name="T15" fmla="*/ 240 h 241"/>
                <a:gd name="T16" fmla="*/ 134 w 769"/>
                <a:gd name="T17" fmla="*/ 240 h 241"/>
                <a:gd name="T18" fmla="*/ 666 w 769"/>
                <a:gd name="T19" fmla="*/ 240 h 241"/>
                <a:gd name="T20" fmla="*/ 666 w 769"/>
                <a:gd name="T21" fmla="*/ 240 h 241"/>
                <a:gd name="T22" fmla="*/ 701 w 769"/>
                <a:gd name="T23" fmla="*/ 231 h 241"/>
                <a:gd name="T24" fmla="*/ 730 w 769"/>
                <a:gd name="T25" fmla="*/ 222 h 241"/>
                <a:gd name="T26" fmla="*/ 749 w 769"/>
                <a:gd name="T27" fmla="*/ 195 h 241"/>
                <a:gd name="T28" fmla="*/ 758 w 769"/>
                <a:gd name="T29" fmla="*/ 168 h 241"/>
                <a:gd name="T30" fmla="*/ 768 w 769"/>
                <a:gd name="T31" fmla="*/ 144 h 241"/>
                <a:gd name="T32" fmla="*/ 768 w 769"/>
                <a:gd name="T33" fmla="*/ 0 h 241"/>
                <a:gd name="T34" fmla="*/ 0 w 769"/>
                <a:gd name="T3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69" h="241">
                  <a:moveTo>
                    <a:pt x="0" y="0"/>
                  </a:moveTo>
                  <a:lnTo>
                    <a:pt x="0" y="144"/>
                  </a:lnTo>
                  <a:lnTo>
                    <a:pt x="0" y="144"/>
                  </a:lnTo>
                  <a:lnTo>
                    <a:pt x="10" y="177"/>
                  </a:lnTo>
                  <a:lnTo>
                    <a:pt x="38" y="204"/>
                  </a:lnTo>
                  <a:lnTo>
                    <a:pt x="67" y="222"/>
                  </a:lnTo>
                  <a:lnTo>
                    <a:pt x="96" y="240"/>
                  </a:lnTo>
                  <a:lnTo>
                    <a:pt x="102" y="240"/>
                  </a:lnTo>
                  <a:lnTo>
                    <a:pt x="134" y="240"/>
                  </a:lnTo>
                  <a:lnTo>
                    <a:pt x="666" y="240"/>
                  </a:lnTo>
                  <a:lnTo>
                    <a:pt x="666" y="240"/>
                  </a:lnTo>
                  <a:lnTo>
                    <a:pt x="701" y="231"/>
                  </a:lnTo>
                  <a:lnTo>
                    <a:pt x="730" y="222"/>
                  </a:lnTo>
                  <a:lnTo>
                    <a:pt x="749" y="195"/>
                  </a:lnTo>
                  <a:lnTo>
                    <a:pt x="758" y="168"/>
                  </a:lnTo>
                  <a:lnTo>
                    <a:pt x="768" y="144"/>
                  </a:lnTo>
                  <a:lnTo>
                    <a:pt x="768" y="0"/>
                  </a:lnTo>
                  <a:lnTo>
                    <a:pt x="0" y="0"/>
                  </a:lnTo>
                </a:path>
              </a:pathLst>
            </a:custGeom>
            <a:solidFill>
              <a:srgbClr val="F95AB7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2369" name="Freeform 33"/>
            <p:cNvSpPr>
              <a:spLocks/>
            </p:cNvSpPr>
            <p:nvPr/>
          </p:nvSpPr>
          <p:spPr bwMode="auto">
            <a:xfrm>
              <a:off x="3068" y="1684"/>
              <a:ext cx="817" cy="241"/>
            </a:xfrm>
            <a:custGeom>
              <a:avLst/>
              <a:gdLst>
                <a:gd name="T0" fmla="*/ 0 w 817"/>
                <a:gd name="T1" fmla="*/ 0 h 241"/>
                <a:gd name="T2" fmla="*/ 0 w 817"/>
                <a:gd name="T3" fmla="*/ 144 h 241"/>
                <a:gd name="T4" fmla="*/ 0 w 817"/>
                <a:gd name="T5" fmla="*/ 144 h 241"/>
                <a:gd name="T6" fmla="*/ 10 w 817"/>
                <a:gd name="T7" fmla="*/ 177 h 241"/>
                <a:gd name="T8" fmla="*/ 41 w 817"/>
                <a:gd name="T9" fmla="*/ 204 h 241"/>
                <a:gd name="T10" fmla="*/ 71 w 817"/>
                <a:gd name="T11" fmla="*/ 222 h 241"/>
                <a:gd name="T12" fmla="*/ 102 w 817"/>
                <a:gd name="T13" fmla="*/ 240 h 241"/>
                <a:gd name="T14" fmla="*/ 109 w 817"/>
                <a:gd name="T15" fmla="*/ 240 h 241"/>
                <a:gd name="T16" fmla="*/ 143 w 817"/>
                <a:gd name="T17" fmla="*/ 240 h 241"/>
                <a:gd name="T18" fmla="*/ 707 w 817"/>
                <a:gd name="T19" fmla="*/ 240 h 241"/>
                <a:gd name="T20" fmla="*/ 707 w 817"/>
                <a:gd name="T21" fmla="*/ 240 h 241"/>
                <a:gd name="T22" fmla="*/ 745 w 817"/>
                <a:gd name="T23" fmla="*/ 231 h 241"/>
                <a:gd name="T24" fmla="*/ 775 w 817"/>
                <a:gd name="T25" fmla="*/ 222 h 241"/>
                <a:gd name="T26" fmla="*/ 796 w 817"/>
                <a:gd name="T27" fmla="*/ 195 h 241"/>
                <a:gd name="T28" fmla="*/ 806 w 817"/>
                <a:gd name="T29" fmla="*/ 168 h 241"/>
                <a:gd name="T30" fmla="*/ 816 w 817"/>
                <a:gd name="T31" fmla="*/ 144 h 241"/>
                <a:gd name="T32" fmla="*/ 816 w 817"/>
                <a:gd name="T33" fmla="*/ 0 h 241"/>
                <a:gd name="T34" fmla="*/ 0 w 817"/>
                <a:gd name="T3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7" h="241">
                  <a:moveTo>
                    <a:pt x="0" y="0"/>
                  </a:moveTo>
                  <a:lnTo>
                    <a:pt x="0" y="144"/>
                  </a:lnTo>
                  <a:lnTo>
                    <a:pt x="0" y="144"/>
                  </a:lnTo>
                  <a:lnTo>
                    <a:pt x="10" y="177"/>
                  </a:lnTo>
                  <a:lnTo>
                    <a:pt x="41" y="204"/>
                  </a:lnTo>
                  <a:lnTo>
                    <a:pt x="71" y="222"/>
                  </a:lnTo>
                  <a:lnTo>
                    <a:pt x="102" y="240"/>
                  </a:lnTo>
                  <a:lnTo>
                    <a:pt x="109" y="240"/>
                  </a:lnTo>
                  <a:lnTo>
                    <a:pt x="143" y="240"/>
                  </a:lnTo>
                  <a:lnTo>
                    <a:pt x="707" y="240"/>
                  </a:lnTo>
                  <a:lnTo>
                    <a:pt x="707" y="240"/>
                  </a:lnTo>
                  <a:lnTo>
                    <a:pt x="745" y="231"/>
                  </a:lnTo>
                  <a:lnTo>
                    <a:pt x="775" y="222"/>
                  </a:lnTo>
                  <a:lnTo>
                    <a:pt x="796" y="195"/>
                  </a:lnTo>
                  <a:lnTo>
                    <a:pt x="806" y="168"/>
                  </a:lnTo>
                  <a:lnTo>
                    <a:pt x="816" y="144"/>
                  </a:lnTo>
                  <a:lnTo>
                    <a:pt x="816" y="0"/>
                  </a:lnTo>
                  <a:lnTo>
                    <a:pt x="0" y="0"/>
                  </a:lnTo>
                </a:path>
              </a:pathLst>
            </a:custGeom>
            <a:solidFill>
              <a:srgbClr val="F95AB7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2370" name="Rectangle 34"/>
            <p:cNvSpPr>
              <a:spLocks noChangeArrowheads="1"/>
            </p:cNvSpPr>
            <p:nvPr/>
          </p:nvSpPr>
          <p:spPr bwMode="auto">
            <a:xfrm>
              <a:off x="2160" y="1640"/>
              <a:ext cx="952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2371" name="Rectangle 35" descr="70%"/>
            <p:cNvSpPr>
              <a:spLocks noChangeArrowheads="1"/>
            </p:cNvSpPr>
            <p:nvPr/>
          </p:nvSpPr>
          <p:spPr bwMode="auto">
            <a:xfrm>
              <a:off x="3840" y="1496"/>
              <a:ext cx="280" cy="184"/>
            </a:xfrm>
            <a:prstGeom prst="rect">
              <a:avLst/>
            </a:prstGeom>
            <a:pattFill prst="pct70">
              <a:fgClr>
                <a:srgbClr val="919191"/>
              </a:fgClr>
              <a:bgClr>
                <a:schemeClr val="bg1"/>
              </a:bgClr>
            </a:pattFill>
            <a:ln w="12700">
              <a:solidFill>
                <a:srgbClr val="91919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2372" name="Rectangle 36" descr="70%"/>
            <p:cNvSpPr>
              <a:spLocks noChangeArrowheads="1"/>
            </p:cNvSpPr>
            <p:nvPr/>
          </p:nvSpPr>
          <p:spPr bwMode="auto">
            <a:xfrm>
              <a:off x="1104" y="1496"/>
              <a:ext cx="376" cy="184"/>
            </a:xfrm>
            <a:prstGeom prst="rect">
              <a:avLst/>
            </a:prstGeom>
            <a:pattFill prst="pct70">
              <a:fgClr>
                <a:srgbClr val="919191"/>
              </a:fgClr>
              <a:bgClr>
                <a:schemeClr val="bg1"/>
              </a:bgClr>
            </a:pattFill>
            <a:ln w="12700">
              <a:solidFill>
                <a:srgbClr val="91919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2373" name="Rectangle 37"/>
            <p:cNvSpPr>
              <a:spLocks noChangeArrowheads="1"/>
            </p:cNvSpPr>
            <p:nvPr/>
          </p:nvSpPr>
          <p:spPr bwMode="auto">
            <a:xfrm>
              <a:off x="2160" y="1540"/>
              <a:ext cx="952" cy="8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66FF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2374" name="Freeform 38" descr="Large confetti"/>
            <p:cNvSpPr>
              <a:spLocks/>
            </p:cNvSpPr>
            <p:nvPr/>
          </p:nvSpPr>
          <p:spPr bwMode="auto">
            <a:xfrm>
              <a:off x="1100" y="1348"/>
              <a:ext cx="3025" cy="337"/>
            </a:xfrm>
            <a:custGeom>
              <a:avLst/>
              <a:gdLst>
                <a:gd name="T0" fmla="*/ 0 w 3025"/>
                <a:gd name="T1" fmla="*/ 0 h 337"/>
                <a:gd name="T2" fmla="*/ 480 w 3025"/>
                <a:gd name="T3" fmla="*/ 0 h 337"/>
                <a:gd name="T4" fmla="*/ 624 w 3025"/>
                <a:gd name="T5" fmla="*/ 192 h 337"/>
                <a:gd name="T6" fmla="*/ 864 w 3025"/>
                <a:gd name="T7" fmla="*/ 192 h 337"/>
                <a:gd name="T8" fmla="*/ 1008 w 3025"/>
                <a:gd name="T9" fmla="*/ 48 h 337"/>
                <a:gd name="T10" fmla="*/ 2112 w 3025"/>
                <a:gd name="T11" fmla="*/ 48 h 337"/>
                <a:gd name="T12" fmla="*/ 2256 w 3025"/>
                <a:gd name="T13" fmla="*/ 192 h 337"/>
                <a:gd name="T14" fmla="*/ 2544 w 3025"/>
                <a:gd name="T15" fmla="*/ 192 h 337"/>
                <a:gd name="T16" fmla="*/ 2688 w 3025"/>
                <a:gd name="T17" fmla="*/ 0 h 337"/>
                <a:gd name="T18" fmla="*/ 3024 w 3025"/>
                <a:gd name="T19" fmla="*/ 0 h 337"/>
                <a:gd name="T20" fmla="*/ 3024 w 3025"/>
                <a:gd name="T21" fmla="*/ 144 h 337"/>
                <a:gd name="T22" fmla="*/ 2736 w 3025"/>
                <a:gd name="T23" fmla="*/ 144 h 337"/>
                <a:gd name="T24" fmla="*/ 2736 w 3025"/>
                <a:gd name="T25" fmla="*/ 336 h 337"/>
                <a:gd name="T26" fmla="*/ 2016 w 3025"/>
                <a:gd name="T27" fmla="*/ 336 h 337"/>
                <a:gd name="T28" fmla="*/ 2016 w 3025"/>
                <a:gd name="T29" fmla="*/ 192 h 337"/>
                <a:gd name="T30" fmla="*/ 1056 w 3025"/>
                <a:gd name="T31" fmla="*/ 192 h 337"/>
                <a:gd name="T32" fmla="*/ 1056 w 3025"/>
                <a:gd name="T33" fmla="*/ 336 h 337"/>
                <a:gd name="T34" fmla="*/ 384 w 3025"/>
                <a:gd name="T35" fmla="*/ 336 h 337"/>
                <a:gd name="T36" fmla="*/ 384 w 3025"/>
                <a:gd name="T37" fmla="*/ 144 h 337"/>
                <a:gd name="T38" fmla="*/ 0 w 3025"/>
                <a:gd name="T39" fmla="*/ 144 h 337"/>
                <a:gd name="T40" fmla="*/ 0 w 3025"/>
                <a:gd name="T41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25" h="337">
                  <a:moveTo>
                    <a:pt x="0" y="0"/>
                  </a:moveTo>
                  <a:lnTo>
                    <a:pt x="480" y="0"/>
                  </a:lnTo>
                  <a:lnTo>
                    <a:pt x="624" y="192"/>
                  </a:lnTo>
                  <a:lnTo>
                    <a:pt x="864" y="192"/>
                  </a:lnTo>
                  <a:lnTo>
                    <a:pt x="1008" y="48"/>
                  </a:lnTo>
                  <a:lnTo>
                    <a:pt x="2112" y="48"/>
                  </a:lnTo>
                  <a:lnTo>
                    <a:pt x="2256" y="192"/>
                  </a:lnTo>
                  <a:lnTo>
                    <a:pt x="2544" y="192"/>
                  </a:lnTo>
                  <a:lnTo>
                    <a:pt x="2688" y="0"/>
                  </a:lnTo>
                  <a:lnTo>
                    <a:pt x="3024" y="0"/>
                  </a:lnTo>
                  <a:lnTo>
                    <a:pt x="3024" y="144"/>
                  </a:lnTo>
                  <a:lnTo>
                    <a:pt x="2736" y="144"/>
                  </a:lnTo>
                  <a:lnTo>
                    <a:pt x="2736" y="336"/>
                  </a:lnTo>
                  <a:lnTo>
                    <a:pt x="2016" y="336"/>
                  </a:lnTo>
                  <a:lnTo>
                    <a:pt x="2016" y="192"/>
                  </a:lnTo>
                  <a:lnTo>
                    <a:pt x="1056" y="192"/>
                  </a:lnTo>
                  <a:lnTo>
                    <a:pt x="1056" y="336"/>
                  </a:lnTo>
                  <a:lnTo>
                    <a:pt x="384" y="336"/>
                  </a:lnTo>
                  <a:lnTo>
                    <a:pt x="384" y="144"/>
                  </a:lnTo>
                  <a:lnTo>
                    <a:pt x="0" y="144"/>
                  </a:lnTo>
                  <a:lnTo>
                    <a:pt x="0" y="0"/>
                  </a:lnTo>
                </a:path>
              </a:pathLst>
            </a:custGeom>
            <a:pattFill prst="lgConfetti">
              <a:fgClr>
                <a:srgbClr val="CECECE"/>
              </a:fgClr>
              <a:bgClr>
                <a:schemeClr val="bg1"/>
              </a:bgClr>
            </a:patt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2375" name="Freeform 39"/>
            <p:cNvSpPr>
              <a:spLocks/>
            </p:cNvSpPr>
            <p:nvPr/>
          </p:nvSpPr>
          <p:spPr bwMode="auto">
            <a:xfrm>
              <a:off x="1100" y="1252"/>
              <a:ext cx="2122" cy="432"/>
            </a:xfrm>
            <a:custGeom>
              <a:avLst/>
              <a:gdLst>
                <a:gd name="T0" fmla="*/ 0 w 2122"/>
                <a:gd name="T1" fmla="*/ 0 h 432"/>
                <a:gd name="T2" fmla="*/ 576 w 2122"/>
                <a:gd name="T3" fmla="*/ 0 h 432"/>
                <a:gd name="T4" fmla="*/ 672 w 2122"/>
                <a:gd name="T5" fmla="*/ 144 h 432"/>
                <a:gd name="T6" fmla="*/ 816 w 2122"/>
                <a:gd name="T7" fmla="*/ 144 h 432"/>
                <a:gd name="T8" fmla="*/ 912 w 2122"/>
                <a:gd name="T9" fmla="*/ 48 h 432"/>
                <a:gd name="T10" fmla="*/ 2122 w 2122"/>
                <a:gd name="T11" fmla="*/ 50 h 432"/>
                <a:gd name="T12" fmla="*/ 2122 w 2122"/>
                <a:gd name="T13" fmla="*/ 146 h 432"/>
                <a:gd name="T14" fmla="*/ 1008 w 2122"/>
                <a:gd name="T15" fmla="*/ 144 h 432"/>
                <a:gd name="T16" fmla="*/ 864 w 2122"/>
                <a:gd name="T17" fmla="*/ 288 h 432"/>
                <a:gd name="T18" fmla="*/ 864 w 2122"/>
                <a:gd name="T19" fmla="*/ 432 h 432"/>
                <a:gd name="T20" fmla="*/ 624 w 2122"/>
                <a:gd name="T21" fmla="*/ 432 h 432"/>
                <a:gd name="T22" fmla="*/ 624 w 2122"/>
                <a:gd name="T23" fmla="*/ 288 h 432"/>
                <a:gd name="T24" fmla="*/ 480 w 2122"/>
                <a:gd name="T25" fmla="*/ 96 h 432"/>
                <a:gd name="T26" fmla="*/ 0 w 2122"/>
                <a:gd name="T27" fmla="*/ 96 h 432"/>
                <a:gd name="T28" fmla="*/ 0 w 2122"/>
                <a:gd name="T29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22" h="432">
                  <a:moveTo>
                    <a:pt x="0" y="0"/>
                  </a:moveTo>
                  <a:lnTo>
                    <a:pt x="576" y="0"/>
                  </a:lnTo>
                  <a:lnTo>
                    <a:pt x="672" y="144"/>
                  </a:lnTo>
                  <a:lnTo>
                    <a:pt x="816" y="144"/>
                  </a:lnTo>
                  <a:lnTo>
                    <a:pt x="912" y="48"/>
                  </a:lnTo>
                  <a:lnTo>
                    <a:pt x="2122" y="50"/>
                  </a:lnTo>
                  <a:lnTo>
                    <a:pt x="2122" y="146"/>
                  </a:lnTo>
                  <a:lnTo>
                    <a:pt x="1008" y="144"/>
                  </a:lnTo>
                  <a:lnTo>
                    <a:pt x="864" y="288"/>
                  </a:lnTo>
                  <a:lnTo>
                    <a:pt x="864" y="432"/>
                  </a:lnTo>
                  <a:lnTo>
                    <a:pt x="624" y="432"/>
                  </a:lnTo>
                  <a:lnTo>
                    <a:pt x="624" y="288"/>
                  </a:lnTo>
                  <a:lnTo>
                    <a:pt x="480" y="96"/>
                  </a:ln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solidFill>
              <a:srgbClr val="618FFD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2376" name="Freeform 40"/>
            <p:cNvSpPr>
              <a:spLocks/>
            </p:cNvSpPr>
            <p:nvPr/>
          </p:nvSpPr>
          <p:spPr bwMode="auto">
            <a:xfrm>
              <a:off x="3212" y="1252"/>
              <a:ext cx="913" cy="433"/>
            </a:xfrm>
            <a:custGeom>
              <a:avLst/>
              <a:gdLst>
                <a:gd name="T0" fmla="*/ 0 w 913"/>
                <a:gd name="T1" fmla="*/ 144 h 433"/>
                <a:gd name="T2" fmla="*/ 0 w 913"/>
                <a:gd name="T3" fmla="*/ 48 h 433"/>
                <a:gd name="T4" fmla="*/ 96 w 913"/>
                <a:gd name="T5" fmla="*/ 48 h 433"/>
                <a:gd name="T6" fmla="*/ 192 w 913"/>
                <a:gd name="T7" fmla="*/ 144 h 433"/>
                <a:gd name="T8" fmla="*/ 384 w 913"/>
                <a:gd name="T9" fmla="*/ 144 h 433"/>
                <a:gd name="T10" fmla="*/ 480 w 913"/>
                <a:gd name="T11" fmla="*/ 0 h 433"/>
                <a:gd name="T12" fmla="*/ 912 w 913"/>
                <a:gd name="T13" fmla="*/ 0 h 433"/>
                <a:gd name="T14" fmla="*/ 912 w 913"/>
                <a:gd name="T15" fmla="*/ 96 h 433"/>
                <a:gd name="T16" fmla="*/ 576 w 913"/>
                <a:gd name="T17" fmla="*/ 96 h 433"/>
                <a:gd name="T18" fmla="*/ 432 w 913"/>
                <a:gd name="T19" fmla="*/ 288 h 433"/>
                <a:gd name="T20" fmla="*/ 432 w 913"/>
                <a:gd name="T21" fmla="*/ 432 h 433"/>
                <a:gd name="T22" fmla="*/ 144 w 913"/>
                <a:gd name="T23" fmla="*/ 432 h 433"/>
                <a:gd name="T24" fmla="*/ 144 w 913"/>
                <a:gd name="T25" fmla="*/ 288 h 433"/>
                <a:gd name="T26" fmla="*/ 0 w 913"/>
                <a:gd name="T27" fmla="*/ 144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3" h="433">
                  <a:moveTo>
                    <a:pt x="0" y="144"/>
                  </a:moveTo>
                  <a:lnTo>
                    <a:pt x="0" y="48"/>
                  </a:lnTo>
                  <a:lnTo>
                    <a:pt x="96" y="48"/>
                  </a:lnTo>
                  <a:lnTo>
                    <a:pt x="192" y="144"/>
                  </a:lnTo>
                  <a:lnTo>
                    <a:pt x="384" y="144"/>
                  </a:lnTo>
                  <a:lnTo>
                    <a:pt x="480" y="0"/>
                  </a:lnTo>
                  <a:lnTo>
                    <a:pt x="912" y="0"/>
                  </a:lnTo>
                  <a:lnTo>
                    <a:pt x="912" y="96"/>
                  </a:lnTo>
                  <a:lnTo>
                    <a:pt x="576" y="96"/>
                  </a:lnTo>
                  <a:lnTo>
                    <a:pt x="432" y="288"/>
                  </a:lnTo>
                  <a:lnTo>
                    <a:pt x="432" y="432"/>
                  </a:lnTo>
                  <a:lnTo>
                    <a:pt x="144" y="432"/>
                  </a:lnTo>
                  <a:lnTo>
                    <a:pt x="144" y="288"/>
                  </a:lnTo>
                  <a:lnTo>
                    <a:pt x="0" y="144"/>
                  </a:lnTo>
                </a:path>
              </a:pathLst>
            </a:custGeom>
            <a:solidFill>
              <a:srgbClr val="618FFD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2377" name="Rectangle 41"/>
            <p:cNvSpPr>
              <a:spLocks noChangeArrowheads="1"/>
            </p:cNvSpPr>
            <p:nvPr/>
          </p:nvSpPr>
          <p:spPr bwMode="auto">
            <a:xfrm>
              <a:off x="1104" y="1688"/>
              <a:ext cx="336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2378" name="Rectangle 42"/>
            <p:cNvSpPr>
              <a:spLocks noChangeArrowheads="1"/>
            </p:cNvSpPr>
            <p:nvPr/>
          </p:nvSpPr>
          <p:spPr bwMode="auto">
            <a:xfrm>
              <a:off x="3888" y="1688"/>
              <a:ext cx="240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142379" name="AutoShape 43"/>
          <p:cNvSpPr>
            <a:spLocks noChangeArrowheads="1"/>
          </p:cNvSpPr>
          <p:nvPr/>
        </p:nvSpPr>
        <p:spPr bwMode="auto">
          <a:xfrm>
            <a:off x="228600" y="990600"/>
            <a:ext cx="6858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2380" name="AutoShape 44"/>
          <p:cNvSpPr>
            <a:spLocks noChangeArrowheads="1"/>
          </p:cNvSpPr>
          <p:nvPr/>
        </p:nvSpPr>
        <p:spPr bwMode="auto">
          <a:xfrm>
            <a:off x="2743200" y="990600"/>
            <a:ext cx="6858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2381" name="AutoShape 45"/>
          <p:cNvSpPr>
            <a:spLocks noChangeArrowheads="1"/>
          </p:cNvSpPr>
          <p:nvPr/>
        </p:nvSpPr>
        <p:spPr bwMode="auto">
          <a:xfrm>
            <a:off x="5715000" y="990600"/>
            <a:ext cx="6858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2382" name="AutoShape 46"/>
          <p:cNvSpPr>
            <a:spLocks noChangeArrowheads="1"/>
          </p:cNvSpPr>
          <p:nvPr/>
        </p:nvSpPr>
        <p:spPr bwMode="auto">
          <a:xfrm>
            <a:off x="8153400" y="990600"/>
            <a:ext cx="6858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2383" name="AutoShape 47"/>
          <p:cNvSpPr>
            <a:spLocks noChangeArrowheads="1"/>
          </p:cNvSpPr>
          <p:nvPr/>
        </p:nvSpPr>
        <p:spPr bwMode="auto">
          <a:xfrm rot="5437819">
            <a:off x="8191500" y="3619500"/>
            <a:ext cx="6858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103188" y="188913"/>
            <a:ext cx="88614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hu-HU" sz="2800" i="1">
                <a:solidFill>
                  <a:srgbClr val="FF3300"/>
                </a:solidFill>
                <a:latin typeface="Times New Roman" pitchFamily="18" charset="0"/>
              </a:rPr>
              <a:t>Példa:</a:t>
            </a:r>
          </a:p>
          <a:p>
            <a:pPr eaLnBrk="0" hangingPunct="0"/>
            <a:r>
              <a:rPr lang="hu-HU" sz="2800" i="1">
                <a:solidFill>
                  <a:srgbClr val="FF3300"/>
                </a:solidFill>
                <a:latin typeface="Times New Roman" pitchFamily="18" charset="0"/>
              </a:rPr>
              <a:t>Egy elkészült IC kis részlete, elektronmikroszkópos kép</a:t>
            </a:r>
          </a:p>
        </p:txBody>
      </p:sp>
      <p:pic>
        <p:nvPicPr>
          <p:cNvPr id="143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391400" cy="443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hu-HU" sz="2400" b="1">
                <a:solidFill>
                  <a:srgbClr val="FF0000"/>
                </a:solidFill>
              </a:rPr>
              <a:t>Poliszilícium gate-es önillesztő MOS technológia</a:t>
            </a:r>
            <a:r>
              <a:rPr lang="hu-HU" sz="2400" i="1">
                <a:solidFill>
                  <a:srgbClr val="FF0000"/>
                </a:solidFill>
              </a:rPr>
              <a:t/>
            </a:r>
            <a:br>
              <a:rPr lang="hu-HU" sz="2400" i="1">
                <a:solidFill>
                  <a:srgbClr val="FF0000"/>
                </a:solidFill>
              </a:rPr>
            </a:br>
            <a:endParaRPr lang="en-US" i="1">
              <a:solidFill>
                <a:srgbClr val="FF0000"/>
              </a:solidFill>
            </a:endParaRPr>
          </a:p>
        </p:txBody>
      </p:sp>
      <p:graphicFrame>
        <p:nvGraphicFramePr>
          <p:cNvPr id="144387" name="Object 3"/>
          <p:cNvGraphicFramePr>
            <a:graphicFrameLocks noChangeAspect="1"/>
          </p:cNvGraphicFramePr>
          <p:nvPr/>
        </p:nvGraphicFramePr>
        <p:xfrm>
          <a:off x="762000" y="609600"/>
          <a:ext cx="345440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4" name="Document" r:id="rId3" imgW="2755440" imgH="4329000" progId="Word.Document.8">
                  <p:embed/>
                </p:oleObj>
              </mc:Choice>
              <mc:Fallback>
                <p:oleObj name="Document" r:id="rId3" imgW="2755440" imgH="43290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09600"/>
                        <a:ext cx="3454400" cy="54102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317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4419600" y="6858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hu-HU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4495800" y="1219200"/>
            <a:ext cx="40386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b="0">
                <a:solidFill>
                  <a:schemeClr val="tx1"/>
                </a:solidFill>
                <a:latin typeface="Times New Roman" pitchFamily="18" charset="0"/>
              </a:rPr>
              <a:t>1.</a:t>
            </a:r>
            <a:r>
              <a:rPr lang="hu-HU" b="0">
                <a:solidFill>
                  <a:schemeClr val="tx1"/>
                </a:solidFill>
                <a:latin typeface="Times New Roman" pitchFamily="18" charset="0"/>
              </a:rPr>
              <a:t>Ablaknyitás az </a:t>
            </a:r>
            <a:r>
              <a:rPr lang="hu-HU" b="0" i="1">
                <a:solidFill>
                  <a:schemeClr val="tx1"/>
                </a:solidFill>
                <a:latin typeface="Times New Roman" pitchFamily="18" charset="0"/>
              </a:rPr>
              <a:t>aktív zóna</a:t>
            </a:r>
            <a:r>
              <a:rPr lang="hu-HU" b="0">
                <a:solidFill>
                  <a:schemeClr val="tx1"/>
                </a:solidFill>
                <a:latin typeface="Times New Roman" pitchFamily="18" charset="0"/>
              </a:rPr>
              <a:t> felett, implantáció V</a:t>
            </a:r>
            <a:r>
              <a:rPr lang="hu-HU" b="0" baseline="-25000">
                <a:solidFill>
                  <a:schemeClr val="tx1"/>
                </a:solidFill>
                <a:latin typeface="Times New Roman" pitchFamily="18" charset="0"/>
              </a:rPr>
              <a:t>T</a:t>
            </a:r>
            <a:r>
              <a:rPr lang="hu-HU" b="0">
                <a:solidFill>
                  <a:schemeClr val="tx1"/>
                </a:solidFill>
                <a:latin typeface="Times New Roman" pitchFamily="18" charset="0"/>
              </a:rPr>
              <a:t> beállítására </a:t>
            </a:r>
          </a:p>
          <a:p>
            <a:pPr algn="l" eaLnBrk="0" hangingPunct="0"/>
            <a:endParaRPr lang="hu-HU" b="0">
              <a:solidFill>
                <a:schemeClr val="tx1"/>
              </a:solidFill>
              <a:latin typeface="Times New Roman" pitchFamily="18" charset="0"/>
            </a:endParaRPr>
          </a:p>
          <a:p>
            <a:pPr algn="l" eaLnBrk="0" hangingPunct="0"/>
            <a:r>
              <a:rPr lang="hu-HU" b="0">
                <a:solidFill>
                  <a:schemeClr val="tx1"/>
                </a:solidFill>
                <a:latin typeface="Times New Roman" pitchFamily="18" charset="0"/>
              </a:rPr>
              <a:t>2.vékony oxid növesztés a gate-ek, vastag (field) oxid a tranzisztorokon kívüli területeken a szigetelés számára. </a:t>
            </a:r>
          </a:p>
          <a:p>
            <a:pPr algn="l" eaLnBrk="0" hangingPunct="0"/>
            <a:endParaRPr lang="hu-HU" b="0">
              <a:solidFill>
                <a:schemeClr val="tx1"/>
              </a:solidFill>
              <a:latin typeface="Times New Roman" pitchFamily="18" charset="0"/>
            </a:endParaRPr>
          </a:p>
          <a:p>
            <a:pPr algn="l" eaLnBrk="0" hangingPunct="0"/>
            <a:r>
              <a:rPr lang="en-AU" i="1">
                <a:solidFill>
                  <a:schemeClr val="accent1"/>
                </a:solidFill>
                <a:latin typeface="Times New Roman" pitchFamily="18" charset="0"/>
              </a:rPr>
              <a:t>Aktív zóna</a:t>
            </a:r>
            <a:r>
              <a:rPr lang="hu-HU" b="0">
                <a:solidFill>
                  <a:schemeClr val="tx1"/>
                </a:solidFill>
                <a:latin typeface="Times New Roman" pitchFamily="18" charset="0"/>
              </a:rPr>
              <a:t>: a tranzisztorok és a diffúzióból kialakított összeköttetések területének összessége </a:t>
            </a:r>
          </a:p>
          <a:p>
            <a:pPr algn="l" eaLnBrk="0" hangingPunct="0"/>
            <a:r>
              <a:rPr lang="hu-HU" b="0">
                <a:solidFill>
                  <a:schemeClr val="tx1"/>
                </a:solidFill>
                <a:latin typeface="Times New Roman" pitchFamily="18" charset="0"/>
              </a:rPr>
              <a:t>(ahol áram folyhat a félvezetőben)</a:t>
            </a:r>
            <a:endParaRPr lang="en-US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4800600" y="6858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hu-HU" i="1">
                <a:solidFill>
                  <a:schemeClr val="tx1"/>
                </a:solidFill>
                <a:latin typeface="Times New Roman" pitchFamily="18" charset="0"/>
              </a:rPr>
              <a:t>Lépései:</a:t>
            </a:r>
            <a:endParaRPr lang="en-US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4114800" y="43434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buFontTx/>
              <a:buChar char="•"/>
            </a:pPr>
            <a:endParaRPr lang="hu-HU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4392" name="Line 8"/>
          <p:cNvSpPr>
            <a:spLocks noChangeShapeType="1"/>
          </p:cNvSpPr>
          <p:nvPr/>
        </p:nvSpPr>
        <p:spPr bwMode="auto">
          <a:xfrm>
            <a:off x="1600200" y="3352800"/>
            <a:ext cx="19812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4393" name="Line 9"/>
          <p:cNvSpPr>
            <a:spLocks noChangeShapeType="1"/>
          </p:cNvSpPr>
          <p:nvPr/>
        </p:nvSpPr>
        <p:spPr bwMode="auto">
          <a:xfrm>
            <a:off x="3581400" y="33528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4394" name="Line 10"/>
          <p:cNvSpPr>
            <a:spLocks noChangeShapeType="1"/>
          </p:cNvSpPr>
          <p:nvPr/>
        </p:nvSpPr>
        <p:spPr bwMode="auto">
          <a:xfrm>
            <a:off x="2133600" y="4953000"/>
            <a:ext cx="1447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4395" name="Line 11"/>
          <p:cNvSpPr>
            <a:spLocks noChangeShapeType="1"/>
          </p:cNvSpPr>
          <p:nvPr/>
        </p:nvSpPr>
        <p:spPr bwMode="auto">
          <a:xfrm>
            <a:off x="2133600" y="4953000"/>
            <a:ext cx="0" cy="762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4396" name="Line 12"/>
          <p:cNvSpPr>
            <a:spLocks noChangeShapeType="1"/>
          </p:cNvSpPr>
          <p:nvPr/>
        </p:nvSpPr>
        <p:spPr bwMode="auto">
          <a:xfrm>
            <a:off x="1600200" y="5715000"/>
            <a:ext cx="5334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4397" name="Line 13"/>
          <p:cNvSpPr>
            <a:spLocks noChangeShapeType="1"/>
          </p:cNvSpPr>
          <p:nvPr/>
        </p:nvSpPr>
        <p:spPr bwMode="auto">
          <a:xfrm>
            <a:off x="1600200" y="3352800"/>
            <a:ext cx="0" cy="2362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4398" name="Line 14"/>
          <p:cNvSpPr>
            <a:spLocks noChangeShapeType="1"/>
          </p:cNvSpPr>
          <p:nvPr/>
        </p:nvSpPr>
        <p:spPr bwMode="auto">
          <a:xfrm>
            <a:off x="3581400" y="3352800"/>
            <a:ext cx="0" cy="1600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4399" name="Line 15"/>
          <p:cNvSpPr>
            <a:spLocks noChangeShapeType="1"/>
          </p:cNvSpPr>
          <p:nvPr/>
        </p:nvSpPr>
        <p:spPr bwMode="auto">
          <a:xfrm>
            <a:off x="1600200" y="1219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4400" name="Line 16"/>
          <p:cNvSpPr>
            <a:spLocks noChangeShapeType="1"/>
          </p:cNvSpPr>
          <p:nvPr/>
        </p:nvSpPr>
        <p:spPr bwMode="auto">
          <a:xfrm>
            <a:off x="1676400" y="1295400"/>
            <a:ext cx="19812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9" grpId="0" autoUpdateAnimBg="0"/>
      <p:bldP spid="144390" grpId="0" autoUpdateAnimBg="0"/>
      <p:bldP spid="144391" grpId="0" autoUpdateAnimBg="0"/>
      <p:bldP spid="144392" grpId="0" animBg="1"/>
      <p:bldP spid="144393" grpId="0" animBg="1"/>
      <p:bldP spid="144394" grpId="0" animBg="1"/>
      <p:bldP spid="144395" grpId="0" animBg="1"/>
      <p:bldP spid="144396" grpId="0" animBg="1"/>
      <p:bldP spid="144397" grpId="0" animBg="1"/>
      <p:bldP spid="144398" grpId="0" animBg="1"/>
      <p:bldP spid="144399" grpId="0" animBg="1"/>
      <p:bldP spid="14440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hu-HU" sz="2400">
                <a:solidFill>
                  <a:srgbClr val="FF0000"/>
                </a:solidFill>
              </a:rPr>
              <a:t>Poliszilícium gate-es önillesztő MOS technológia</a:t>
            </a:r>
            <a:r>
              <a:rPr lang="hu-HU" sz="2400" i="1">
                <a:solidFill>
                  <a:srgbClr val="FF0000"/>
                </a:solidFill>
              </a:rPr>
              <a:t/>
            </a:r>
            <a:br>
              <a:rPr lang="hu-HU" sz="2400" i="1">
                <a:solidFill>
                  <a:srgbClr val="FF0000"/>
                </a:solidFill>
              </a:rPr>
            </a:br>
            <a:endParaRPr lang="en-US" i="1">
              <a:solidFill>
                <a:srgbClr val="FF0000"/>
              </a:solidFill>
            </a:endParaRPr>
          </a:p>
        </p:txBody>
      </p:sp>
      <p:graphicFrame>
        <p:nvGraphicFramePr>
          <p:cNvPr id="145411" name="Object 3"/>
          <p:cNvGraphicFramePr>
            <a:graphicFrameLocks noChangeAspect="1"/>
          </p:cNvGraphicFramePr>
          <p:nvPr/>
        </p:nvGraphicFramePr>
        <p:xfrm>
          <a:off x="762000" y="609600"/>
          <a:ext cx="345440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28" name="Document" r:id="rId3" imgW="2755440" imgH="4329000" progId="Word.Document.8">
                  <p:embed/>
                </p:oleObj>
              </mc:Choice>
              <mc:Fallback>
                <p:oleObj name="Document" r:id="rId3" imgW="2755440" imgH="43290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09600"/>
                        <a:ext cx="3454400" cy="54102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317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4419600" y="6858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hu-HU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4495800" y="1219200"/>
            <a:ext cx="4038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b="0">
                <a:solidFill>
                  <a:schemeClr val="tx1"/>
                </a:solidFill>
                <a:latin typeface="Times New Roman" pitchFamily="18" charset="0"/>
              </a:rPr>
              <a:t>1.</a:t>
            </a:r>
            <a:r>
              <a:rPr lang="hu-HU" b="0">
                <a:solidFill>
                  <a:schemeClr val="tx1"/>
                </a:solidFill>
                <a:latin typeface="Times New Roman" pitchFamily="18" charset="0"/>
              </a:rPr>
              <a:t>Ablaknyitás az </a:t>
            </a:r>
            <a:r>
              <a:rPr lang="hu-HU" i="1">
                <a:solidFill>
                  <a:schemeClr val="accent1"/>
                </a:solidFill>
                <a:latin typeface="Times New Roman" pitchFamily="18" charset="0"/>
              </a:rPr>
              <a:t>aktív zóna</a:t>
            </a:r>
            <a:r>
              <a:rPr lang="hu-HU" b="0">
                <a:solidFill>
                  <a:schemeClr val="tx1"/>
                </a:solidFill>
                <a:latin typeface="Times New Roman" pitchFamily="18" charset="0"/>
              </a:rPr>
              <a:t> felett, implantáció V</a:t>
            </a:r>
            <a:r>
              <a:rPr lang="hu-HU" b="0" baseline="-25000">
                <a:solidFill>
                  <a:schemeClr val="tx1"/>
                </a:solidFill>
                <a:latin typeface="Times New Roman" pitchFamily="18" charset="0"/>
              </a:rPr>
              <a:t>T</a:t>
            </a:r>
            <a:r>
              <a:rPr lang="hu-HU" b="0">
                <a:solidFill>
                  <a:schemeClr val="tx1"/>
                </a:solidFill>
                <a:latin typeface="Times New Roman" pitchFamily="18" charset="0"/>
              </a:rPr>
              <a:t> beállítására </a:t>
            </a:r>
          </a:p>
          <a:p>
            <a:pPr algn="l" eaLnBrk="0" hangingPunct="0"/>
            <a:r>
              <a:rPr lang="hu-HU" b="0">
                <a:solidFill>
                  <a:schemeClr val="tx1"/>
                </a:solidFill>
                <a:latin typeface="Times New Roman" pitchFamily="18" charset="0"/>
              </a:rPr>
              <a:t>2. vékony oxid növesztés a gate-ek, vastag (field) oxid a tranzisztorokon kívüli területeken a szigetelés számára. </a:t>
            </a:r>
            <a:endParaRPr lang="en-US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5414" name="Text Box 6"/>
          <p:cNvSpPr txBox="1">
            <a:spLocks noChangeArrowheads="1"/>
          </p:cNvSpPr>
          <p:nvPr/>
        </p:nvSpPr>
        <p:spPr bwMode="auto">
          <a:xfrm>
            <a:off x="4800600" y="6858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hu-HU" i="1">
                <a:solidFill>
                  <a:schemeClr val="tx1"/>
                </a:solidFill>
                <a:latin typeface="Times New Roman" pitchFamily="18" charset="0"/>
              </a:rPr>
              <a:t>Lépései:</a:t>
            </a:r>
            <a:endParaRPr lang="en-US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5415" name="Text Box 7"/>
          <p:cNvSpPr txBox="1">
            <a:spLocks noChangeArrowheads="1"/>
          </p:cNvSpPr>
          <p:nvPr/>
        </p:nvSpPr>
        <p:spPr bwMode="auto">
          <a:xfrm>
            <a:off x="4114800" y="4343400"/>
            <a:ext cx="4114800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l" eaLnBrk="0" hangingPunct="0"/>
            <a:r>
              <a:rPr lang="en-US" b="0">
                <a:solidFill>
                  <a:schemeClr val="tx1"/>
                </a:solidFill>
                <a:latin typeface="Times New Roman" pitchFamily="18" charset="0"/>
              </a:rPr>
              <a:t>3.</a:t>
            </a:r>
            <a:r>
              <a:rPr lang="hu-HU" b="0">
                <a:solidFill>
                  <a:schemeClr val="tx1"/>
                </a:solidFill>
                <a:latin typeface="Times New Roman" pitchFamily="18" charset="0"/>
              </a:rPr>
              <a:t>Ablaknyitás a </a:t>
            </a:r>
            <a:r>
              <a:rPr lang="hu-HU" i="1">
                <a:solidFill>
                  <a:srgbClr val="CC0066"/>
                </a:solidFill>
                <a:latin typeface="Times New Roman" pitchFamily="18" charset="0"/>
              </a:rPr>
              <a:t>bújtatott kontaktusok</a:t>
            </a:r>
            <a:r>
              <a:rPr lang="hu-HU" b="0">
                <a:solidFill>
                  <a:schemeClr val="tx1"/>
                </a:solidFill>
                <a:latin typeface="Times New Roman" pitchFamily="18" charset="0"/>
              </a:rPr>
              <a:t> számára (</a:t>
            </a:r>
            <a:r>
              <a:rPr lang="en-US" b="0">
                <a:solidFill>
                  <a:schemeClr val="tx1"/>
                </a:solidFill>
                <a:latin typeface="Times New Roman" pitchFamily="18" charset="0"/>
              </a:rPr>
              <a:t>= </a:t>
            </a:r>
            <a:r>
              <a:rPr lang="hu-HU" b="0">
                <a:solidFill>
                  <a:schemeClr val="tx1"/>
                </a:solidFill>
                <a:latin typeface="Times New Roman" pitchFamily="18" charset="0"/>
              </a:rPr>
              <a:t>kontaktus a félvezető és a poliszilícium között)</a:t>
            </a:r>
          </a:p>
          <a:p>
            <a:pPr algn="l" eaLnBrk="0" hangingPunct="0">
              <a:spcBef>
                <a:spcPct val="50000"/>
              </a:spcBef>
              <a:buFontTx/>
              <a:buChar char="•"/>
            </a:pP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5416" name="Line 8"/>
          <p:cNvSpPr>
            <a:spLocks noChangeShapeType="1"/>
          </p:cNvSpPr>
          <p:nvPr/>
        </p:nvSpPr>
        <p:spPr bwMode="auto">
          <a:xfrm>
            <a:off x="1600200" y="3352800"/>
            <a:ext cx="19812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5417" name="Line 9"/>
          <p:cNvSpPr>
            <a:spLocks noChangeShapeType="1"/>
          </p:cNvSpPr>
          <p:nvPr/>
        </p:nvSpPr>
        <p:spPr bwMode="auto">
          <a:xfrm>
            <a:off x="3581400" y="33528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5418" name="Line 10"/>
          <p:cNvSpPr>
            <a:spLocks noChangeShapeType="1"/>
          </p:cNvSpPr>
          <p:nvPr/>
        </p:nvSpPr>
        <p:spPr bwMode="auto">
          <a:xfrm>
            <a:off x="2133600" y="4953000"/>
            <a:ext cx="1447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5419" name="Line 11"/>
          <p:cNvSpPr>
            <a:spLocks noChangeShapeType="1"/>
          </p:cNvSpPr>
          <p:nvPr/>
        </p:nvSpPr>
        <p:spPr bwMode="auto">
          <a:xfrm>
            <a:off x="2133600" y="4953000"/>
            <a:ext cx="0" cy="762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5420" name="Line 12"/>
          <p:cNvSpPr>
            <a:spLocks noChangeShapeType="1"/>
          </p:cNvSpPr>
          <p:nvPr/>
        </p:nvSpPr>
        <p:spPr bwMode="auto">
          <a:xfrm>
            <a:off x="1600200" y="5715000"/>
            <a:ext cx="5334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5421" name="Line 13"/>
          <p:cNvSpPr>
            <a:spLocks noChangeShapeType="1"/>
          </p:cNvSpPr>
          <p:nvPr/>
        </p:nvSpPr>
        <p:spPr bwMode="auto">
          <a:xfrm>
            <a:off x="1600200" y="3352800"/>
            <a:ext cx="0" cy="2362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5422" name="Line 14"/>
          <p:cNvSpPr>
            <a:spLocks noChangeShapeType="1"/>
          </p:cNvSpPr>
          <p:nvPr/>
        </p:nvSpPr>
        <p:spPr bwMode="auto">
          <a:xfrm>
            <a:off x="3581400" y="3352800"/>
            <a:ext cx="0" cy="1600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5423" name="Line 15"/>
          <p:cNvSpPr>
            <a:spLocks noChangeShapeType="1"/>
          </p:cNvSpPr>
          <p:nvPr/>
        </p:nvSpPr>
        <p:spPr bwMode="auto">
          <a:xfrm>
            <a:off x="1600200" y="1219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5424" name="Rectangle 16"/>
          <p:cNvSpPr>
            <a:spLocks noChangeArrowheads="1"/>
          </p:cNvSpPr>
          <p:nvPr/>
        </p:nvSpPr>
        <p:spPr bwMode="auto">
          <a:xfrm>
            <a:off x="1524000" y="5334000"/>
            <a:ext cx="533400" cy="533400"/>
          </a:xfrm>
          <a:prstGeom prst="rect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3" grpId="0" autoUpdateAnimBg="0"/>
      <p:bldP spid="145414" grpId="0" autoUpdateAnimBg="0"/>
      <p:bldP spid="145415" grpId="0" autoUpdateAnimBg="0"/>
      <p:bldP spid="145416" grpId="0" animBg="1"/>
      <p:bldP spid="145417" grpId="0" animBg="1"/>
      <p:bldP spid="145418" grpId="0" animBg="1"/>
      <p:bldP spid="145419" grpId="0" animBg="1"/>
      <p:bldP spid="145420" grpId="0" animBg="1"/>
      <p:bldP spid="145421" grpId="0" animBg="1"/>
      <p:bldP spid="145422" grpId="0" animBg="1"/>
      <p:bldP spid="145423" grpId="0" animBg="1"/>
      <p:bldP spid="14542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hu-HU" sz="2400">
                <a:solidFill>
                  <a:srgbClr val="FF0000"/>
                </a:solidFill>
              </a:rPr>
              <a:t>Poliszilícium gate-es önillesztő MOS technológia</a:t>
            </a:r>
            <a:r>
              <a:rPr lang="hu-HU" sz="2400" i="1">
                <a:solidFill>
                  <a:srgbClr val="FF0000"/>
                </a:solidFill>
              </a:rPr>
              <a:t/>
            </a:r>
            <a:br>
              <a:rPr lang="hu-HU" sz="2400" i="1">
                <a:solidFill>
                  <a:srgbClr val="FF0000"/>
                </a:solidFill>
              </a:rPr>
            </a:br>
            <a:endParaRPr lang="en-US" i="1">
              <a:solidFill>
                <a:srgbClr val="FF0000"/>
              </a:solidFill>
            </a:endParaRPr>
          </a:p>
        </p:txBody>
      </p:sp>
      <p:graphicFrame>
        <p:nvGraphicFramePr>
          <p:cNvPr id="146435" name="Object 3"/>
          <p:cNvGraphicFramePr>
            <a:graphicFrameLocks noChangeAspect="1"/>
          </p:cNvGraphicFramePr>
          <p:nvPr/>
        </p:nvGraphicFramePr>
        <p:xfrm>
          <a:off x="762000" y="609600"/>
          <a:ext cx="3465513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4" name="Document" r:id="rId3" imgW="2763000" imgH="4329000" progId="Word.Document.8">
                  <p:embed/>
                </p:oleObj>
              </mc:Choice>
              <mc:Fallback>
                <p:oleObj name="Document" r:id="rId3" imgW="2763000" imgH="43290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09600"/>
                        <a:ext cx="3465513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4419600" y="609600"/>
            <a:ext cx="3962400" cy="831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2400" b="0">
                <a:solidFill>
                  <a:schemeClr val="tx1"/>
                </a:solidFill>
                <a:latin typeface="Times New Roman" pitchFamily="18" charset="0"/>
              </a:rPr>
              <a:t>4.  </a:t>
            </a:r>
            <a:r>
              <a:rPr lang="en-AU" sz="2400" i="1">
                <a:solidFill>
                  <a:srgbClr val="FF0000"/>
                </a:solidFill>
                <a:latin typeface="Times New Roman" pitchFamily="18" charset="0"/>
              </a:rPr>
              <a:t>Poliszilícium</a:t>
            </a:r>
            <a:r>
              <a:rPr lang="hu-HU" sz="240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felvitele a teljes felületre majd mintázása</a:t>
            </a: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2209800" y="1143000"/>
            <a:ext cx="5334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2057400" y="2514600"/>
            <a:ext cx="609600" cy="6858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2209800" y="3124200"/>
            <a:ext cx="457200" cy="19812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914400" y="5410200"/>
            <a:ext cx="1066800" cy="533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ChangeArrowheads="1"/>
          </p:cNvSpPr>
          <p:nvPr/>
        </p:nvSpPr>
        <p:spPr bwMode="auto">
          <a:xfrm>
            <a:off x="457200" y="457200"/>
            <a:ext cx="7696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A megmunkálás során a szeletek csoportosan járják végig a technológia lépéseit, egy ilyen csoport neve: </a:t>
            </a:r>
            <a:r>
              <a:rPr lang="en-AU" sz="2400" b="0" i="1">
                <a:solidFill>
                  <a:srgbClr val="FF0000"/>
                </a:solidFill>
                <a:latin typeface="Times New Roman" pitchFamily="18" charset="0"/>
              </a:rPr>
              <a:t>part</a:t>
            </a:r>
            <a:r>
              <a:rPr lang="hu-HU" sz="2400" b="0" i="1">
                <a:solidFill>
                  <a:srgbClr val="FF0000"/>
                </a:solidFill>
                <a:latin typeface="Times New Roman" pitchFamily="18" charset="0"/>
              </a:rPr>
              <a:t>i</a:t>
            </a:r>
            <a:endParaRPr lang="en-US" sz="2400" b="0" i="1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70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4038600" cy="25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0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4038600" cy="258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0341" name="Rectangle 5"/>
          <p:cNvSpPr>
            <a:spLocks noChangeArrowheads="1"/>
          </p:cNvSpPr>
          <p:nvPr/>
        </p:nvSpPr>
        <p:spPr bwMode="auto">
          <a:xfrm>
            <a:off x="4648200" y="1828800"/>
            <a:ext cx="3505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hu-HU" sz="2400" b="0" i="1">
                <a:solidFill>
                  <a:schemeClr val="tx1"/>
                </a:solidFill>
                <a:latin typeface="Times New Roman" pitchFamily="18" charset="0"/>
              </a:rPr>
              <a:t>Az ábrán egy partinak a diffúziós kályhába történő behelyezése látható</a:t>
            </a:r>
            <a:endParaRPr lang="en-US" sz="2400" b="0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70342" name="Rectangle 6"/>
          <p:cNvSpPr>
            <a:spLocks noChangeArrowheads="1"/>
          </p:cNvSpPr>
          <p:nvPr/>
        </p:nvSpPr>
        <p:spPr bwMode="auto">
          <a:xfrm>
            <a:off x="4648200" y="4495800"/>
            <a:ext cx="4114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A félvezető gyártás különösen nagy tisztasági igényű. A technológiai lépések un. </a:t>
            </a:r>
            <a:r>
              <a:rPr lang="hu-HU" sz="2400" b="0" i="1">
                <a:solidFill>
                  <a:srgbClr val="FF0000"/>
                </a:solidFill>
                <a:latin typeface="Times New Roman" pitchFamily="18" charset="0"/>
              </a:rPr>
              <a:t>tiszta szobák</a:t>
            </a:r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ban történnek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hu-HU" sz="2400">
                <a:solidFill>
                  <a:srgbClr val="FF0000"/>
                </a:solidFill>
              </a:rPr>
              <a:t>Poliszilícium gate-es önillesztő MOS technológia</a:t>
            </a:r>
            <a:r>
              <a:rPr lang="hu-HU" sz="2400" i="1">
                <a:solidFill>
                  <a:srgbClr val="FF0000"/>
                </a:solidFill>
              </a:rPr>
              <a:t/>
            </a:r>
            <a:br>
              <a:rPr lang="hu-HU" sz="2400" i="1">
                <a:solidFill>
                  <a:srgbClr val="FF0000"/>
                </a:solidFill>
              </a:rPr>
            </a:br>
            <a:endParaRPr lang="en-US" i="1">
              <a:solidFill>
                <a:srgbClr val="FF0000"/>
              </a:solidFill>
            </a:endParaRPr>
          </a:p>
        </p:txBody>
      </p:sp>
      <p:graphicFrame>
        <p:nvGraphicFramePr>
          <p:cNvPr id="147459" name="Object 3"/>
          <p:cNvGraphicFramePr>
            <a:graphicFrameLocks noChangeAspect="1"/>
          </p:cNvGraphicFramePr>
          <p:nvPr/>
        </p:nvGraphicFramePr>
        <p:xfrm>
          <a:off x="762000" y="609600"/>
          <a:ext cx="345440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86" name="Document" r:id="rId3" imgW="2755440" imgH="4329000" progId="Word.Document.8">
                  <p:embed/>
                </p:oleObj>
              </mc:Choice>
              <mc:Fallback>
                <p:oleObj name="Document" r:id="rId3" imgW="2755440" imgH="43290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09600"/>
                        <a:ext cx="3454400" cy="54102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317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4419600" y="6858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hu-HU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4495800" y="1219200"/>
            <a:ext cx="4038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 b="0">
                <a:solidFill>
                  <a:schemeClr val="tx1"/>
                </a:solidFill>
                <a:latin typeface="Times New Roman" pitchFamily="18" charset="0"/>
              </a:rPr>
              <a:t>4.  </a:t>
            </a:r>
            <a:r>
              <a:rPr lang="en-AU" sz="2400" i="1">
                <a:solidFill>
                  <a:srgbClr val="FF0000"/>
                </a:solidFill>
                <a:latin typeface="Times New Roman" pitchFamily="18" charset="0"/>
              </a:rPr>
              <a:t>Poliszilícium</a:t>
            </a:r>
            <a:r>
              <a:rPr lang="hu-HU" sz="240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felvitele a teljes felületre majd mintázása</a:t>
            </a:r>
          </a:p>
          <a:p>
            <a:pPr eaLnBrk="0" hangingPunct="0"/>
            <a:endParaRPr lang="hu-HU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4800600" y="6858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hu-HU" i="1">
                <a:solidFill>
                  <a:schemeClr val="tx1"/>
                </a:solidFill>
                <a:latin typeface="Times New Roman" pitchFamily="18" charset="0"/>
              </a:rPr>
              <a:t>Lépései:</a:t>
            </a:r>
            <a:endParaRPr lang="en-US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4114800" y="43434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buFontTx/>
              <a:buChar char="•"/>
            </a:pPr>
            <a:endParaRPr lang="hu-HU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7464" name="Line 8"/>
          <p:cNvSpPr>
            <a:spLocks noChangeShapeType="1"/>
          </p:cNvSpPr>
          <p:nvPr/>
        </p:nvSpPr>
        <p:spPr bwMode="auto">
          <a:xfrm>
            <a:off x="1600200" y="3352800"/>
            <a:ext cx="19812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7465" name="Line 9"/>
          <p:cNvSpPr>
            <a:spLocks noChangeShapeType="1"/>
          </p:cNvSpPr>
          <p:nvPr/>
        </p:nvSpPr>
        <p:spPr bwMode="auto">
          <a:xfrm>
            <a:off x="3581400" y="33528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2133600" y="4953000"/>
            <a:ext cx="1447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>
            <a:off x="2133600" y="4953000"/>
            <a:ext cx="0" cy="762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7468" name="Line 12"/>
          <p:cNvSpPr>
            <a:spLocks noChangeShapeType="1"/>
          </p:cNvSpPr>
          <p:nvPr/>
        </p:nvSpPr>
        <p:spPr bwMode="auto">
          <a:xfrm>
            <a:off x="1600200" y="5715000"/>
            <a:ext cx="5334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7469" name="Line 13"/>
          <p:cNvSpPr>
            <a:spLocks noChangeShapeType="1"/>
          </p:cNvSpPr>
          <p:nvPr/>
        </p:nvSpPr>
        <p:spPr bwMode="auto">
          <a:xfrm>
            <a:off x="1600200" y="3352800"/>
            <a:ext cx="0" cy="2362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7470" name="Line 14"/>
          <p:cNvSpPr>
            <a:spLocks noChangeShapeType="1"/>
          </p:cNvSpPr>
          <p:nvPr/>
        </p:nvSpPr>
        <p:spPr bwMode="auto">
          <a:xfrm>
            <a:off x="3581400" y="3352800"/>
            <a:ext cx="0" cy="1600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7471" name="Line 15"/>
          <p:cNvSpPr>
            <a:spLocks noChangeShapeType="1"/>
          </p:cNvSpPr>
          <p:nvPr/>
        </p:nvSpPr>
        <p:spPr bwMode="auto">
          <a:xfrm>
            <a:off x="1600200" y="1219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7472" name="Line 16"/>
          <p:cNvSpPr>
            <a:spLocks noChangeShapeType="1"/>
          </p:cNvSpPr>
          <p:nvPr/>
        </p:nvSpPr>
        <p:spPr bwMode="auto">
          <a:xfrm>
            <a:off x="1676400" y="1295400"/>
            <a:ext cx="19812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7473" name="Rectangle 17"/>
          <p:cNvSpPr>
            <a:spLocks noChangeArrowheads="1"/>
          </p:cNvSpPr>
          <p:nvPr/>
        </p:nvSpPr>
        <p:spPr bwMode="auto">
          <a:xfrm>
            <a:off x="2133600" y="3124200"/>
            <a:ext cx="533400" cy="19812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7474" name="Rectangle 18"/>
          <p:cNvSpPr>
            <a:spLocks noChangeArrowheads="1"/>
          </p:cNvSpPr>
          <p:nvPr/>
        </p:nvSpPr>
        <p:spPr bwMode="auto">
          <a:xfrm>
            <a:off x="2209800" y="1143000"/>
            <a:ext cx="5334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7475" name="Rectangle 19"/>
          <p:cNvSpPr>
            <a:spLocks noChangeArrowheads="1"/>
          </p:cNvSpPr>
          <p:nvPr/>
        </p:nvSpPr>
        <p:spPr bwMode="auto">
          <a:xfrm>
            <a:off x="1981200" y="2514600"/>
            <a:ext cx="685800" cy="609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7476" name="Rectangle 20"/>
          <p:cNvSpPr>
            <a:spLocks noChangeArrowheads="1"/>
          </p:cNvSpPr>
          <p:nvPr/>
        </p:nvSpPr>
        <p:spPr bwMode="auto">
          <a:xfrm>
            <a:off x="914400" y="5410200"/>
            <a:ext cx="1066800" cy="533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7477" name="Text Box 21"/>
          <p:cNvSpPr txBox="1">
            <a:spLocks noChangeArrowheads="1"/>
          </p:cNvSpPr>
          <p:nvPr/>
        </p:nvSpPr>
        <p:spPr bwMode="auto">
          <a:xfrm>
            <a:off x="4572000" y="2438400"/>
            <a:ext cx="38862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5. Ablaknyitás az aktív zóna felett és </a:t>
            </a:r>
            <a:r>
              <a:rPr lang="hu-HU" sz="2400" i="1">
                <a:solidFill>
                  <a:schemeClr val="accent1"/>
                </a:solidFill>
                <a:latin typeface="Times New Roman" pitchFamily="18" charset="0"/>
              </a:rPr>
              <a:t>diffúzió</a:t>
            </a:r>
          </a:p>
          <a:p>
            <a:pPr eaLnBrk="0" hangingPunct="0">
              <a:spcBef>
                <a:spcPct val="50000"/>
              </a:spcBef>
            </a:pP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7478" name="Text Box 22"/>
          <p:cNvSpPr txBox="1">
            <a:spLocks noChangeArrowheads="1"/>
          </p:cNvSpPr>
          <p:nvPr/>
        </p:nvSpPr>
        <p:spPr bwMode="auto">
          <a:xfrm>
            <a:off x="4495800" y="3559175"/>
            <a:ext cx="4343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2400" b="0">
                <a:solidFill>
                  <a:schemeClr val="tx1"/>
                </a:solidFill>
                <a:latin typeface="Times New Roman" pitchFamily="18" charset="0"/>
              </a:rPr>
              <a:t>6. </a:t>
            </a:r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Szigetelés az egész felületen (általában PSG = foszfor-szilikát-üveg)</a:t>
            </a: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7479" name="Line 23"/>
          <p:cNvSpPr>
            <a:spLocks noChangeShapeType="1"/>
          </p:cNvSpPr>
          <p:nvPr/>
        </p:nvSpPr>
        <p:spPr bwMode="auto">
          <a:xfrm flipH="1" flipV="1">
            <a:off x="3733800" y="1066800"/>
            <a:ext cx="990600" cy="2667000"/>
          </a:xfrm>
          <a:prstGeom prst="line">
            <a:avLst/>
          </a:prstGeom>
          <a:noFill/>
          <a:ln w="9525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7480" name="Text Box 24"/>
          <p:cNvSpPr txBox="1">
            <a:spLocks noChangeArrowheads="1"/>
          </p:cNvSpPr>
          <p:nvPr/>
        </p:nvSpPr>
        <p:spPr bwMode="auto">
          <a:xfrm>
            <a:off x="4419600" y="5122863"/>
            <a:ext cx="4876800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2400" b="0">
                <a:solidFill>
                  <a:schemeClr val="tx1"/>
                </a:solidFill>
                <a:latin typeface="Times New Roman" pitchFamily="18" charset="0"/>
              </a:rPr>
              <a:t>7. </a:t>
            </a:r>
            <a:r>
              <a:rPr lang="hu-HU" sz="2400" i="1">
                <a:solidFill>
                  <a:schemeClr val="tx1"/>
                </a:solidFill>
                <a:latin typeface="Times New Roman" pitchFamily="18" charset="0"/>
              </a:rPr>
              <a:t>Ablaknyitás</a:t>
            </a:r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 a szigetelőn (poli- vagy diffúzió fölött a kontaktusok számára)</a:t>
            </a:r>
          </a:p>
          <a:p>
            <a:pPr eaLnBrk="0" hangingPunct="0">
              <a:spcBef>
                <a:spcPct val="50000"/>
              </a:spcBef>
            </a:pP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7481" name="Rectangle 25"/>
          <p:cNvSpPr>
            <a:spLocks noChangeArrowheads="1"/>
          </p:cNvSpPr>
          <p:nvPr/>
        </p:nvSpPr>
        <p:spPr bwMode="auto">
          <a:xfrm>
            <a:off x="3048000" y="3657600"/>
            <a:ext cx="304800" cy="914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7482" name="Line 26"/>
          <p:cNvSpPr>
            <a:spLocks noChangeShapeType="1"/>
          </p:cNvSpPr>
          <p:nvPr/>
        </p:nvSpPr>
        <p:spPr bwMode="auto">
          <a:xfrm flipH="1" flipV="1">
            <a:off x="3276600" y="1295400"/>
            <a:ext cx="1524000" cy="396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7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7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7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7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78" grpId="0" autoUpdateAnimBg="0"/>
      <p:bldP spid="147479" grpId="0" animBg="1"/>
      <p:bldP spid="147480" grpId="0" autoUpdateAnimBg="0"/>
      <p:bldP spid="147481" grpId="0" animBg="1"/>
      <p:bldP spid="14748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hu-HU" sz="2400">
                <a:solidFill>
                  <a:srgbClr val="FF0000"/>
                </a:solidFill>
              </a:rPr>
              <a:t>Poliszilícium gate-es önillesztő MOS technológia</a:t>
            </a:r>
            <a:r>
              <a:rPr lang="hu-HU" sz="2400" i="1">
                <a:solidFill>
                  <a:srgbClr val="FF0000"/>
                </a:solidFill>
              </a:rPr>
              <a:t/>
            </a:r>
            <a:br>
              <a:rPr lang="hu-HU" sz="2400" i="1">
                <a:solidFill>
                  <a:srgbClr val="FF0000"/>
                </a:solidFill>
              </a:rPr>
            </a:br>
            <a:endParaRPr lang="en-US" i="1">
              <a:solidFill>
                <a:srgbClr val="FF0000"/>
              </a:solidFill>
            </a:endParaRPr>
          </a:p>
        </p:txBody>
      </p:sp>
      <p:graphicFrame>
        <p:nvGraphicFramePr>
          <p:cNvPr id="148483" name="Object 3"/>
          <p:cNvGraphicFramePr>
            <a:graphicFrameLocks noChangeAspect="1"/>
          </p:cNvGraphicFramePr>
          <p:nvPr/>
        </p:nvGraphicFramePr>
        <p:xfrm>
          <a:off x="755650" y="908050"/>
          <a:ext cx="345440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4" name="Document" r:id="rId3" imgW="2763000" imgH="4328280" progId="Word.Document.8">
                  <p:embed/>
                </p:oleObj>
              </mc:Choice>
              <mc:Fallback>
                <p:oleObj name="Document" r:id="rId3" imgW="2763000" imgH="432828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908050"/>
                        <a:ext cx="3454400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4413250" y="908050"/>
            <a:ext cx="39624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l" eaLnBrk="0" hangingPunct="0"/>
            <a:r>
              <a:rPr lang="en-US" sz="2400" b="0">
                <a:solidFill>
                  <a:schemeClr val="tx1"/>
                </a:solidFill>
                <a:latin typeface="Times New Roman" pitchFamily="18" charset="0"/>
              </a:rPr>
              <a:t>8.</a:t>
            </a:r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Fémbevonat és </a:t>
            </a:r>
            <a:r>
              <a:rPr lang="hu-HU" sz="2400" i="1">
                <a:solidFill>
                  <a:srgbClr val="000080"/>
                </a:solidFill>
                <a:latin typeface="Times New Roman" pitchFamily="18" charset="0"/>
              </a:rPr>
              <a:t>vezetékmintázat </a:t>
            </a:r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kialakítása</a:t>
            </a:r>
          </a:p>
          <a:p>
            <a:pPr lvl="2" algn="l" eaLnBrk="0" hangingPunct="0"/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  <a:p>
            <a:pPr lvl="1" algn="l" eaLnBrk="0" hangingPunct="0"/>
            <a:r>
              <a:rPr lang="en-US" sz="2400" b="0">
                <a:solidFill>
                  <a:schemeClr val="tx1"/>
                </a:solidFill>
                <a:latin typeface="Times New Roman" pitchFamily="18" charset="0"/>
              </a:rPr>
              <a:t>9.</a:t>
            </a:r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(</a:t>
            </a:r>
            <a:r>
              <a:rPr lang="hu-HU" sz="2400" b="0" i="1">
                <a:solidFill>
                  <a:schemeClr val="tx1"/>
                </a:solidFill>
                <a:latin typeface="Times New Roman" pitchFamily="18" charset="0"/>
              </a:rPr>
              <a:t>6-7-8) ismétlődik a vezetékezés számának megfelelően</a:t>
            </a:r>
            <a:endParaRPr lang="hu-HU" sz="2400" b="0">
              <a:solidFill>
                <a:schemeClr val="tx1"/>
              </a:solidFill>
              <a:latin typeface="Times New Roman" pitchFamily="18" charset="0"/>
            </a:endParaRPr>
          </a:p>
          <a:p>
            <a:pPr algn="l" eaLnBrk="0" hangingPunct="0">
              <a:spcBef>
                <a:spcPct val="50000"/>
              </a:spcBef>
            </a:pP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1289050" y="2889250"/>
            <a:ext cx="1371600" cy="533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2889250" y="3803650"/>
            <a:ext cx="533400" cy="1219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3422650" y="4489450"/>
            <a:ext cx="838200" cy="533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8488" name="Line 8"/>
          <p:cNvSpPr>
            <a:spLocks noChangeShapeType="1"/>
          </p:cNvSpPr>
          <p:nvPr/>
        </p:nvSpPr>
        <p:spPr bwMode="auto">
          <a:xfrm flipH="1" flipV="1">
            <a:off x="3956050" y="1365250"/>
            <a:ext cx="1447800" cy="1143000"/>
          </a:xfrm>
          <a:prstGeom prst="line">
            <a:avLst/>
          </a:prstGeom>
          <a:noFill/>
          <a:ln w="9525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8489" name="Line 9"/>
          <p:cNvSpPr>
            <a:spLocks noChangeShapeType="1"/>
          </p:cNvSpPr>
          <p:nvPr/>
        </p:nvSpPr>
        <p:spPr bwMode="auto">
          <a:xfrm flipH="1" flipV="1">
            <a:off x="3270250" y="1593850"/>
            <a:ext cx="2286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8490" name="Line 10"/>
          <p:cNvSpPr>
            <a:spLocks noChangeShapeType="1"/>
          </p:cNvSpPr>
          <p:nvPr/>
        </p:nvSpPr>
        <p:spPr bwMode="auto">
          <a:xfrm flipH="1" flipV="1">
            <a:off x="4032250" y="1212850"/>
            <a:ext cx="1828800" cy="1219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ChangeArrowheads="1"/>
          </p:cNvSpPr>
          <p:nvPr/>
        </p:nvSpPr>
        <p:spPr bwMode="auto">
          <a:xfrm>
            <a:off x="1828800" y="228600"/>
            <a:ext cx="51339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hu-HU" sz="4400">
                <a:solidFill>
                  <a:srgbClr val="FF0000"/>
                </a:solidFill>
                <a:latin typeface="Times New Roman" pitchFamily="18" charset="0"/>
              </a:rPr>
              <a:t>Integrált áramkörök</a:t>
            </a:r>
          </a:p>
        </p:txBody>
      </p:sp>
      <p:sp>
        <p:nvSpPr>
          <p:cNvPr id="230403" name="Rectangle 3"/>
          <p:cNvSpPr>
            <a:spLocks noChangeArrowheads="1"/>
          </p:cNvSpPr>
          <p:nvPr/>
        </p:nvSpPr>
        <p:spPr bwMode="auto">
          <a:xfrm>
            <a:off x="457200" y="1219200"/>
            <a:ext cx="822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hu-HU" b="0">
                <a:solidFill>
                  <a:schemeClr val="tx1"/>
                </a:solidFill>
                <a:latin typeface="Times New Roman" pitchFamily="18" charset="0"/>
              </a:rPr>
              <a:t>Az integrált áramkörök fejlődését </a:t>
            </a:r>
            <a:r>
              <a:rPr lang="hu-HU" i="1">
                <a:solidFill>
                  <a:schemeClr val="tx1"/>
                </a:solidFill>
                <a:latin typeface="Times New Roman" pitchFamily="18" charset="0"/>
              </a:rPr>
              <a:t>útiterv</a:t>
            </a:r>
            <a:r>
              <a:rPr lang="hu-HU" b="0">
                <a:solidFill>
                  <a:schemeClr val="tx1"/>
                </a:solidFill>
                <a:latin typeface="Times New Roman" pitchFamily="18" charset="0"/>
              </a:rPr>
              <a:t>ekkel (</a:t>
            </a:r>
            <a:r>
              <a:rPr lang="en-US" i="1">
                <a:solidFill>
                  <a:srgbClr val="FF0000"/>
                </a:solidFill>
                <a:latin typeface="Times New Roman" pitchFamily="18" charset="0"/>
              </a:rPr>
              <a:t>roadma</a:t>
            </a:r>
            <a:r>
              <a:rPr lang="hu-HU" i="1">
                <a:solidFill>
                  <a:srgbClr val="FF0000"/>
                </a:solidFill>
                <a:latin typeface="Times New Roman" pitchFamily="18" charset="0"/>
              </a:rPr>
              <a:t>p</a:t>
            </a:r>
            <a:r>
              <a:rPr lang="hu-HU" b="0">
                <a:solidFill>
                  <a:schemeClr val="tx1"/>
                </a:solidFill>
                <a:latin typeface="Times New Roman" pitchFamily="18" charset="0"/>
              </a:rPr>
              <a:t>) irányítják. Ezek az elektronika és a mikroelektronika különböző szakértőinek közreműködésével készült </a:t>
            </a:r>
            <a:r>
              <a:rPr lang="hu-HU" i="1">
                <a:solidFill>
                  <a:srgbClr val="FF0000"/>
                </a:solidFill>
                <a:latin typeface="Times New Roman" pitchFamily="18" charset="0"/>
              </a:rPr>
              <a:t>önbeteljesítő előrejelzések </a:t>
            </a:r>
            <a:r>
              <a:rPr lang="hu-HU" b="0">
                <a:solidFill>
                  <a:schemeClr val="tx1"/>
                </a:solidFill>
                <a:latin typeface="Times New Roman" pitchFamily="18" charset="0"/>
              </a:rPr>
              <a:t>a mikroelektronika fejlődési irányzataira</a:t>
            </a:r>
          </a:p>
        </p:txBody>
      </p:sp>
      <p:graphicFrame>
        <p:nvGraphicFramePr>
          <p:cNvPr id="230404" name="Object 4"/>
          <p:cNvGraphicFramePr>
            <a:graphicFrameLocks noChangeAspect="1"/>
          </p:cNvGraphicFramePr>
          <p:nvPr/>
        </p:nvGraphicFramePr>
        <p:xfrm>
          <a:off x="1287463" y="2522538"/>
          <a:ext cx="6208712" cy="414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08" name="Document" r:id="rId3" imgW="4241880" imgH="3002400" progId="Word.Document.8">
                  <p:embed/>
                </p:oleObj>
              </mc:Choice>
              <mc:Fallback>
                <p:oleObj name="Document" r:id="rId3" imgW="4241880" imgH="30024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463" y="2522538"/>
                        <a:ext cx="6208712" cy="414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2" descr="x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7772400" cy="425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1427" name="Text Box 3"/>
          <p:cNvSpPr txBox="1">
            <a:spLocks noChangeArrowheads="1"/>
          </p:cNvSpPr>
          <p:nvPr/>
        </p:nvSpPr>
        <p:spPr bwMode="auto">
          <a:xfrm>
            <a:off x="2743200" y="5410200"/>
            <a:ext cx="4540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hu-HU" sz="2800" b="0">
                <a:solidFill>
                  <a:schemeClr val="tx1"/>
                </a:solidFill>
                <a:latin typeface="Times New Roman" pitchFamily="18" charset="0"/>
              </a:rPr>
              <a:t>Méretcsökkenés becsült üteme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2" descr="x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85800"/>
            <a:ext cx="4421187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451" name="Text Box 3"/>
          <p:cNvSpPr txBox="1">
            <a:spLocks noChangeArrowheads="1"/>
          </p:cNvSpPr>
          <p:nvPr/>
        </p:nvSpPr>
        <p:spPr bwMode="auto">
          <a:xfrm>
            <a:off x="5089525" y="1031875"/>
            <a:ext cx="374967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A </a:t>
            </a:r>
            <a:r>
              <a:rPr lang="hu-HU" sz="2400">
                <a:solidFill>
                  <a:schemeClr val="tx1"/>
                </a:solidFill>
                <a:latin typeface="Times New Roman" pitchFamily="18" charset="0"/>
              </a:rPr>
              <a:t>tápfeszültség</a:t>
            </a:r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, a </a:t>
            </a:r>
            <a:r>
              <a:rPr lang="hu-HU" sz="2400">
                <a:solidFill>
                  <a:schemeClr val="tx1"/>
                </a:solidFill>
                <a:latin typeface="Times New Roman" pitchFamily="18" charset="0"/>
              </a:rPr>
              <a:t>küszöbfeszültség</a:t>
            </a:r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 és a gate </a:t>
            </a:r>
            <a:r>
              <a:rPr lang="hu-HU" sz="2400">
                <a:solidFill>
                  <a:schemeClr val="tx1"/>
                </a:solidFill>
                <a:latin typeface="Times New Roman" pitchFamily="18" charset="0"/>
              </a:rPr>
              <a:t>oxid vastagsá</a:t>
            </a:r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gának csökkentése, a csatornahossz csökkenésével</a:t>
            </a:r>
          </a:p>
        </p:txBody>
      </p:sp>
      <p:sp>
        <p:nvSpPr>
          <p:cNvPr id="232452" name="Oval 4"/>
          <p:cNvSpPr>
            <a:spLocks noChangeArrowheads="1"/>
          </p:cNvSpPr>
          <p:nvPr/>
        </p:nvSpPr>
        <p:spPr bwMode="auto">
          <a:xfrm>
            <a:off x="1219200" y="1600200"/>
            <a:ext cx="1295400" cy="3886200"/>
          </a:xfrm>
          <a:prstGeom prst="ellipse">
            <a:avLst/>
          </a:prstGeom>
          <a:noFill/>
          <a:ln w="57150" cmpd="thickThin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32453" name="Line 5"/>
          <p:cNvSpPr>
            <a:spLocks noChangeShapeType="1"/>
          </p:cNvSpPr>
          <p:nvPr/>
        </p:nvSpPr>
        <p:spPr bwMode="auto">
          <a:xfrm flipV="1">
            <a:off x="2514600" y="3962400"/>
            <a:ext cx="2590800" cy="76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32454" name="Text Box 6"/>
          <p:cNvSpPr txBox="1">
            <a:spLocks noChangeArrowheads="1"/>
          </p:cNvSpPr>
          <p:nvPr/>
        </p:nvSpPr>
        <p:spPr bwMode="auto">
          <a:xfrm>
            <a:off x="5199063" y="3505200"/>
            <a:ext cx="3182937" cy="831850"/>
          </a:xfrm>
          <a:prstGeom prst="rect">
            <a:avLst/>
          </a:prstGeom>
          <a:solidFill>
            <a:srgbClr val="FFCC66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2400" b="0">
                <a:solidFill>
                  <a:schemeClr val="tx1"/>
                </a:solidFill>
                <a:latin typeface="Times New Roman" pitchFamily="18" charset="0"/>
              </a:rPr>
              <a:t>Közeledés a fizikai határokhoz!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ChangeArrowheads="1"/>
          </p:cNvSpPr>
          <p:nvPr/>
        </p:nvSpPr>
        <p:spPr bwMode="auto">
          <a:xfrm>
            <a:off x="990600" y="1752600"/>
            <a:ext cx="7162800" cy="4343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34499" name="Text Box 3"/>
          <p:cNvSpPr txBox="1">
            <a:spLocks noChangeArrowheads="1"/>
          </p:cNvSpPr>
          <p:nvPr/>
        </p:nvSpPr>
        <p:spPr bwMode="auto">
          <a:xfrm>
            <a:off x="457200" y="304800"/>
            <a:ext cx="8153400" cy="11890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Az útiterv (</a:t>
            </a:r>
            <a:r>
              <a:rPr 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roadmap</a:t>
            </a:r>
            <a:r>
              <a:rPr lang="hu-HU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) jóslatai</a:t>
            </a:r>
          </a:p>
          <a:p>
            <a:pPr eaLnBrk="0" hangingPunct="0">
              <a:spcBef>
                <a:spcPct val="50000"/>
              </a:spcBef>
            </a:pPr>
            <a:r>
              <a:rPr lang="en-GB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A csíkszélesség</a:t>
            </a:r>
            <a:endParaRPr lang="en-GB" sz="36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345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6400800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4501" name="Text Box 5"/>
          <p:cNvSpPr txBox="1">
            <a:spLocks noChangeArrowheads="1"/>
          </p:cNvSpPr>
          <p:nvPr/>
        </p:nvSpPr>
        <p:spPr bwMode="auto">
          <a:xfrm>
            <a:off x="0" y="6248400"/>
            <a:ext cx="914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>
                <a:solidFill>
                  <a:schemeClr val="tx1"/>
                </a:solidFill>
                <a:latin typeface="Bookman Old Style" pitchFamily="18" charset="0"/>
              </a:rPr>
              <a:t>Fizikai határok: </a:t>
            </a:r>
            <a:r>
              <a:rPr lang="en-US" sz="1600">
                <a:solidFill>
                  <a:srgbClr val="FF3399"/>
                </a:solidFill>
                <a:latin typeface="Bookman Old Style" pitchFamily="18" charset="0"/>
              </a:rPr>
              <a:t>0,07 </a:t>
            </a:r>
            <a:r>
              <a:rPr lang="en-US" sz="1600">
                <a:solidFill>
                  <a:srgbClr val="FF3399"/>
                </a:solidFill>
                <a:latin typeface="Bookman Old Style" pitchFamily="18" charset="0"/>
                <a:sym typeface="Symbol" pitchFamily="18" charset="2"/>
              </a:rPr>
              <a:t>m  300 Si atom</a:t>
            </a:r>
            <a:r>
              <a:rPr lang="en-US" sz="1600">
                <a:solidFill>
                  <a:schemeClr val="tx1"/>
                </a:solidFill>
                <a:latin typeface="Bookman Old Style" pitchFamily="18" charset="0"/>
                <a:sym typeface="Symbol" pitchFamily="18" charset="2"/>
              </a:rPr>
              <a:t>, </a:t>
            </a:r>
            <a:r>
              <a:rPr lang="en-US" sz="1600">
                <a:solidFill>
                  <a:srgbClr val="008000"/>
                </a:solidFill>
                <a:latin typeface="Bookman Old Style" pitchFamily="18" charset="0"/>
                <a:sym typeface="Symbol" pitchFamily="18" charset="2"/>
              </a:rPr>
              <a:t>MOS csatorn</a:t>
            </a:r>
            <a:r>
              <a:rPr lang="hu-HU" sz="1600">
                <a:solidFill>
                  <a:srgbClr val="008000"/>
                </a:solidFill>
                <a:latin typeface="Bookman Old Style" pitchFamily="18" charset="0"/>
                <a:sym typeface="Symbol" pitchFamily="18" charset="2"/>
              </a:rPr>
              <a:t>ában egyszerre </a:t>
            </a:r>
            <a:r>
              <a:rPr lang="en-US" sz="1600">
                <a:solidFill>
                  <a:srgbClr val="008000"/>
                </a:solidFill>
                <a:latin typeface="Bookman Old Style" pitchFamily="18" charset="0"/>
                <a:sym typeface="Symbol" pitchFamily="18" charset="2"/>
              </a:rPr>
              <a:t>~30 elektron</a:t>
            </a:r>
            <a:r>
              <a:rPr lang="en-US" sz="1600">
                <a:solidFill>
                  <a:schemeClr val="tx1"/>
                </a:solidFill>
                <a:latin typeface="Bookman Old Style" pitchFamily="18" charset="0"/>
                <a:sym typeface="Symbol" pitchFamily="18" charset="2"/>
              </a:rPr>
              <a:t> </a:t>
            </a:r>
            <a:endParaRPr lang="en-GB" sz="160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ChangeArrowheads="1"/>
          </p:cNvSpPr>
          <p:nvPr/>
        </p:nvSpPr>
        <p:spPr bwMode="auto">
          <a:xfrm>
            <a:off x="1295400" y="1752600"/>
            <a:ext cx="6477000" cy="4343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35523" name="Text Box 3"/>
          <p:cNvSpPr txBox="1">
            <a:spLocks noChangeArrowheads="1"/>
          </p:cNvSpPr>
          <p:nvPr/>
        </p:nvSpPr>
        <p:spPr bwMode="auto">
          <a:xfrm>
            <a:off x="457200" y="304800"/>
            <a:ext cx="8153400" cy="109696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GB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A</a:t>
            </a:r>
            <a:r>
              <a:rPr lang="hu-HU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z útiterv</a:t>
            </a:r>
            <a:r>
              <a:rPr lang="en-GB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jóslatai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GB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Alkatr</a:t>
            </a:r>
            <a:r>
              <a:rPr lang="hu-HU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ész-szám, memória bitkapacitás</a:t>
            </a:r>
            <a:endParaRPr lang="en-GB" sz="36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35524" name="Text Box 4"/>
          <p:cNvSpPr txBox="1">
            <a:spLocks noChangeArrowheads="1"/>
          </p:cNvSpPr>
          <p:nvPr/>
        </p:nvSpPr>
        <p:spPr bwMode="auto">
          <a:xfrm>
            <a:off x="0" y="6248400"/>
            <a:ext cx="914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>
                <a:solidFill>
                  <a:schemeClr val="tx1"/>
                </a:solidFill>
                <a:latin typeface="Bookman Old Style" pitchFamily="18" charset="0"/>
              </a:rPr>
              <a:t>DRAM: </a:t>
            </a:r>
            <a:r>
              <a:rPr lang="en-GB" sz="1600">
                <a:solidFill>
                  <a:srgbClr val="008000"/>
                </a:solidFill>
                <a:latin typeface="Bookman Old Style" pitchFamily="18" charset="0"/>
              </a:rPr>
              <a:t>64M</a:t>
            </a:r>
            <a:r>
              <a:rPr lang="en-GB" sz="1600">
                <a:solidFill>
                  <a:schemeClr val="tx1"/>
                </a:solidFill>
                <a:latin typeface="Bookman Old Style" pitchFamily="18" charset="0"/>
              </a:rPr>
              <a:t>/1995 </a:t>
            </a:r>
            <a:r>
              <a:rPr lang="en-GB" sz="1600">
                <a:solidFill>
                  <a:schemeClr val="tx1"/>
                </a:solidFill>
                <a:latin typeface="Bookman Old Style" pitchFamily="18" charset="0"/>
                <a:sym typeface="Symbol" pitchFamily="18" charset="2"/>
              </a:rPr>
              <a:t></a:t>
            </a:r>
            <a:r>
              <a:rPr lang="en-GB" sz="1600">
                <a:solidFill>
                  <a:srgbClr val="FFFF00"/>
                </a:solidFill>
                <a:latin typeface="Bookman Old Style" pitchFamily="18" charset="0"/>
                <a:sym typeface="Symbol" pitchFamily="18" charset="2"/>
              </a:rPr>
              <a:t> </a:t>
            </a:r>
            <a:r>
              <a:rPr lang="en-GB" sz="1600">
                <a:solidFill>
                  <a:srgbClr val="008000"/>
                </a:solidFill>
                <a:latin typeface="Bookman Old Style" pitchFamily="18" charset="0"/>
                <a:sym typeface="Symbol" pitchFamily="18" charset="2"/>
              </a:rPr>
              <a:t>64G</a:t>
            </a:r>
            <a:r>
              <a:rPr lang="en-GB" sz="1600">
                <a:solidFill>
                  <a:schemeClr val="tx1"/>
                </a:solidFill>
                <a:latin typeface="Bookman Old Style" pitchFamily="18" charset="0"/>
                <a:sym typeface="Symbol" pitchFamily="18" charset="2"/>
              </a:rPr>
              <a:t>/2</a:t>
            </a:r>
            <a:r>
              <a:rPr lang="en-US" sz="1600">
                <a:solidFill>
                  <a:schemeClr val="tx1"/>
                </a:solidFill>
                <a:latin typeface="Bookman Old Style" pitchFamily="18" charset="0"/>
                <a:sym typeface="Symbol" pitchFamily="18" charset="2"/>
              </a:rPr>
              <a:t>010            </a:t>
            </a:r>
            <a:r>
              <a:rPr lang="en-US" sz="1600">
                <a:solidFill>
                  <a:srgbClr val="008000"/>
                </a:solidFill>
                <a:latin typeface="Bookman Old Style" pitchFamily="18" charset="0"/>
                <a:sym typeface="Symbol" pitchFamily="18" charset="2"/>
              </a:rPr>
              <a:t>Moore</a:t>
            </a:r>
            <a:r>
              <a:rPr lang="hu-HU" sz="1600">
                <a:solidFill>
                  <a:srgbClr val="008000"/>
                </a:solidFill>
                <a:latin typeface="Bookman Old Style" pitchFamily="18" charset="0"/>
                <a:sym typeface="Symbol" pitchFamily="18" charset="2"/>
              </a:rPr>
              <a:t>-törvény</a:t>
            </a:r>
            <a:r>
              <a:rPr lang="hu-HU" sz="1600">
                <a:solidFill>
                  <a:srgbClr val="99FF66"/>
                </a:solidFill>
                <a:latin typeface="Bookman Old Style" pitchFamily="18" charset="0"/>
                <a:sym typeface="Symbol" pitchFamily="18" charset="2"/>
              </a:rPr>
              <a:t>:</a:t>
            </a:r>
            <a:r>
              <a:rPr lang="hu-HU" sz="1600">
                <a:solidFill>
                  <a:schemeClr val="tx1"/>
                </a:solidFill>
                <a:latin typeface="Bookman Old Style" pitchFamily="18" charset="0"/>
                <a:sym typeface="Symbol" pitchFamily="18" charset="2"/>
              </a:rPr>
              <a:t> kétszereződés 1,5 évente</a:t>
            </a:r>
            <a:r>
              <a:rPr lang="en-GB" sz="1600">
                <a:solidFill>
                  <a:schemeClr val="tx1"/>
                </a:solidFill>
                <a:latin typeface="Bookman Old Style" pitchFamily="18" charset="0"/>
                <a:sym typeface="Symbol" pitchFamily="18" charset="2"/>
              </a:rPr>
              <a:t> </a:t>
            </a:r>
            <a:r>
              <a:rPr lang="en-GB" sz="1600">
                <a:solidFill>
                  <a:schemeClr val="tx1"/>
                </a:solidFill>
                <a:latin typeface="Bookman Old Style" pitchFamily="18" charset="0"/>
              </a:rPr>
              <a:t> </a:t>
            </a:r>
          </a:p>
        </p:txBody>
      </p:sp>
      <p:pic>
        <p:nvPicPr>
          <p:cNvPr id="2355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6172200" cy="407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26" name="Text Box 6"/>
          <p:cNvSpPr txBox="1">
            <a:spLocks noChangeArrowheads="1"/>
          </p:cNvSpPr>
          <p:nvPr/>
        </p:nvSpPr>
        <p:spPr bwMode="auto">
          <a:xfrm>
            <a:off x="3276600" y="2667000"/>
            <a:ext cx="220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GB" sz="1600">
                <a:solidFill>
                  <a:schemeClr val="tx1"/>
                </a:solidFill>
              </a:rPr>
              <a:t>DRAM bitkapacitás</a:t>
            </a:r>
          </a:p>
        </p:txBody>
      </p:sp>
      <p:sp>
        <p:nvSpPr>
          <p:cNvPr id="235527" name="Text Box 7"/>
          <p:cNvSpPr txBox="1">
            <a:spLocks noChangeArrowheads="1"/>
          </p:cNvSpPr>
          <p:nvPr/>
        </p:nvSpPr>
        <p:spPr bwMode="auto">
          <a:xfrm>
            <a:off x="5029200" y="4114800"/>
            <a:ext cx="220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GB" sz="1600">
                <a:solidFill>
                  <a:srgbClr val="FF0000"/>
                </a:solidFill>
                <a:sym typeface="Symbol" pitchFamily="18" charset="2"/>
              </a:rPr>
              <a:t>P alkatrész-szám</a:t>
            </a:r>
            <a:endParaRPr lang="en-GB" sz="1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it-IT" sz="3200" b="0">
                <a:solidFill>
                  <a:srgbClr val="FF0000"/>
                </a:solidFill>
                <a:latin typeface="Comic Sans MS" pitchFamily="66" charset="0"/>
              </a:rPr>
              <a:t>Tran</a:t>
            </a:r>
            <a:r>
              <a:rPr lang="hu-HU" sz="3200" b="0">
                <a:solidFill>
                  <a:srgbClr val="FF0000"/>
                </a:solidFill>
                <a:latin typeface="Comic Sans MS" pitchFamily="66" charset="0"/>
              </a:rPr>
              <a:t>z</a:t>
            </a:r>
            <a:r>
              <a:rPr lang="it-IT" sz="3200" b="0">
                <a:solidFill>
                  <a:srgbClr val="FF0000"/>
                </a:solidFill>
                <a:latin typeface="Comic Sans MS" pitchFamily="66" charset="0"/>
              </a:rPr>
              <a:t>is</a:t>
            </a:r>
            <a:r>
              <a:rPr lang="hu-HU" sz="3200" b="0">
                <a:solidFill>
                  <a:srgbClr val="FF0000"/>
                </a:solidFill>
                <a:latin typeface="Comic Sans MS" pitchFamily="66" charset="0"/>
              </a:rPr>
              <a:t>z</a:t>
            </a:r>
            <a:r>
              <a:rPr lang="it-IT" sz="3200" b="0">
                <a:solidFill>
                  <a:srgbClr val="FF0000"/>
                </a:solidFill>
                <a:latin typeface="Comic Sans MS" pitchFamily="66" charset="0"/>
              </a:rPr>
              <a:t>tor</a:t>
            </a:r>
            <a:r>
              <a:rPr lang="hu-HU" sz="3200" b="0">
                <a:solidFill>
                  <a:srgbClr val="FF0000"/>
                </a:solidFill>
                <a:latin typeface="Comic Sans MS" pitchFamily="66" charset="0"/>
              </a:rPr>
              <a:t>gyártás</a:t>
            </a:r>
            <a:r>
              <a:rPr lang="it-IT" sz="3200" b="0">
                <a:solidFill>
                  <a:srgbClr val="FF0000"/>
                </a:solidFill>
                <a:latin typeface="Comic Sans MS" pitchFamily="66" charset="0"/>
              </a:rPr>
              <a:t>: </a:t>
            </a:r>
            <a:r>
              <a:rPr lang="hu-HU" sz="3200" b="0">
                <a:solidFill>
                  <a:srgbClr val="FF0000"/>
                </a:solidFill>
                <a:latin typeface="Comic Sans MS" pitchFamily="66" charset="0"/>
              </a:rPr>
              <a:t>egy</a:t>
            </a:r>
            <a:r>
              <a:rPr lang="it-IT" sz="3200" b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hu-HU" sz="3200" b="0">
                <a:solidFill>
                  <a:srgbClr val="FF0000"/>
                </a:solidFill>
                <a:latin typeface="Comic Sans MS" pitchFamily="66" charset="0"/>
              </a:rPr>
              <a:t>nagy üzlet</a:t>
            </a:r>
            <a:endParaRPr lang="it-IT" sz="3200" b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7571" name="Text Box 3"/>
          <p:cNvSpPr txBox="1">
            <a:spLocks noChangeArrowheads="1"/>
          </p:cNvSpPr>
          <p:nvPr/>
        </p:nvSpPr>
        <p:spPr bwMode="auto">
          <a:xfrm>
            <a:off x="2124075" y="5949950"/>
            <a:ext cx="5256213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DDDDDD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15000"/>
              </a:lnSpc>
            </a:pPr>
            <a:r>
              <a:rPr lang="hu-HU" b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Mai világtermelés:</a:t>
            </a:r>
            <a:r>
              <a:rPr lang="it-IT" b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10</a:t>
            </a:r>
            <a:r>
              <a:rPr lang="it-IT" b="0" baseline="4800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20</a:t>
            </a:r>
            <a:r>
              <a:rPr lang="it-IT" b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hu-HU" b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egység évente</a:t>
            </a:r>
            <a:endParaRPr lang="it-IT" b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375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44000" cy="455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7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ChangeArrowheads="1"/>
          </p:cNvSpPr>
          <p:nvPr/>
        </p:nvSpPr>
        <p:spPr bwMode="auto">
          <a:xfrm>
            <a:off x="609600" y="1047750"/>
            <a:ext cx="792480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25400" rIns="63500" bIns="25400">
            <a:spAutoFit/>
          </a:bodyPr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In 1965, Gordon Moore predicted that the number of transistors that can be integrated on a die would double every 18 to 14 months</a:t>
            </a:r>
            <a:endParaRPr lang="hu-HU" sz="18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18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i.e., grow exponentially with time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Amazing visionary – million transistor/chip barrier was crossed in the 1980’s.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8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2300 transistors, 1 MHz clock (Intel 4004) - 1971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8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42 Million, 2 GHz clock (Intel P4) - 2001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8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140 Million transistor (HP PA-8500)</a:t>
            </a:r>
          </a:p>
          <a:p>
            <a:pPr marL="342900" indent="-342900" algn="l">
              <a:spcBef>
                <a:spcPct val="20000"/>
              </a:spcBef>
            </a:pPr>
            <a:endParaRPr lang="en-US" sz="18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38595" name="Rectangle 3"/>
          <p:cNvSpPr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IE" sz="4000" b="0">
                <a:solidFill>
                  <a:srgbClr val="FE4A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Moore </a:t>
            </a:r>
            <a:r>
              <a:rPr lang="hu-HU" sz="4000" b="0">
                <a:solidFill>
                  <a:srgbClr val="FE4A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törvény</a:t>
            </a:r>
            <a:endParaRPr lang="en-GB" sz="4000" b="0">
              <a:solidFill>
                <a:srgbClr val="FE4A6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38596" name="Picture 4" descr="mooresl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5362575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8597" name="Text Box 5"/>
          <p:cNvSpPr txBox="1">
            <a:spLocks noChangeArrowheads="1"/>
          </p:cNvSpPr>
          <p:nvPr/>
        </p:nvSpPr>
        <p:spPr bwMode="auto">
          <a:xfrm>
            <a:off x="2286000" y="6553200"/>
            <a:ext cx="3078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0">
                <a:solidFill>
                  <a:schemeClr val="tx1"/>
                </a:solidFill>
                <a:latin typeface="Times New Roman" pitchFamily="18" charset="0"/>
              </a:rPr>
              <a:t>Source: Intel web page (www.intel.com)</a:t>
            </a:r>
          </a:p>
        </p:txBody>
      </p:sp>
      <p:pic>
        <p:nvPicPr>
          <p:cNvPr id="2385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2743200"/>
            <a:ext cx="370363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2" name="Picture 2" descr="XPAR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67000"/>
            <a:ext cx="5943600" cy="38020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1363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8382000" cy="11890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Technol</a:t>
            </a:r>
            <a:r>
              <a:rPr lang="hu-HU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ógiai alapfogalmak</a:t>
            </a:r>
          </a:p>
          <a:p>
            <a:pPr eaLnBrk="0" hangingPunct="0">
              <a:spcBef>
                <a:spcPct val="50000"/>
              </a:spcBef>
            </a:pPr>
            <a:r>
              <a:rPr lang="hu-HU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A szeleteket 2</a:t>
            </a: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0-40</a:t>
            </a:r>
            <a:r>
              <a:rPr lang="hu-HU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-es csoportokban kezelik</a:t>
            </a:r>
            <a:endParaRPr lang="en-GB" sz="24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71364" name="Text Box 4"/>
          <p:cNvSpPr txBox="1">
            <a:spLocks noChangeArrowheads="1"/>
          </p:cNvSpPr>
          <p:nvPr/>
        </p:nvSpPr>
        <p:spPr bwMode="auto">
          <a:xfrm>
            <a:off x="304800" y="19812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Diffúziós kályhába helyeznek egy partit</a:t>
            </a:r>
          </a:p>
        </p:txBody>
      </p:sp>
      <p:sp>
        <p:nvSpPr>
          <p:cNvPr id="271365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GB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A szeletek</a:t>
            </a:r>
          </a:p>
        </p:txBody>
      </p:sp>
      <p:sp>
        <p:nvSpPr>
          <p:cNvPr id="271366" name="Line 6"/>
          <p:cNvSpPr>
            <a:spLocks noChangeShapeType="1"/>
          </p:cNvSpPr>
          <p:nvPr/>
        </p:nvSpPr>
        <p:spPr bwMode="auto">
          <a:xfrm>
            <a:off x="2438400" y="3810000"/>
            <a:ext cx="1371600" cy="838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71367" name="Text Box 7"/>
          <p:cNvSpPr txBox="1">
            <a:spLocks noChangeArrowheads="1"/>
          </p:cNvSpPr>
          <p:nvPr/>
        </p:nvSpPr>
        <p:spPr bwMode="auto">
          <a:xfrm>
            <a:off x="228600" y="4800600"/>
            <a:ext cx="304800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GB" sz="2400">
                <a:solidFill>
                  <a:schemeClr val="tx1"/>
                </a:solidFill>
                <a:latin typeface="Bookman Old Style" pitchFamily="18" charset="0"/>
              </a:rPr>
              <a:t>Egy partiban akár </a:t>
            </a:r>
            <a:r>
              <a:rPr lang="en-GB" sz="2400">
                <a:solidFill>
                  <a:srgbClr val="FF0000"/>
                </a:solidFill>
                <a:latin typeface="Bookman Old Style" pitchFamily="18" charset="0"/>
              </a:rPr>
              <a:t>1</a:t>
            </a:r>
            <a:r>
              <a:rPr lang="en-US" sz="2400">
                <a:solidFill>
                  <a:srgbClr val="FF0000"/>
                </a:solidFill>
                <a:latin typeface="Bookman Old Style" pitchFamily="18" charset="0"/>
              </a:rPr>
              <a:t>0000-50000</a:t>
            </a:r>
            <a:r>
              <a:rPr lang="en-US" sz="2400">
                <a:solidFill>
                  <a:schemeClr val="tx1"/>
                </a:solidFill>
                <a:latin typeface="Bookman Old Style" pitchFamily="18" charset="0"/>
              </a:rPr>
              <a:t> chip k</a:t>
            </a:r>
            <a:r>
              <a:rPr lang="hu-HU" sz="2400">
                <a:solidFill>
                  <a:schemeClr val="tx1"/>
                </a:solidFill>
                <a:latin typeface="Bookman Old Style" pitchFamily="18" charset="0"/>
              </a:rPr>
              <a:t>észü</a:t>
            </a:r>
            <a:r>
              <a:rPr lang="en-US" sz="2400">
                <a:solidFill>
                  <a:schemeClr val="tx1"/>
                </a:solidFill>
                <a:latin typeface="Bookman Old Style" pitchFamily="18" charset="0"/>
              </a:rPr>
              <a:t>lhet egyszerre!</a:t>
            </a:r>
            <a:endParaRPr lang="en-GB" sz="240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ChangeArrowheads="1"/>
          </p:cNvSpPr>
          <p:nvPr/>
        </p:nvSpPr>
        <p:spPr bwMode="auto">
          <a:xfrm>
            <a:off x="5486400" y="2362200"/>
            <a:ext cx="3657600" cy="4191000"/>
          </a:xfrm>
          <a:prstGeom prst="rect">
            <a:avLst/>
          </a:prstGeom>
          <a:solidFill>
            <a:srgbClr val="00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565150"/>
            <a:ext cx="7772400" cy="698500"/>
          </a:xfrm>
        </p:spPr>
        <p:txBody>
          <a:bodyPr/>
          <a:lstStyle/>
          <a:p>
            <a:r>
              <a:rPr lang="en-GB">
                <a:solidFill>
                  <a:srgbClr val="FF0000"/>
                </a:solidFill>
              </a:rPr>
              <a:t>Moore</a:t>
            </a:r>
            <a:r>
              <a:rPr lang="hu-HU">
                <a:solidFill>
                  <a:srgbClr val="FF0000"/>
                </a:solidFill>
              </a:rPr>
              <a:t> törvény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819150"/>
          </a:xfrm>
        </p:spPr>
        <p:txBody>
          <a:bodyPr/>
          <a:lstStyle/>
          <a:p>
            <a:r>
              <a:rPr lang="en-GB"/>
              <a:t>From Intel’s 4040 (2300 transistors) to Pentium II (7,500,000 transistors) and beyond</a:t>
            </a:r>
          </a:p>
        </p:txBody>
      </p:sp>
      <p:pic>
        <p:nvPicPr>
          <p:cNvPr id="239621" name="Picture 5" descr="moore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4953000" cy="365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9622" name="Picture 6" descr="processor_siz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76600"/>
            <a:ext cx="3114675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9623" name="Text Box 7"/>
          <p:cNvSpPr txBox="1">
            <a:spLocks noChangeArrowheads="1"/>
          </p:cNvSpPr>
          <p:nvPr/>
        </p:nvSpPr>
        <p:spPr bwMode="auto">
          <a:xfrm>
            <a:off x="5867400" y="2895600"/>
            <a:ext cx="3048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  <a:latin typeface="Times New Roman" pitchFamily="18" charset="0"/>
              </a:rPr>
              <a:t>Relative sizes of ICs in graph</a:t>
            </a: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52400"/>
            <a:ext cx="6121400" cy="6494463"/>
          </a:xfrm>
          <a:noFill/>
          <a:ln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2" descr="GMs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25538"/>
            <a:ext cx="6527800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166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91575" cy="1143000"/>
          </a:xfrm>
        </p:spPr>
        <p:txBody>
          <a:bodyPr/>
          <a:lstStyle/>
          <a:p>
            <a:r>
              <a:rPr lang="hu-HU">
                <a:solidFill>
                  <a:srgbClr val="FF0000"/>
                </a:solidFill>
              </a:rPr>
              <a:t>A mikroelektronikai technológia fejlődése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41668" name="Text Box 4"/>
          <p:cNvSpPr txBox="1">
            <a:spLocks noChangeArrowheads="1"/>
          </p:cNvSpPr>
          <p:nvPr/>
        </p:nvSpPr>
        <p:spPr bwMode="auto">
          <a:xfrm>
            <a:off x="323850" y="6165850"/>
            <a:ext cx="340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E425D"/>
                    </a:gs>
                    <a:gs pos="100000">
                      <a:srgbClr val="CD011E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000">
                <a:solidFill>
                  <a:schemeClr val="tx1"/>
                </a:solidFill>
              </a:rPr>
              <a:t>Source: Gordon Moore – ISSCC, February 2003</a:t>
            </a:r>
          </a:p>
        </p:txBody>
      </p:sp>
    </p:spTree>
  </p:cSld>
  <p:clrMapOvr>
    <a:masterClrMapping/>
  </p:clrMapOvr>
  <p:transition spd="med">
    <p:strips dir="rd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Text Box 2"/>
          <p:cNvSpPr txBox="1">
            <a:spLocks noChangeArrowheads="1"/>
          </p:cNvSpPr>
          <p:nvPr/>
        </p:nvSpPr>
        <p:spPr bwMode="auto">
          <a:xfrm>
            <a:off x="304800" y="6045200"/>
            <a:ext cx="426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E425D"/>
                    </a:gs>
                    <a:gs pos="100000">
                      <a:srgbClr val="CD011E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000">
                <a:solidFill>
                  <a:schemeClr val="tx1"/>
                </a:solidFill>
              </a:rPr>
              <a:t>Source: Bruce Sohn – Intel (ASMC 2002)</a:t>
            </a:r>
          </a:p>
        </p:txBody>
      </p:sp>
      <p:pic>
        <p:nvPicPr>
          <p:cNvPr id="242691" name="Picture 3" descr="ASMC_2002s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" r="3648" b="3236"/>
          <a:stretch>
            <a:fillRect/>
          </a:stretch>
        </p:blipFill>
        <p:spPr bwMode="auto">
          <a:xfrm>
            <a:off x="2895600" y="1828800"/>
            <a:ext cx="6248400" cy="481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2692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</a:rPr>
              <a:t>Moore</a:t>
            </a:r>
            <a:r>
              <a:rPr lang="hu-HU" sz="2800">
                <a:solidFill>
                  <a:srgbClr val="FF0000"/>
                </a:solidFill>
              </a:rPr>
              <a:t> törvény</a:t>
            </a:r>
            <a:r>
              <a:rPr lang="en-US" sz="2800">
                <a:solidFill>
                  <a:srgbClr val="FF0000"/>
                </a:solidFill>
              </a:rPr>
              <a:t>: 2x </a:t>
            </a:r>
            <a:r>
              <a:rPr lang="hu-HU" sz="2800">
                <a:solidFill>
                  <a:srgbClr val="FF0000"/>
                </a:solidFill>
              </a:rPr>
              <a:t>fejlődés nemzedékenként (18 havonta) az ár/teljesítményben</a:t>
            </a:r>
            <a:endParaRPr 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strips dir="r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ChangeArrowheads="1"/>
          </p:cNvSpPr>
          <p:nvPr/>
        </p:nvSpPr>
        <p:spPr bwMode="auto">
          <a:xfrm>
            <a:off x="304800" y="304800"/>
            <a:ext cx="883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4000" b="0">
                <a:solidFill>
                  <a:srgbClr val="FE4A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Az e</a:t>
            </a:r>
            <a:r>
              <a:rPr lang="en-GB" sz="4000" b="0">
                <a:solidFill>
                  <a:srgbClr val="FE4A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xponen</a:t>
            </a:r>
            <a:r>
              <a:rPr lang="hu-HU" sz="4000" b="0">
                <a:solidFill>
                  <a:srgbClr val="FE4A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</a:t>
            </a:r>
            <a:r>
              <a:rPr lang="en-GB" sz="4000" b="0">
                <a:solidFill>
                  <a:srgbClr val="FE4A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</a:t>
            </a:r>
            <a:r>
              <a:rPr lang="hu-HU" sz="4000" b="0">
                <a:solidFill>
                  <a:srgbClr val="FE4A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ális</a:t>
            </a:r>
            <a:r>
              <a:rPr lang="it-IT" sz="4000" b="0">
                <a:solidFill>
                  <a:srgbClr val="FE4A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hu-HU" sz="4000" b="0">
                <a:solidFill>
                  <a:srgbClr val="FE4A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fejlődés területei</a:t>
            </a:r>
            <a:endParaRPr lang="en-GB" sz="4000" b="0">
              <a:solidFill>
                <a:srgbClr val="FE4A6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838200" y="541020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3600">
                <a:solidFill>
                  <a:schemeClr val="tx1"/>
                </a:solidFill>
              </a:rPr>
              <a:t>• </a:t>
            </a:r>
            <a:r>
              <a:rPr lang="hu-HU" sz="3600">
                <a:solidFill>
                  <a:schemeClr val="tx1"/>
                </a:solidFill>
              </a:rPr>
              <a:t>rendszer megbízhatóság</a:t>
            </a:r>
            <a:endParaRPr lang="en-GB" sz="3600">
              <a:solidFill>
                <a:schemeClr val="tx1"/>
              </a:solidFill>
            </a:endParaRPr>
          </a:p>
        </p:txBody>
      </p:sp>
      <p:sp>
        <p:nvSpPr>
          <p:cNvPr id="243716" name="Text Box 4"/>
          <p:cNvSpPr txBox="1">
            <a:spLocks noChangeArrowheads="1"/>
          </p:cNvSpPr>
          <p:nvPr/>
        </p:nvSpPr>
        <p:spPr bwMode="auto">
          <a:xfrm>
            <a:off x="838200" y="1295400"/>
            <a:ext cx="51450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3600">
                <a:solidFill>
                  <a:schemeClr val="tx1"/>
                </a:solidFill>
                <a:latin typeface="CenturyGothic" charset="0"/>
              </a:rPr>
              <a:t>• </a:t>
            </a:r>
            <a:r>
              <a:rPr lang="hu-HU" sz="3600">
                <a:solidFill>
                  <a:schemeClr val="tx1"/>
                </a:solidFill>
              </a:rPr>
              <a:t>rendszer teljesítmény</a:t>
            </a:r>
            <a:endParaRPr lang="en-GB" sz="3600">
              <a:solidFill>
                <a:schemeClr val="tx1"/>
              </a:solidFill>
            </a:endParaRPr>
          </a:p>
          <a:p>
            <a:pPr algn="l"/>
            <a:endParaRPr lang="en-GB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43717" name="Text Box 5"/>
          <p:cNvSpPr txBox="1">
            <a:spLocks noChangeArrowheads="1"/>
          </p:cNvSpPr>
          <p:nvPr/>
        </p:nvSpPr>
        <p:spPr bwMode="auto">
          <a:xfrm>
            <a:off x="762000" y="2667000"/>
            <a:ext cx="43830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3600">
                <a:solidFill>
                  <a:schemeClr val="tx1"/>
                </a:solidFill>
              </a:rPr>
              <a:t>• </a:t>
            </a:r>
            <a:r>
              <a:rPr lang="hu-HU" sz="3600">
                <a:solidFill>
                  <a:schemeClr val="tx1"/>
                </a:solidFill>
              </a:rPr>
              <a:t>költség/feladatkör</a:t>
            </a:r>
            <a:endParaRPr lang="en-GB" sz="3600">
              <a:solidFill>
                <a:schemeClr val="tx1"/>
              </a:solidFill>
            </a:endParaRPr>
          </a:p>
          <a:p>
            <a:pPr algn="l"/>
            <a:endParaRPr lang="en-GB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43718" name="Text Box 6"/>
          <p:cNvSpPr txBox="1">
            <a:spLocks noChangeArrowheads="1"/>
          </p:cNvSpPr>
          <p:nvPr/>
        </p:nvSpPr>
        <p:spPr bwMode="auto">
          <a:xfrm>
            <a:off x="838200" y="4038600"/>
            <a:ext cx="54498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3600">
                <a:solidFill>
                  <a:schemeClr val="tx1"/>
                </a:solidFill>
              </a:rPr>
              <a:t>• </a:t>
            </a:r>
            <a:r>
              <a:rPr lang="hu-HU" sz="3600">
                <a:solidFill>
                  <a:schemeClr val="tx1"/>
                </a:solidFill>
              </a:rPr>
              <a:t>áramfelvétel/feladatkör</a:t>
            </a:r>
            <a:endParaRPr lang="en-GB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autoUpdateAnimBg="0"/>
      <p:bldP spid="243716" grpId="0" autoUpdateAnimBg="0"/>
      <p:bldP spid="243717" grpId="0" autoUpdateAnimBg="0"/>
      <p:bldP spid="243718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ChangeArrowheads="1"/>
          </p:cNvSpPr>
          <p:nvPr/>
        </p:nvSpPr>
        <p:spPr bwMode="auto">
          <a:xfrm>
            <a:off x="914400" y="228600"/>
            <a:ext cx="4094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4000" b="0">
                <a:solidFill>
                  <a:srgbClr val="FE4A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Tran</a:t>
            </a:r>
            <a:r>
              <a:rPr lang="hu-HU" sz="4000" b="0">
                <a:solidFill>
                  <a:srgbClr val="FE4A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z</a:t>
            </a:r>
            <a:r>
              <a:rPr lang="en-GB" sz="4000" b="0">
                <a:solidFill>
                  <a:srgbClr val="FE4A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is</a:t>
            </a:r>
            <a:r>
              <a:rPr lang="hu-HU" sz="4000" b="0">
                <a:solidFill>
                  <a:srgbClr val="FE4A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z</a:t>
            </a:r>
            <a:r>
              <a:rPr lang="en-GB" sz="4000" b="0">
                <a:solidFill>
                  <a:srgbClr val="FE4A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tor </a:t>
            </a:r>
            <a:r>
              <a:rPr lang="hu-HU" sz="4000" b="0">
                <a:solidFill>
                  <a:srgbClr val="FE4A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költség</a:t>
            </a:r>
            <a:endParaRPr lang="en-GB" sz="4000" b="0">
              <a:solidFill>
                <a:srgbClr val="FE4A6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447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4343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4948238" y="1981200"/>
            <a:ext cx="41957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hu-HU" sz="2400" b="0">
                <a:solidFill>
                  <a:schemeClr val="tx1"/>
                </a:solidFill>
                <a:latin typeface="Times New Roman" pitchFamily="18" charset="0"/>
              </a:rPr>
              <a:t>Három nagyságrendnyi csökkenés 30 év alatt</a:t>
            </a:r>
            <a:endParaRPr lang="en-GB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8" grpId="0" autoUpdateAnimBg="0"/>
      <p:bldP spid="244740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304800"/>
            <a:ext cx="8836025" cy="1003300"/>
          </a:xfrm>
          <a:noFill/>
          <a:ln/>
        </p:spPr>
        <p:txBody>
          <a:bodyPr/>
          <a:lstStyle/>
          <a:p>
            <a:r>
              <a:rPr lang="hu-HU" sz="4800">
                <a:solidFill>
                  <a:schemeClr val="tx1"/>
                </a:solidFill>
              </a:rPr>
              <a:t> </a:t>
            </a:r>
            <a:r>
              <a:rPr lang="hu-HU">
                <a:solidFill>
                  <a:srgbClr val="FF0000"/>
                </a:solidFill>
              </a:rPr>
              <a:t>Intel 4004 mikroprocesszor</a:t>
            </a:r>
            <a:endParaRPr lang="hu-HU" b="1">
              <a:solidFill>
                <a:srgbClr val="FF0000"/>
              </a:solidFill>
            </a:endParaRPr>
          </a:p>
        </p:txBody>
      </p:sp>
      <p:pic>
        <p:nvPicPr>
          <p:cNvPr id="2457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5181600" cy="510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381000"/>
            <a:ext cx="8836025" cy="698500"/>
          </a:xfrm>
          <a:noFill/>
          <a:ln/>
        </p:spPr>
        <p:txBody>
          <a:bodyPr/>
          <a:lstStyle/>
          <a:p>
            <a:r>
              <a:rPr lang="en-GB">
                <a:solidFill>
                  <a:srgbClr val="FF0000"/>
                </a:solidFill>
              </a:rPr>
              <a:t>Intel Pentium (IV) </a:t>
            </a:r>
            <a:r>
              <a:rPr lang="hu-HU">
                <a:solidFill>
                  <a:srgbClr val="FF0000"/>
                </a:solidFill>
              </a:rPr>
              <a:t>m</a:t>
            </a:r>
            <a:r>
              <a:rPr lang="en-GB">
                <a:solidFill>
                  <a:srgbClr val="FF0000"/>
                </a:solidFill>
              </a:rPr>
              <a:t>i</a:t>
            </a:r>
            <a:r>
              <a:rPr lang="hu-HU">
                <a:solidFill>
                  <a:srgbClr val="FF0000"/>
                </a:solidFill>
              </a:rPr>
              <a:t>k</a:t>
            </a:r>
            <a:r>
              <a:rPr lang="en-GB">
                <a:solidFill>
                  <a:srgbClr val="FF0000"/>
                </a:solidFill>
              </a:rPr>
              <a:t>roprocess</a:t>
            </a:r>
            <a:r>
              <a:rPr lang="hu-HU">
                <a:solidFill>
                  <a:srgbClr val="FF0000"/>
                </a:solidFill>
              </a:rPr>
              <a:t>z</a:t>
            </a:r>
            <a:r>
              <a:rPr lang="en-GB">
                <a:solidFill>
                  <a:srgbClr val="FF0000"/>
                </a:solidFill>
              </a:rPr>
              <a:t>or</a:t>
            </a:r>
          </a:p>
        </p:txBody>
      </p:sp>
      <p:pic>
        <p:nvPicPr>
          <p:cNvPr id="247811" name="Picture 3" descr="PentiumI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3100" y="1104900"/>
            <a:ext cx="5210175" cy="5210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0488"/>
            <a:ext cx="8153400" cy="698500"/>
          </a:xfrm>
          <a:noFill/>
          <a:ln/>
        </p:spPr>
        <p:txBody>
          <a:bodyPr/>
          <a:lstStyle/>
          <a:p>
            <a:r>
              <a:rPr lang="hu-HU">
                <a:solidFill>
                  <a:srgbClr val="FF0000"/>
                </a:solidFill>
              </a:rPr>
              <a:t>Chipméret növekedés</a:t>
            </a:r>
            <a:endParaRPr lang="en-GB">
              <a:solidFill>
                <a:srgbClr val="FF0000"/>
              </a:solidFill>
            </a:endParaRPr>
          </a:p>
        </p:txBody>
      </p:sp>
      <p:grpSp>
        <p:nvGrpSpPr>
          <p:cNvPr id="249859" name="Group 3"/>
          <p:cNvGrpSpPr>
            <a:grpSpLocks/>
          </p:cNvGrpSpPr>
          <p:nvPr/>
        </p:nvGrpSpPr>
        <p:grpSpPr bwMode="auto">
          <a:xfrm>
            <a:off x="1090613" y="1600200"/>
            <a:ext cx="6757987" cy="4824413"/>
            <a:chOff x="710" y="816"/>
            <a:chExt cx="3953" cy="2540"/>
          </a:xfrm>
        </p:grpSpPr>
        <p:sp>
          <p:nvSpPr>
            <p:cNvPr id="249860" name="Line 4"/>
            <p:cNvSpPr>
              <a:spLocks noChangeShapeType="1"/>
            </p:cNvSpPr>
            <p:nvPr/>
          </p:nvSpPr>
          <p:spPr bwMode="auto">
            <a:xfrm flipH="1">
              <a:off x="1200" y="1212"/>
              <a:ext cx="3120" cy="115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49861" name="Rectangle 5"/>
            <p:cNvSpPr>
              <a:spLocks noChangeArrowheads="1"/>
            </p:cNvSpPr>
            <p:nvPr/>
          </p:nvSpPr>
          <p:spPr bwMode="auto">
            <a:xfrm>
              <a:off x="1179" y="897"/>
              <a:ext cx="3349" cy="1999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9862" name="Rectangle 6"/>
            <p:cNvSpPr>
              <a:spLocks noChangeArrowheads="1"/>
            </p:cNvSpPr>
            <p:nvPr/>
          </p:nvSpPr>
          <p:spPr bwMode="auto">
            <a:xfrm>
              <a:off x="1179" y="897"/>
              <a:ext cx="3349" cy="1999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9863" name="Line 7"/>
            <p:cNvSpPr>
              <a:spLocks noChangeShapeType="1"/>
            </p:cNvSpPr>
            <p:nvPr/>
          </p:nvSpPr>
          <p:spPr bwMode="auto">
            <a:xfrm>
              <a:off x="1179" y="897"/>
              <a:ext cx="1" cy="1999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9864" name="Line 8"/>
            <p:cNvSpPr>
              <a:spLocks noChangeShapeType="1"/>
            </p:cNvSpPr>
            <p:nvPr/>
          </p:nvSpPr>
          <p:spPr bwMode="auto">
            <a:xfrm>
              <a:off x="1179" y="2896"/>
              <a:ext cx="36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9865" name="Line 9"/>
            <p:cNvSpPr>
              <a:spLocks noChangeShapeType="1"/>
            </p:cNvSpPr>
            <p:nvPr/>
          </p:nvSpPr>
          <p:spPr bwMode="auto">
            <a:xfrm>
              <a:off x="1179" y="2599"/>
              <a:ext cx="36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9866" name="Line 10"/>
            <p:cNvSpPr>
              <a:spLocks noChangeShapeType="1"/>
            </p:cNvSpPr>
            <p:nvPr/>
          </p:nvSpPr>
          <p:spPr bwMode="auto">
            <a:xfrm>
              <a:off x="1179" y="2419"/>
              <a:ext cx="36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9867" name="Line 11"/>
            <p:cNvSpPr>
              <a:spLocks noChangeShapeType="1"/>
            </p:cNvSpPr>
            <p:nvPr/>
          </p:nvSpPr>
          <p:spPr bwMode="auto">
            <a:xfrm>
              <a:off x="1179" y="2293"/>
              <a:ext cx="36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9868" name="Line 12"/>
            <p:cNvSpPr>
              <a:spLocks noChangeShapeType="1"/>
            </p:cNvSpPr>
            <p:nvPr/>
          </p:nvSpPr>
          <p:spPr bwMode="auto">
            <a:xfrm>
              <a:off x="1179" y="2194"/>
              <a:ext cx="36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9869" name="Line 13"/>
            <p:cNvSpPr>
              <a:spLocks noChangeShapeType="1"/>
            </p:cNvSpPr>
            <p:nvPr/>
          </p:nvSpPr>
          <p:spPr bwMode="auto">
            <a:xfrm>
              <a:off x="1179" y="2122"/>
              <a:ext cx="36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9870" name="Line 14"/>
            <p:cNvSpPr>
              <a:spLocks noChangeShapeType="1"/>
            </p:cNvSpPr>
            <p:nvPr/>
          </p:nvSpPr>
          <p:spPr bwMode="auto">
            <a:xfrm>
              <a:off x="1179" y="2049"/>
              <a:ext cx="36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9871" name="Line 15"/>
            <p:cNvSpPr>
              <a:spLocks noChangeShapeType="1"/>
            </p:cNvSpPr>
            <p:nvPr/>
          </p:nvSpPr>
          <p:spPr bwMode="auto">
            <a:xfrm>
              <a:off x="1179" y="1995"/>
              <a:ext cx="36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9872" name="Line 16"/>
            <p:cNvSpPr>
              <a:spLocks noChangeShapeType="1"/>
            </p:cNvSpPr>
            <p:nvPr/>
          </p:nvSpPr>
          <p:spPr bwMode="auto">
            <a:xfrm>
              <a:off x="1179" y="1941"/>
              <a:ext cx="36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9873" name="Line 17"/>
            <p:cNvSpPr>
              <a:spLocks noChangeShapeType="1"/>
            </p:cNvSpPr>
            <p:nvPr/>
          </p:nvSpPr>
          <p:spPr bwMode="auto">
            <a:xfrm>
              <a:off x="1179" y="1896"/>
              <a:ext cx="36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9874" name="Line 18"/>
            <p:cNvSpPr>
              <a:spLocks noChangeShapeType="1"/>
            </p:cNvSpPr>
            <p:nvPr/>
          </p:nvSpPr>
          <p:spPr bwMode="auto">
            <a:xfrm>
              <a:off x="1179" y="1599"/>
              <a:ext cx="36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9875" name="Line 19"/>
            <p:cNvSpPr>
              <a:spLocks noChangeShapeType="1"/>
            </p:cNvSpPr>
            <p:nvPr/>
          </p:nvSpPr>
          <p:spPr bwMode="auto">
            <a:xfrm>
              <a:off x="1179" y="1419"/>
              <a:ext cx="36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9876" name="Line 20"/>
            <p:cNvSpPr>
              <a:spLocks noChangeShapeType="1"/>
            </p:cNvSpPr>
            <p:nvPr/>
          </p:nvSpPr>
          <p:spPr bwMode="auto">
            <a:xfrm>
              <a:off x="1179" y="1293"/>
              <a:ext cx="36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9877" name="Line 21"/>
            <p:cNvSpPr>
              <a:spLocks noChangeShapeType="1"/>
            </p:cNvSpPr>
            <p:nvPr/>
          </p:nvSpPr>
          <p:spPr bwMode="auto">
            <a:xfrm>
              <a:off x="1179" y="1194"/>
              <a:ext cx="36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9878" name="Line 22"/>
            <p:cNvSpPr>
              <a:spLocks noChangeShapeType="1"/>
            </p:cNvSpPr>
            <p:nvPr/>
          </p:nvSpPr>
          <p:spPr bwMode="auto">
            <a:xfrm>
              <a:off x="1179" y="1122"/>
              <a:ext cx="36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9879" name="Line 23"/>
            <p:cNvSpPr>
              <a:spLocks noChangeShapeType="1"/>
            </p:cNvSpPr>
            <p:nvPr/>
          </p:nvSpPr>
          <p:spPr bwMode="auto">
            <a:xfrm>
              <a:off x="1179" y="1050"/>
              <a:ext cx="36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9880" name="Line 24"/>
            <p:cNvSpPr>
              <a:spLocks noChangeShapeType="1"/>
            </p:cNvSpPr>
            <p:nvPr/>
          </p:nvSpPr>
          <p:spPr bwMode="auto">
            <a:xfrm>
              <a:off x="1179" y="996"/>
              <a:ext cx="36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9881" name="Line 25"/>
            <p:cNvSpPr>
              <a:spLocks noChangeShapeType="1"/>
            </p:cNvSpPr>
            <p:nvPr/>
          </p:nvSpPr>
          <p:spPr bwMode="auto">
            <a:xfrm>
              <a:off x="1179" y="942"/>
              <a:ext cx="36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9882" name="Line 26"/>
            <p:cNvSpPr>
              <a:spLocks noChangeShapeType="1"/>
            </p:cNvSpPr>
            <p:nvPr/>
          </p:nvSpPr>
          <p:spPr bwMode="auto">
            <a:xfrm>
              <a:off x="1179" y="897"/>
              <a:ext cx="36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9883" name="Line 27"/>
            <p:cNvSpPr>
              <a:spLocks noChangeShapeType="1"/>
            </p:cNvSpPr>
            <p:nvPr/>
          </p:nvSpPr>
          <p:spPr bwMode="auto">
            <a:xfrm>
              <a:off x="1179" y="2896"/>
              <a:ext cx="45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9884" name="Line 28"/>
            <p:cNvSpPr>
              <a:spLocks noChangeShapeType="1"/>
            </p:cNvSpPr>
            <p:nvPr/>
          </p:nvSpPr>
          <p:spPr bwMode="auto">
            <a:xfrm>
              <a:off x="1179" y="1896"/>
              <a:ext cx="45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9885" name="Line 29"/>
            <p:cNvSpPr>
              <a:spLocks noChangeShapeType="1"/>
            </p:cNvSpPr>
            <p:nvPr/>
          </p:nvSpPr>
          <p:spPr bwMode="auto">
            <a:xfrm>
              <a:off x="1179" y="897"/>
              <a:ext cx="45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9886" name="Line 30"/>
            <p:cNvSpPr>
              <a:spLocks noChangeShapeType="1"/>
            </p:cNvSpPr>
            <p:nvPr/>
          </p:nvSpPr>
          <p:spPr bwMode="auto">
            <a:xfrm>
              <a:off x="1179" y="2896"/>
              <a:ext cx="3349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9887" name="Line 31"/>
            <p:cNvSpPr>
              <a:spLocks noChangeShapeType="1"/>
            </p:cNvSpPr>
            <p:nvPr/>
          </p:nvSpPr>
          <p:spPr bwMode="auto">
            <a:xfrm flipV="1">
              <a:off x="1179" y="2860"/>
              <a:ext cx="1" cy="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9888" name="Line 32"/>
            <p:cNvSpPr>
              <a:spLocks noChangeShapeType="1"/>
            </p:cNvSpPr>
            <p:nvPr/>
          </p:nvSpPr>
          <p:spPr bwMode="auto">
            <a:xfrm flipV="1">
              <a:off x="1350" y="2860"/>
              <a:ext cx="1" cy="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9889" name="Line 33"/>
            <p:cNvSpPr>
              <a:spLocks noChangeShapeType="1"/>
            </p:cNvSpPr>
            <p:nvPr/>
          </p:nvSpPr>
          <p:spPr bwMode="auto">
            <a:xfrm flipV="1">
              <a:off x="1512" y="2860"/>
              <a:ext cx="1" cy="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9890" name="Line 34"/>
            <p:cNvSpPr>
              <a:spLocks noChangeShapeType="1"/>
            </p:cNvSpPr>
            <p:nvPr/>
          </p:nvSpPr>
          <p:spPr bwMode="auto">
            <a:xfrm flipV="1">
              <a:off x="1683" y="2860"/>
              <a:ext cx="1" cy="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9891" name="Line 35"/>
            <p:cNvSpPr>
              <a:spLocks noChangeShapeType="1"/>
            </p:cNvSpPr>
            <p:nvPr/>
          </p:nvSpPr>
          <p:spPr bwMode="auto">
            <a:xfrm flipV="1">
              <a:off x="1845" y="2860"/>
              <a:ext cx="1" cy="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9892" name="Line 36"/>
            <p:cNvSpPr>
              <a:spLocks noChangeShapeType="1"/>
            </p:cNvSpPr>
            <p:nvPr/>
          </p:nvSpPr>
          <p:spPr bwMode="auto">
            <a:xfrm flipV="1">
              <a:off x="2016" y="2860"/>
              <a:ext cx="1" cy="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9893" name="Line 37"/>
            <p:cNvSpPr>
              <a:spLocks noChangeShapeType="1"/>
            </p:cNvSpPr>
            <p:nvPr/>
          </p:nvSpPr>
          <p:spPr bwMode="auto">
            <a:xfrm flipV="1">
              <a:off x="2187" y="2860"/>
              <a:ext cx="1" cy="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9894" name="Line 38"/>
            <p:cNvSpPr>
              <a:spLocks noChangeShapeType="1"/>
            </p:cNvSpPr>
            <p:nvPr/>
          </p:nvSpPr>
          <p:spPr bwMode="auto">
            <a:xfrm flipV="1">
              <a:off x="2349" y="2860"/>
              <a:ext cx="1" cy="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9895" name="Line 39"/>
            <p:cNvSpPr>
              <a:spLocks noChangeShapeType="1"/>
            </p:cNvSpPr>
            <p:nvPr/>
          </p:nvSpPr>
          <p:spPr bwMode="auto">
            <a:xfrm flipV="1">
              <a:off x="2520" y="2860"/>
              <a:ext cx="1" cy="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9896" name="Line 40"/>
            <p:cNvSpPr>
              <a:spLocks noChangeShapeType="1"/>
            </p:cNvSpPr>
            <p:nvPr/>
          </p:nvSpPr>
          <p:spPr bwMode="auto">
            <a:xfrm flipV="1">
              <a:off x="2682" y="2860"/>
              <a:ext cx="1" cy="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9897" name="Line 41"/>
            <p:cNvSpPr>
              <a:spLocks noChangeShapeType="1"/>
            </p:cNvSpPr>
            <p:nvPr/>
          </p:nvSpPr>
          <p:spPr bwMode="auto">
            <a:xfrm flipV="1">
              <a:off x="2854" y="2860"/>
              <a:ext cx="1" cy="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9898" name="Line 42"/>
            <p:cNvSpPr>
              <a:spLocks noChangeShapeType="1"/>
            </p:cNvSpPr>
            <p:nvPr/>
          </p:nvSpPr>
          <p:spPr bwMode="auto">
            <a:xfrm flipV="1">
              <a:off x="3025" y="2860"/>
              <a:ext cx="1" cy="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9899" name="Line 43"/>
            <p:cNvSpPr>
              <a:spLocks noChangeShapeType="1"/>
            </p:cNvSpPr>
            <p:nvPr/>
          </p:nvSpPr>
          <p:spPr bwMode="auto">
            <a:xfrm flipV="1">
              <a:off x="3187" y="2860"/>
              <a:ext cx="1" cy="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9900" name="Line 44"/>
            <p:cNvSpPr>
              <a:spLocks noChangeShapeType="1"/>
            </p:cNvSpPr>
            <p:nvPr/>
          </p:nvSpPr>
          <p:spPr bwMode="auto">
            <a:xfrm flipV="1">
              <a:off x="3358" y="2860"/>
              <a:ext cx="1" cy="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9901" name="Line 45"/>
            <p:cNvSpPr>
              <a:spLocks noChangeShapeType="1"/>
            </p:cNvSpPr>
            <p:nvPr/>
          </p:nvSpPr>
          <p:spPr bwMode="auto">
            <a:xfrm flipV="1">
              <a:off x="3520" y="2860"/>
              <a:ext cx="1" cy="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9902" name="Line 46"/>
            <p:cNvSpPr>
              <a:spLocks noChangeShapeType="1"/>
            </p:cNvSpPr>
            <p:nvPr/>
          </p:nvSpPr>
          <p:spPr bwMode="auto">
            <a:xfrm flipV="1">
              <a:off x="3691" y="2860"/>
              <a:ext cx="1" cy="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9903" name="Line 47"/>
            <p:cNvSpPr>
              <a:spLocks noChangeShapeType="1"/>
            </p:cNvSpPr>
            <p:nvPr/>
          </p:nvSpPr>
          <p:spPr bwMode="auto">
            <a:xfrm flipV="1">
              <a:off x="3862" y="2860"/>
              <a:ext cx="1" cy="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9904" name="Line 48"/>
            <p:cNvSpPr>
              <a:spLocks noChangeShapeType="1"/>
            </p:cNvSpPr>
            <p:nvPr/>
          </p:nvSpPr>
          <p:spPr bwMode="auto">
            <a:xfrm flipV="1">
              <a:off x="4024" y="2860"/>
              <a:ext cx="1" cy="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9905" name="Line 49"/>
            <p:cNvSpPr>
              <a:spLocks noChangeShapeType="1"/>
            </p:cNvSpPr>
            <p:nvPr/>
          </p:nvSpPr>
          <p:spPr bwMode="auto">
            <a:xfrm flipV="1">
              <a:off x="4195" y="2860"/>
              <a:ext cx="1" cy="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9906" name="Line 50"/>
            <p:cNvSpPr>
              <a:spLocks noChangeShapeType="1"/>
            </p:cNvSpPr>
            <p:nvPr/>
          </p:nvSpPr>
          <p:spPr bwMode="auto">
            <a:xfrm flipV="1">
              <a:off x="4357" y="2860"/>
              <a:ext cx="1" cy="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9907" name="Line 51"/>
            <p:cNvSpPr>
              <a:spLocks noChangeShapeType="1"/>
            </p:cNvSpPr>
            <p:nvPr/>
          </p:nvSpPr>
          <p:spPr bwMode="auto">
            <a:xfrm flipV="1">
              <a:off x="4528" y="2860"/>
              <a:ext cx="1" cy="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9908" name="Line 52"/>
            <p:cNvSpPr>
              <a:spLocks noChangeShapeType="1"/>
            </p:cNvSpPr>
            <p:nvPr/>
          </p:nvSpPr>
          <p:spPr bwMode="auto">
            <a:xfrm flipV="1">
              <a:off x="1179" y="2851"/>
              <a:ext cx="1" cy="9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9909" name="Line 53"/>
            <p:cNvSpPr>
              <a:spLocks noChangeShapeType="1"/>
            </p:cNvSpPr>
            <p:nvPr/>
          </p:nvSpPr>
          <p:spPr bwMode="auto">
            <a:xfrm flipV="1">
              <a:off x="2016" y="2851"/>
              <a:ext cx="1" cy="9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9910" name="Line 54"/>
            <p:cNvSpPr>
              <a:spLocks noChangeShapeType="1"/>
            </p:cNvSpPr>
            <p:nvPr/>
          </p:nvSpPr>
          <p:spPr bwMode="auto">
            <a:xfrm flipV="1">
              <a:off x="2854" y="2851"/>
              <a:ext cx="1" cy="9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9911" name="Line 55"/>
            <p:cNvSpPr>
              <a:spLocks noChangeShapeType="1"/>
            </p:cNvSpPr>
            <p:nvPr/>
          </p:nvSpPr>
          <p:spPr bwMode="auto">
            <a:xfrm flipV="1">
              <a:off x="3691" y="2851"/>
              <a:ext cx="1" cy="9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9912" name="Line 56"/>
            <p:cNvSpPr>
              <a:spLocks noChangeShapeType="1"/>
            </p:cNvSpPr>
            <p:nvPr/>
          </p:nvSpPr>
          <p:spPr bwMode="auto">
            <a:xfrm flipV="1">
              <a:off x="4528" y="2851"/>
              <a:ext cx="1" cy="9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9913" name="Freeform 57"/>
            <p:cNvSpPr>
              <a:spLocks/>
            </p:cNvSpPr>
            <p:nvPr/>
          </p:nvSpPr>
          <p:spPr bwMode="auto">
            <a:xfrm>
              <a:off x="1233" y="2392"/>
              <a:ext cx="90" cy="9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9914" name="Freeform 58"/>
            <p:cNvSpPr>
              <a:spLocks/>
            </p:cNvSpPr>
            <p:nvPr/>
          </p:nvSpPr>
          <p:spPr bwMode="auto">
            <a:xfrm>
              <a:off x="1323" y="2329"/>
              <a:ext cx="90" cy="9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9915" name="Freeform 59"/>
            <p:cNvSpPr>
              <a:spLocks/>
            </p:cNvSpPr>
            <p:nvPr/>
          </p:nvSpPr>
          <p:spPr bwMode="auto">
            <a:xfrm>
              <a:off x="1485" y="2212"/>
              <a:ext cx="90" cy="9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9916" name="Freeform 60"/>
            <p:cNvSpPr>
              <a:spLocks/>
            </p:cNvSpPr>
            <p:nvPr/>
          </p:nvSpPr>
          <p:spPr bwMode="auto">
            <a:xfrm>
              <a:off x="1656" y="2167"/>
              <a:ext cx="90" cy="9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9917" name="Freeform 61"/>
            <p:cNvSpPr>
              <a:spLocks/>
            </p:cNvSpPr>
            <p:nvPr/>
          </p:nvSpPr>
          <p:spPr bwMode="auto">
            <a:xfrm>
              <a:off x="1818" y="2095"/>
              <a:ext cx="90" cy="9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9918" name="Freeform 62"/>
            <p:cNvSpPr>
              <a:spLocks/>
            </p:cNvSpPr>
            <p:nvPr/>
          </p:nvSpPr>
          <p:spPr bwMode="auto">
            <a:xfrm>
              <a:off x="2160" y="1968"/>
              <a:ext cx="90" cy="91"/>
            </a:xfrm>
            <a:custGeom>
              <a:avLst/>
              <a:gdLst>
                <a:gd name="T0" fmla="*/ 45 w 90"/>
                <a:gd name="T1" fmla="*/ 0 h 91"/>
                <a:gd name="T2" fmla="*/ 90 w 90"/>
                <a:gd name="T3" fmla="*/ 45 h 91"/>
                <a:gd name="T4" fmla="*/ 45 w 90"/>
                <a:gd name="T5" fmla="*/ 91 h 91"/>
                <a:gd name="T6" fmla="*/ 0 w 90"/>
                <a:gd name="T7" fmla="*/ 45 h 91"/>
                <a:gd name="T8" fmla="*/ 4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45" y="0"/>
                  </a:moveTo>
                  <a:lnTo>
                    <a:pt x="90" y="45"/>
                  </a:lnTo>
                  <a:lnTo>
                    <a:pt x="45" y="91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9919" name="Freeform 63"/>
            <p:cNvSpPr>
              <a:spLocks/>
            </p:cNvSpPr>
            <p:nvPr/>
          </p:nvSpPr>
          <p:spPr bwMode="auto">
            <a:xfrm>
              <a:off x="2412" y="1860"/>
              <a:ext cx="90" cy="9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9920" name="Freeform 64"/>
            <p:cNvSpPr>
              <a:spLocks/>
            </p:cNvSpPr>
            <p:nvPr/>
          </p:nvSpPr>
          <p:spPr bwMode="auto">
            <a:xfrm>
              <a:off x="2745" y="1806"/>
              <a:ext cx="91" cy="90"/>
            </a:xfrm>
            <a:custGeom>
              <a:avLst/>
              <a:gdLst>
                <a:gd name="T0" fmla="*/ 45 w 91"/>
                <a:gd name="T1" fmla="*/ 0 h 90"/>
                <a:gd name="T2" fmla="*/ 91 w 91"/>
                <a:gd name="T3" fmla="*/ 45 h 90"/>
                <a:gd name="T4" fmla="*/ 45 w 91"/>
                <a:gd name="T5" fmla="*/ 90 h 90"/>
                <a:gd name="T6" fmla="*/ 0 w 91"/>
                <a:gd name="T7" fmla="*/ 45 h 90"/>
                <a:gd name="T8" fmla="*/ 45 w 91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0">
                  <a:moveTo>
                    <a:pt x="45" y="0"/>
                  </a:moveTo>
                  <a:lnTo>
                    <a:pt x="91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9921" name="Freeform 65"/>
            <p:cNvSpPr>
              <a:spLocks/>
            </p:cNvSpPr>
            <p:nvPr/>
          </p:nvSpPr>
          <p:spPr bwMode="auto">
            <a:xfrm>
              <a:off x="2998" y="1635"/>
              <a:ext cx="90" cy="9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9922" name="Freeform 66"/>
            <p:cNvSpPr>
              <a:spLocks/>
            </p:cNvSpPr>
            <p:nvPr/>
          </p:nvSpPr>
          <p:spPr bwMode="auto">
            <a:xfrm>
              <a:off x="3250" y="1626"/>
              <a:ext cx="90" cy="9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9923" name="Freeform 67"/>
            <p:cNvSpPr>
              <a:spLocks/>
            </p:cNvSpPr>
            <p:nvPr/>
          </p:nvSpPr>
          <p:spPr bwMode="auto">
            <a:xfrm>
              <a:off x="1215" y="2374"/>
              <a:ext cx="90" cy="9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9924" name="Freeform 68"/>
            <p:cNvSpPr>
              <a:spLocks/>
            </p:cNvSpPr>
            <p:nvPr/>
          </p:nvSpPr>
          <p:spPr bwMode="auto">
            <a:xfrm>
              <a:off x="1305" y="2311"/>
              <a:ext cx="90" cy="9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9925" name="Freeform 69"/>
            <p:cNvSpPr>
              <a:spLocks/>
            </p:cNvSpPr>
            <p:nvPr/>
          </p:nvSpPr>
          <p:spPr bwMode="auto">
            <a:xfrm>
              <a:off x="1467" y="2194"/>
              <a:ext cx="90" cy="9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9926" name="Freeform 70"/>
            <p:cNvSpPr>
              <a:spLocks/>
            </p:cNvSpPr>
            <p:nvPr/>
          </p:nvSpPr>
          <p:spPr bwMode="auto">
            <a:xfrm>
              <a:off x="1638" y="2149"/>
              <a:ext cx="90" cy="9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9927" name="Freeform 71"/>
            <p:cNvSpPr>
              <a:spLocks/>
            </p:cNvSpPr>
            <p:nvPr/>
          </p:nvSpPr>
          <p:spPr bwMode="auto">
            <a:xfrm>
              <a:off x="1800" y="2077"/>
              <a:ext cx="90" cy="9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9928" name="Freeform 72"/>
            <p:cNvSpPr>
              <a:spLocks/>
            </p:cNvSpPr>
            <p:nvPr/>
          </p:nvSpPr>
          <p:spPr bwMode="auto">
            <a:xfrm>
              <a:off x="2142" y="1950"/>
              <a:ext cx="90" cy="9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9929" name="Freeform 73"/>
            <p:cNvSpPr>
              <a:spLocks/>
            </p:cNvSpPr>
            <p:nvPr/>
          </p:nvSpPr>
          <p:spPr bwMode="auto">
            <a:xfrm>
              <a:off x="2394" y="1842"/>
              <a:ext cx="90" cy="9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9930" name="Freeform 74"/>
            <p:cNvSpPr>
              <a:spLocks/>
            </p:cNvSpPr>
            <p:nvPr/>
          </p:nvSpPr>
          <p:spPr bwMode="auto">
            <a:xfrm>
              <a:off x="2727" y="1788"/>
              <a:ext cx="91" cy="90"/>
            </a:xfrm>
            <a:custGeom>
              <a:avLst/>
              <a:gdLst>
                <a:gd name="T0" fmla="*/ 45 w 91"/>
                <a:gd name="T1" fmla="*/ 0 h 90"/>
                <a:gd name="T2" fmla="*/ 91 w 91"/>
                <a:gd name="T3" fmla="*/ 45 h 90"/>
                <a:gd name="T4" fmla="*/ 45 w 91"/>
                <a:gd name="T5" fmla="*/ 90 h 90"/>
                <a:gd name="T6" fmla="*/ 0 w 91"/>
                <a:gd name="T7" fmla="*/ 45 h 90"/>
                <a:gd name="T8" fmla="*/ 45 w 91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0">
                  <a:moveTo>
                    <a:pt x="45" y="0"/>
                  </a:moveTo>
                  <a:lnTo>
                    <a:pt x="91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9931" name="Freeform 75"/>
            <p:cNvSpPr>
              <a:spLocks/>
            </p:cNvSpPr>
            <p:nvPr/>
          </p:nvSpPr>
          <p:spPr bwMode="auto">
            <a:xfrm>
              <a:off x="2980" y="1617"/>
              <a:ext cx="90" cy="9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9932" name="Freeform 76"/>
            <p:cNvSpPr>
              <a:spLocks/>
            </p:cNvSpPr>
            <p:nvPr/>
          </p:nvSpPr>
          <p:spPr bwMode="auto">
            <a:xfrm>
              <a:off x="3232" y="1608"/>
              <a:ext cx="90" cy="9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9933" name="Rectangle 77"/>
            <p:cNvSpPr>
              <a:spLocks noChangeArrowheads="1"/>
            </p:cNvSpPr>
            <p:nvPr/>
          </p:nvSpPr>
          <p:spPr bwMode="auto">
            <a:xfrm>
              <a:off x="1350" y="2446"/>
              <a:ext cx="29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/>
                <a:t>4004</a:t>
              </a:r>
              <a:endParaRPr lang="en-US" b="0"/>
            </a:p>
          </p:txBody>
        </p:sp>
        <p:sp>
          <p:nvSpPr>
            <p:cNvPr id="249934" name="Rectangle 78"/>
            <p:cNvSpPr>
              <a:spLocks noChangeArrowheads="1"/>
            </p:cNvSpPr>
            <p:nvPr/>
          </p:nvSpPr>
          <p:spPr bwMode="auto">
            <a:xfrm>
              <a:off x="1440" y="2320"/>
              <a:ext cx="29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/>
                <a:t>8008</a:t>
              </a:r>
              <a:endParaRPr lang="en-US" b="0"/>
            </a:p>
          </p:txBody>
        </p:sp>
        <p:sp>
          <p:nvSpPr>
            <p:cNvPr id="249935" name="Rectangle 79"/>
            <p:cNvSpPr>
              <a:spLocks noChangeArrowheads="1"/>
            </p:cNvSpPr>
            <p:nvPr/>
          </p:nvSpPr>
          <p:spPr bwMode="auto">
            <a:xfrm>
              <a:off x="1332" y="2077"/>
              <a:ext cx="29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/>
                <a:t>8080</a:t>
              </a:r>
              <a:endParaRPr lang="en-US" b="0"/>
            </a:p>
          </p:txBody>
        </p:sp>
        <p:sp>
          <p:nvSpPr>
            <p:cNvPr id="249936" name="Rectangle 80"/>
            <p:cNvSpPr>
              <a:spLocks noChangeArrowheads="1"/>
            </p:cNvSpPr>
            <p:nvPr/>
          </p:nvSpPr>
          <p:spPr bwMode="auto">
            <a:xfrm>
              <a:off x="1782" y="2212"/>
              <a:ext cx="29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/>
                <a:t>8085</a:t>
              </a:r>
              <a:endParaRPr lang="en-US" b="0"/>
            </a:p>
          </p:txBody>
        </p:sp>
        <p:sp>
          <p:nvSpPr>
            <p:cNvPr id="249937" name="Rectangle 81"/>
            <p:cNvSpPr>
              <a:spLocks noChangeArrowheads="1"/>
            </p:cNvSpPr>
            <p:nvPr/>
          </p:nvSpPr>
          <p:spPr bwMode="auto">
            <a:xfrm>
              <a:off x="1962" y="2095"/>
              <a:ext cx="29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/>
                <a:t>8086</a:t>
              </a:r>
              <a:endParaRPr lang="en-US" b="0"/>
            </a:p>
          </p:txBody>
        </p:sp>
        <p:sp>
          <p:nvSpPr>
            <p:cNvPr id="249938" name="Rectangle 82"/>
            <p:cNvSpPr>
              <a:spLocks noChangeArrowheads="1"/>
            </p:cNvSpPr>
            <p:nvPr/>
          </p:nvSpPr>
          <p:spPr bwMode="auto">
            <a:xfrm>
              <a:off x="2313" y="1995"/>
              <a:ext cx="22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/>
                <a:t>286</a:t>
              </a:r>
              <a:endParaRPr lang="en-US" b="0"/>
            </a:p>
          </p:txBody>
        </p:sp>
        <p:sp>
          <p:nvSpPr>
            <p:cNvPr id="249939" name="Rectangle 83"/>
            <p:cNvSpPr>
              <a:spLocks noChangeArrowheads="1"/>
            </p:cNvSpPr>
            <p:nvPr/>
          </p:nvSpPr>
          <p:spPr bwMode="auto">
            <a:xfrm>
              <a:off x="2556" y="1869"/>
              <a:ext cx="22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/>
                <a:t>386</a:t>
              </a:r>
              <a:endParaRPr lang="en-US" b="0"/>
            </a:p>
          </p:txBody>
        </p:sp>
        <p:sp>
          <p:nvSpPr>
            <p:cNvPr id="249940" name="Rectangle 84"/>
            <p:cNvSpPr>
              <a:spLocks noChangeArrowheads="1"/>
            </p:cNvSpPr>
            <p:nvPr/>
          </p:nvSpPr>
          <p:spPr bwMode="auto">
            <a:xfrm>
              <a:off x="2872" y="1752"/>
              <a:ext cx="22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/>
                <a:t>486</a:t>
              </a:r>
              <a:endParaRPr lang="en-US" b="0"/>
            </a:p>
          </p:txBody>
        </p:sp>
        <p:sp>
          <p:nvSpPr>
            <p:cNvPr id="249941" name="Rectangle 85"/>
            <p:cNvSpPr>
              <a:spLocks noChangeArrowheads="1"/>
            </p:cNvSpPr>
            <p:nvPr/>
          </p:nvSpPr>
          <p:spPr bwMode="auto">
            <a:xfrm>
              <a:off x="3133" y="1707"/>
              <a:ext cx="99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/>
                <a:t>Pentium </a:t>
              </a:r>
              <a:r>
                <a:rPr lang="en-US" sz="1800">
                  <a:cs typeface="Arial" pitchFamily="34" charset="0"/>
                </a:rPr>
                <a:t>® proc</a:t>
              </a:r>
            </a:p>
          </p:txBody>
        </p:sp>
        <p:sp>
          <p:nvSpPr>
            <p:cNvPr id="249942" name="Rectangle 86"/>
            <p:cNvSpPr>
              <a:spLocks noChangeArrowheads="1"/>
            </p:cNvSpPr>
            <p:nvPr/>
          </p:nvSpPr>
          <p:spPr bwMode="auto">
            <a:xfrm>
              <a:off x="3385" y="1608"/>
              <a:ext cx="16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/>
                <a:t>P6</a:t>
              </a:r>
              <a:endParaRPr lang="en-US" b="0"/>
            </a:p>
          </p:txBody>
        </p:sp>
        <p:sp>
          <p:nvSpPr>
            <p:cNvPr id="249943" name="Rectangle 87"/>
            <p:cNvSpPr>
              <a:spLocks noChangeArrowheads="1"/>
            </p:cNvSpPr>
            <p:nvPr/>
          </p:nvSpPr>
          <p:spPr bwMode="auto">
            <a:xfrm>
              <a:off x="981" y="2815"/>
              <a:ext cx="7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/>
                <a:t>1</a:t>
              </a:r>
              <a:endParaRPr lang="en-US" b="0"/>
            </a:p>
          </p:txBody>
        </p:sp>
        <p:sp>
          <p:nvSpPr>
            <p:cNvPr id="249944" name="Rectangle 88"/>
            <p:cNvSpPr>
              <a:spLocks noChangeArrowheads="1"/>
            </p:cNvSpPr>
            <p:nvPr/>
          </p:nvSpPr>
          <p:spPr bwMode="auto">
            <a:xfrm>
              <a:off x="900" y="1815"/>
              <a:ext cx="149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/>
                <a:t>10</a:t>
              </a:r>
              <a:endParaRPr lang="en-US" b="0"/>
            </a:p>
          </p:txBody>
        </p:sp>
        <p:sp>
          <p:nvSpPr>
            <p:cNvPr id="249945" name="Rectangle 89"/>
            <p:cNvSpPr>
              <a:spLocks noChangeArrowheads="1"/>
            </p:cNvSpPr>
            <p:nvPr/>
          </p:nvSpPr>
          <p:spPr bwMode="auto">
            <a:xfrm>
              <a:off x="819" y="816"/>
              <a:ext cx="22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/>
                <a:t>100</a:t>
              </a:r>
              <a:endParaRPr lang="en-US" b="0"/>
            </a:p>
          </p:txBody>
        </p:sp>
        <p:sp>
          <p:nvSpPr>
            <p:cNvPr id="249946" name="Rectangle 90"/>
            <p:cNvSpPr>
              <a:spLocks noChangeArrowheads="1"/>
            </p:cNvSpPr>
            <p:nvPr/>
          </p:nvSpPr>
          <p:spPr bwMode="auto">
            <a:xfrm>
              <a:off x="1017" y="3031"/>
              <a:ext cx="29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/>
                <a:t>1970</a:t>
              </a:r>
              <a:endParaRPr lang="en-US" b="0"/>
            </a:p>
          </p:txBody>
        </p:sp>
        <p:sp>
          <p:nvSpPr>
            <p:cNvPr id="249947" name="Rectangle 91"/>
            <p:cNvSpPr>
              <a:spLocks noChangeArrowheads="1"/>
            </p:cNvSpPr>
            <p:nvPr/>
          </p:nvSpPr>
          <p:spPr bwMode="auto">
            <a:xfrm>
              <a:off x="1854" y="3031"/>
              <a:ext cx="29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/>
                <a:t>1980</a:t>
              </a:r>
              <a:endParaRPr lang="en-US" b="0"/>
            </a:p>
          </p:txBody>
        </p:sp>
        <p:sp>
          <p:nvSpPr>
            <p:cNvPr id="249948" name="Rectangle 92"/>
            <p:cNvSpPr>
              <a:spLocks noChangeArrowheads="1"/>
            </p:cNvSpPr>
            <p:nvPr/>
          </p:nvSpPr>
          <p:spPr bwMode="auto">
            <a:xfrm>
              <a:off x="2691" y="3031"/>
              <a:ext cx="29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/>
                <a:t>1990</a:t>
              </a:r>
              <a:endParaRPr lang="en-US" b="0"/>
            </a:p>
          </p:txBody>
        </p:sp>
        <p:sp>
          <p:nvSpPr>
            <p:cNvPr id="249949" name="Rectangle 93"/>
            <p:cNvSpPr>
              <a:spLocks noChangeArrowheads="1"/>
            </p:cNvSpPr>
            <p:nvPr/>
          </p:nvSpPr>
          <p:spPr bwMode="auto">
            <a:xfrm>
              <a:off x="3529" y="3031"/>
              <a:ext cx="29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/>
                <a:t>2000</a:t>
              </a:r>
              <a:endParaRPr lang="en-US" b="0"/>
            </a:p>
          </p:txBody>
        </p:sp>
        <p:sp>
          <p:nvSpPr>
            <p:cNvPr id="249950" name="Rectangle 94"/>
            <p:cNvSpPr>
              <a:spLocks noChangeArrowheads="1"/>
            </p:cNvSpPr>
            <p:nvPr/>
          </p:nvSpPr>
          <p:spPr bwMode="auto">
            <a:xfrm>
              <a:off x="4366" y="3031"/>
              <a:ext cx="29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/>
                <a:t>2010</a:t>
              </a:r>
              <a:endParaRPr lang="en-US" b="0"/>
            </a:p>
          </p:txBody>
        </p:sp>
        <p:sp>
          <p:nvSpPr>
            <p:cNvPr id="249951" name="Rectangle 95"/>
            <p:cNvSpPr>
              <a:spLocks noChangeArrowheads="1"/>
            </p:cNvSpPr>
            <p:nvPr/>
          </p:nvSpPr>
          <p:spPr bwMode="auto">
            <a:xfrm>
              <a:off x="2700" y="3211"/>
              <a:ext cx="29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/>
                <a:t>Year</a:t>
              </a:r>
              <a:endParaRPr lang="en-US" b="0"/>
            </a:p>
          </p:txBody>
        </p:sp>
        <p:sp>
          <p:nvSpPr>
            <p:cNvPr id="249952" name="Rectangle 96"/>
            <p:cNvSpPr>
              <a:spLocks noChangeArrowheads="1"/>
            </p:cNvSpPr>
            <p:nvPr/>
          </p:nvSpPr>
          <p:spPr bwMode="auto">
            <a:xfrm rot="16200000">
              <a:off x="403" y="1867"/>
              <a:ext cx="77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/>
                <a:t>Die size (mm)</a:t>
              </a:r>
              <a:endParaRPr lang="en-US" b="0"/>
            </a:p>
          </p:txBody>
        </p:sp>
        <p:sp>
          <p:nvSpPr>
            <p:cNvPr id="249953" name="Rectangle 97"/>
            <p:cNvSpPr>
              <a:spLocks noChangeArrowheads="1"/>
            </p:cNvSpPr>
            <p:nvPr/>
          </p:nvSpPr>
          <p:spPr bwMode="auto">
            <a:xfrm>
              <a:off x="2484" y="2158"/>
              <a:ext cx="1999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9954" name="Rectangle 98"/>
            <p:cNvSpPr>
              <a:spLocks noChangeArrowheads="1"/>
            </p:cNvSpPr>
            <p:nvPr/>
          </p:nvSpPr>
          <p:spPr bwMode="auto">
            <a:xfrm>
              <a:off x="2520" y="2176"/>
              <a:ext cx="1529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100"/>
                <a:t>~7% growth per year</a:t>
              </a:r>
              <a:endParaRPr lang="en-US" b="0"/>
            </a:p>
          </p:txBody>
        </p:sp>
        <p:sp>
          <p:nvSpPr>
            <p:cNvPr id="249955" name="Rectangle 99"/>
            <p:cNvSpPr>
              <a:spLocks noChangeArrowheads="1"/>
            </p:cNvSpPr>
            <p:nvPr/>
          </p:nvSpPr>
          <p:spPr bwMode="auto">
            <a:xfrm>
              <a:off x="2520" y="2392"/>
              <a:ext cx="169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100"/>
                <a:t>~2X growth in 10 years</a:t>
              </a:r>
              <a:endParaRPr lang="en-US" b="0"/>
            </a:p>
          </p:txBody>
        </p:sp>
      </p:grpSp>
      <p:sp>
        <p:nvSpPr>
          <p:cNvPr id="249956" name="Text Box 100"/>
          <p:cNvSpPr txBox="1">
            <a:spLocks noChangeArrowheads="1"/>
          </p:cNvSpPr>
          <p:nvPr/>
        </p:nvSpPr>
        <p:spPr bwMode="auto">
          <a:xfrm>
            <a:off x="3995738" y="6315075"/>
            <a:ext cx="1495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 b="0"/>
              <a:t>Courtesy, Intel</a:t>
            </a:r>
          </a:p>
        </p:txBody>
      </p:sp>
      <p:sp>
        <p:nvSpPr>
          <p:cNvPr id="249957" name="Text Box 101"/>
          <p:cNvSpPr txBox="1">
            <a:spLocks noChangeArrowheads="1"/>
          </p:cNvSpPr>
          <p:nvPr/>
        </p:nvSpPr>
        <p:spPr bwMode="auto">
          <a:xfrm>
            <a:off x="34925" y="765175"/>
            <a:ext cx="8858250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chemeClr val="tx1"/>
                </a:solidFill>
              </a:rPr>
              <a:t>14%-os chipátmérő növekedés kell évente a Moore tv. teljesüléséhez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0488"/>
            <a:ext cx="8153400" cy="698500"/>
          </a:xfrm>
          <a:noFill/>
          <a:ln/>
        </p:spPr>
        <p:txBody>
          <a:bodyPr/>
          <a:lstStyle/>
          <a:p>
            <a:r>
              <a:rPr lang="hu-HU">
                <a:solidFill>
                  <a:srgbClr val="FF0000"/>
                </a:solidFill>
              </a:rPr>
              <a:t>Órajel frekvencia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1919288" y="1752600"/>
            <a:ext cx="5794375" cy="3732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884" name="Rectangle 4"/>
          <p:cNvSpPr>
            <a:spLocks noChangeArrowheads="1"/>
          </p:cNvSpPr>
          <p:nvPr/>
        </p:nvSpPr>
        <p:spPr bwMode="auto">
          <a:xfrm>
            <a:off x="1919288" y="1752600"/>
            <a:ext cx="5794375" cy="37322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885" name="Line 5"/>
          <p:cNvSpPr>
            <a:spLocks noChangeShapeType="1"/>
          </p:cNvSpPr>
          <p:nvPr/>
        </p:nvSpPr>
        <p:spPr bwMode="auto">
          <a:xfrm>
            <a:off x="1919288" y="1752600"/>
            <a:ext cx="1587" cy="3732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886" name="Line 6"/>
          <p:cNvSpPr>
            <a:spLocks noChangeShapeType="1"/>
          </p:cNvSpPr>
          <p:nvPr/>
        </p:nvSpPr>
        <p:spPr bwMode="auto">
          <a:xfrm>
            <a:off x="1919288" y="5484813"/>
            <a:ext cx="65087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887" name="Line 7"/>
          <p:cNvSpPr>
            <a:spLocks noChangeShapeType="1"/>
          </p:cNvSpPr>
          <p:nvPr/>
        </p:nvSpPr>
        <p:spPr bwMode="auto">
          <a:xfrm>
            <a:off x="1919288" y="5264150"/>
            <a:ext cx="65087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888" name="Line 8"/>
          <p:cNvSpPr>
            <a:spLocks noChangeShapeType="1"/>
          </p:cNvSpPr>
          <p:nvPr/>
        </p:nvSpPr>
        <p:spPr bwMode="auto">
          <a:xfrm>
            <a:off x="1919288" y="5127625"/>
            <a:ext cx="650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889" name="Line 9"/>
          <p:cNvSpPr>
            <a:spLocks noChangeShapeType="1"/>
          </p:cNvSpPr>
          <p:nvPr/>
        </p:nvSpPr>
        <p:spPr bwMode="auto">
          <a:xfrm>
            <a:off x="1919288" y="5041900"/>
            <a:ext cx="65087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890" name="Line 10"/>
          <p:cNvSpPr>
            <a:spLocks noChangeShapeType="1"/>
          </p:cNvSpPr>
          <p:nvPr/>
        </p:nvSpPr>
        <p:spPr bwMode="auto">
          <a:xfrm>
            <a:off x="1919288" y="4957763"/>
            <a:ext cx="65087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891" name="Line 11"/>
          <p:cNvSpPr>
            <a:spLocks noChangeShapeType="1"/>
          </p:cNvSpPr>
          <p:nvPr/>
        </p:nvSpPr>
        <p:spPr bwMode="auto">
          <a:xfrm>
            <a:off x="1919288" y="4906963"/>
            <a:ext cx="65087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892" name="Line 12"/>
          <p:cNvSpPr>
            <a:spLocks noChangeShapeType="1"/>
          </p:cNvSpPr>
          <p:nvPr/>
        </p:nvSpPr>
        <p:spPr bwMode="auto">
          <a:xfrm>
            <a:off x="1919288" y="4856163"/>
            <a:ext cx="65087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893" name="Line 13"/>
          <p:cNvSpPr>
            <a:spLocks noChangeShapeType="1"/>
          </p:cNvSpPr>
          <p:nvPr/>
        </p:nvSpPr>
        <p:spPr bwMode="auto">
          <a:xfrm>
            <a:off x="1919288" y="4805363"/>
            <a:ext cx="65087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894" name="Line 14"/>
          <p:cNvSpPr>
            <a:spLocks noChangeShapeType="1"/>
          </p:cNvSpPr>
          <p:nvPr/>
        </p:nvSpPr>
        <p:spPr bwMode="auto">
          <a:xfrm>
            <a:off x="1919288" y="4772025"/>
            <a:ext cx="650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895" name="Line 15"/>
          <p:cNvSpPr>
            <a:spLocks noChangeShapeType="1"/>
          </p:cNvSpPr>
          <p:nvPr/>
        </p:nvSpPr>
        <p:spPr bwMode="auto">
          <a:xfrm>
            <a:off x="1919288" y="4737100"/>
            <a:ext cx="650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896" name="Line 16"/>
          <p:cNvSpPr>
            <a:spLocks noChangeShapeType="1"/>
          </p:cNvSpPr>
          <p:nvPr/>
        </p:nvSpPr>
        <p:spPr bwMode="auto">
          <a:xfrm>
            <a:off x="1919288" y="4516438"/>
            <a:ext cx="65087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897" name="Line 17"/>
          <p:cNvSpPr>
            <a:spLocks noChangeShapeType="1"/>
          </p:cNvSpPr>
          <p:nvPr/>
        </p:nvSpPr>
        <p:spPr bwMode="auto">
          <a:xfrm>
            <a:off x="1919288" y="4381500"/>
            <a:ext cx="650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898" name="Line 18"/>
          <p:cNvSpPr>
            <a:spLocks noChangeShapeType="1"/>
          </p:cNvSpPr>
          <p:nvPr/>
        </p:nvSpPr>
        <p:spPr bwMode="auto">
          <a:xfrm>
            <a:off x="1919288" y="4297363"/>
            <a:ext cx="65087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899" name="Line 19"/>
          <p:cNvSpPr>
            <a:spLocks noChangeShapeType="1"/>
          </p:cNvSpPr>
          <p:nvPr/>
        </p:nvSpPr>
        <p:spPr bwMode="auto">
          <a:xfrm>
            <a:off x="1919288" y="4211638"/>
            <a:ext cx="65087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00" name="Line 20"/>
          <p:cNvSpPr>
            <a:spLocks noChangeShapeType="1"/>
          </p:cNvSpPr>
          <p:nvPr/>
        </p:nvSpPr>
        <p:spPr bwMode="auto">
          <a:xfrm>
            <a:off x="1919288" y="4160838"/>
            <a:ext cx="65087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01" name="Line 21"/>
          <p:cNvSpPr>
            <a:spLocks noChangeShapeType="1"/>
          </p:cNvSpPr>
          <p:nvPr/>
        </p:nvSpPr>
        <p:spPr bwMode="auto">
          <a:xfrm>
            <a:off x="1919288" y="4110038"/>
            <a:ext cx="65087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02" name="Line 22"/>
          <p:cNvSpPr>
            <a:spLocks noChangeShapeType="1"/>
          </p:cNvSpPr>
          <p:nvPr/>
        </p:nvSpPr>
        <p:spPr bwMode="auto">
          <a:xfrm>
            <a:off x="1919288" y="4059238"/>
            <a:ext cx="65087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03" name="Line 23"/>
          <p:cNvSpPr>
            <a:spLocks noChangeShapeType="1"/>
          </p:cNvSpPr>
          <p:nvPr/>
        </p:nvSpPr>
        <p:spPr bwMode="auto">
          <a:xfrm>
            <a:off x="1919288" y="4025900"/>
            <a:ext cx="650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04" name="Line 24"/>
          <p:cNvSpPr>
            <a:spLocks noChangeShapeType="1"/>
          </p:cNvSpPr>
          <p:nvPr/>
        </p:nvSpPr>
        <p:spPr bwMode="auto">
          <a:xfrm>
            <a:off x="1919288" y="3990975"/>
            <a:ext cx="65087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05" name="Line 25"/>
          <p:cNvSpPr>
            <a:spLocks noChangeShapeType="1"/>
          </p:cNvSpPr>
          <p:nvPr/>
        </p:nvSpPr>
        <p:spPr bwMode="auto">
          <a:xfrm>
            <a:off x="1919288" y="3771900"/>
            <a:ext cx="650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06" name="Line 26"/>
          <p:cNvSpPr>
            <a:spLocks noChangeShapeType="1"/>
          </p:cNvSpPr>
          <p:nvPr/>
        </p:nvSpPr>
        <p:spPr bwMode="auto">
          <a:xfrm>
            <a:off x="1919288" y="3635375"/>
            <a:ext cx="650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07" name="Line 27"/>
          <p:cNvSpPr>
            <a:spLocks noChangeShapeType="1"/>
          </p:cNvSpPr>
          <p:nvPr/>
        </p:nvSpPr>
        <p:spPr bwMode="auto">
          <a:xfrm>
            <a:off x="1919288" y="3551238"/>
            <a:ext cx="65087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08" name="Line 28"/>
          <p:cNvSpPr>
            <a:spLocks noChangeShapeType="1"/>
          </p:cNvSpPr>
          <p:nvPr/>
        </p:nvSpPr>
        <p:spPr bwMode="auto">
          <a:xfrm>
            <a:off x="1919288" y="3467100"/>
            <a:ext cx="650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09" name="Line 29"/>
          <p:cNvSpPr>
            <a:spLocks noChangeShapeType="1"/>
          </p:cNvSpPr>
          <p:nvPr/>
        </p:nvSpPr>
        <p:spPr bwMode="auto">
          <a:xfrm>
            <a:off x="1919288" y="3416300"/>
            <a:ext cx="650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10" name="Line 30"/>
          <p:cNvSpPr>
            <a:spLocks noChangeShapeType="1"/>
          </p:cNvSpPr>
          <p:nvPr/>
        </p:nvSpPr>
        <p:spPr bwMode="auto">
          <a:xfrm>
            <a:off x="1919288" y="3363913"/>
            <a:ext cx="65087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11" name="Line 31"/>
          <p:cNvSpPr>
            <a:spLocks noChangeShapeType="1"/>
          </p:cNvSpPr>
          <p:nvPr/>
        </p:nvSpPr>
        <p:spPr bwMode="auto">
          <a:xfrm>
            <a:off x="1919288" y="3313113"/>
            <a:ext cx="65087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12" name="Line 32"/>
          <p:cNvSpPr>
            <a:spLocks noChangeShapeType="1"/>
          </p:cNvSpPr>
          <p:nvPr/>
        </p:nvSpPr>
        <p:spPr bwMode="auto">
          <a:xfrm>
            <a:off x="1919288" y="3279775"/>
            <a:ext cx="650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13" name="Line 33"/>
          <p:cNvSpPr>
            <a:spLocks noChangeShapeType="1"/>
          </p:cNvSpPr>
          <p:nvPr/>
        </p:nvSpPr>
        <p:spPr bwMode="auto">
          <a:xfrm>
            <a:off x="1919288" y="3246438"/>
            <a:ext cx="65087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14" name="Line 34"/>
          <p:cNvSpPr>
            <a:spLocks noChangeShapeType="1"/>
          </p:cNvSpPr>
          <p:nvPr/>
        </p:nvSpPr>
        <p:spPr bwMode="auto">
          <a:xfrm>
            <a:off x="1919288" y="3025775"/>
            <a:ext cx="650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15" name="Line 35"/>
          <p:cNvSpPr>
            <a:spLocks noChangeShapeType="1"/>
          </p:cNvSpPr>
          <p:nvPr/>
        </p:nvSpPr>
        <p:spPr bwMode="auto">
          <a:xfrm>
            <a:off x="1919288" y="2890838"/>
            <a:ext cx="65087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16" name="Line 36"/>
          <p:cNvSpPr>
            <a:spLocks noChangeShapeType="1"/>
          </p:cNvSpPr>
          <p:nvPr/>
        </p:nvSpPr>
        <p:spPr bwMode="auto">
          <a:xfrm>
            <a:off x="1919288" y="2805113"/>
            <a:ext cx="65087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17" name="Line 37"/>
          <p:cNvSpPr>
            <a:spLocks noChangeShapeType="1"/>
          </p:cNvSpPr>
          <p:nvPr/>
        </p:nvSpPr>
        <p:spPr bwMode="auto">
          <a:xfrm>
            <a:off x="1919288" y="2720975"/>
            <a:ext cx="650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18" name="Line 38"/>
          <p:cNvSpPr>
            <a:spLocks noChangeShapeType="1"/>
          </p:cNvSpPr>
          <p:nvPr/>
        </p:nvSpPr>
        <p:spPr bwMode="auto">
          <a:xfrm>
            <a:off x="1919288" y="2670175"/>
            <a:ext cx="650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19" name="Line 39"/>
          <p:cNvSpPr>
            <a:spLocks noChangeShapeType="1"/>
          </p:cNvSpPr>
          <p:nvPr/>
        </p:nvSpPr>
        <p:spPr bwMode="auto">
          <a:xfrm>
            <a:off x="1919288" y="2619375"/>
            <a:ext cx="650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20" name="Line 40"/>
          <p:cNvSpPr>
            <a:spLocks noChangeShapeType="1"/>
          </p:cNvSpPr>
          <p:nvPr/>
        </p:nvSpPr>
        <p:spPr bwMode="auto">
          <a:xfrm>
            <a:off x="1919288" y="2566988"/>
            <a:ext cx="65087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21" name="Line 41"/>
          <p:cNvSpPr>
            <a:spLocks noChangeShapeType="1"/>
          </p:cNvSpPr>
          <p:nvPr/>
        </p:nvSpPr>
        <p:spPr bwMode="auto">
          <a:xfrm>
            <a:off x="1919288" y="2532063"/>
            <a:ext cx="65087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22" name="Line 42"/>
          <p:cNvSpPr>
            <a:spLocks noChangeShapeType="1"/>
          </p:cNvSpPr>
          <p:nvPr/>
        </p:nvSpPr>
        <p:spPr bwMode="auto">
          <a:xfrm>
            <a:off x="1919288" y="2498725"/>
            <a:ext cx="650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23" name="Line 43"/>
          <p:cNvSpPr>
            <a:spLocks noChangeShapeType="1"/>
          </p:cNvSpPr>
          <p:nvPr/>
        </p:nvSpPr>
        <p:spPr bwMode="auto">
          <a:xfrm>
            <a:off x="1919288" y="2278063"/>
            <a:ext cx="65087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24" name="Line 44"/>
          <p:cNvSpPr>
            <a:spLocks noChangeShapeType="1"/>
          </p:cNvSpPr>
          <p:nvPr/>
        </p:nvSpPr>
        <p:spPr bwMode="auto">
          <a:xfrm>
            <a:off x="1919288" y="2143125"/>
            <a:ext cx="650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25" name="Line 45"/>
          <p:cNvSpPr>
            <a:spLocks noChangeShapeType="1"/>
          </p:cNvSpPr>
          <p:nvPr/>
        </p:nvSpPr>
        <p:spPr bwMode="auto">
          <a:xfrm>
            <a:off x="1919288" y="2057400"/>
            <a:ext cx="650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26" name="Line 46"/>
          <p:cNvSpPr>
            <a:spLocks noChangeShapeType="1"/>
          </p:cNvSpPr>
          <p:nvPr/>
        </p:nvSpPr>
        <p:spPr bwMode="auto">
          <a:xfrm>
            <a:off x="1919288" y="1973263"/>
            <a:ext cx="65087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27" name="Line 47"/>
          <p:cNvSpPr>
            <a:spLocks noChangeShapeType="1"/>
          </p:cNvSpPr>
          <p:nvPr/>
        </p:nvSpPr>
        <p:spPr bwMode="auto">
          <a:xfrm>
            <a:off x="1919288" y="1922463"/>
            <a:ext cx="65087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28" name="Line 48"/>
          <p:cNvSpPr>
            <a:spLocks noChangeShapeType="1"/>
          </p:cNvSpPr>
          <p:nvPr/>
        </p:nvSpPr>
        <p:spPr bwMode="auto">
          <a:xfrm>
            <a:off x="1919288" y="1871663"/>
            <a:ext cx="65087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29" name="Line 49"/>
          <p:cNvSpPr>
            <a:spLocks noChangeShapeType="1"/>
          </p:cNvSpPr>
          <p:nvPr/>
        </p:nvSpPr>
        <p:spPr bwMode="auto">
          <a:xfrm>
            <a:off x="1919288" y="1820863"/>
            <a:ext cx="65087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30" name="Line 50"/>
          <p:cNvSpPr>
            <a:spLocks noChangeShapeType="1"/>
          </p:cNvSpPr>
          <p:nvPr/>
        </p:nvSpPr>
        <p:spPr bwMode="auto">
          <a:xfrm>
            <a:off x="1919288" y="1785938"/>
            <a:ext cx="65087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31" name="Line 51"/>
          <p:cNvSpPr>
            <a:spLocks noChangeShapeType="1"/>
          </p:cNvSpPr>
          <p:nvPr/>
        </p:nvSpPr>
        <p:spPr bwMode="auto">
          <a:xfrm>
            <a:off x="1919288" y="1752600"/>
            <a:ext cx="650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32" name="Line 52"/>
          <p:cNvSpPr>
            <a:spLocks noChangeShapeType="1"/>
          </p:cNvSpPr>
          <p:nvPr/>
        </p:nvSpPr>
        <p:spPr bwMode="auto">
          <a:xfrm>
            <a:off x="1833563" y="5484813"/>
            <a:ext cx="1682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33" name="Line 53"/>
          <p:cNvSpPr>
            <a:spLocks noChangeShapeType="1"/>
          </p:cNvSpPr>
          <p:nvPr/>
        </p:nvSpPr>
        <p:spPr bwMode="auto">
          <a:xfrm>
            <a:off x="1833563" y="4737100"/>
            <a:ext cx="168275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34" name="Line 54"/>
          <p:cNvSpPr>
            <a:spLocks noChangeShapeType="1"/>
          </p:cNvSpPr>
          <p:nvPr/>
        </p:nvSpPr>
        <p:spPr bwMode="auto">
          <a:xfrm>
            <a:off x="1833563" y="3990975"/>
            <a:ext cx="168275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35" name="Line 55"/>
          <p:cNvSpPr>
            <a:spLocks noChangeShapeType="1"/>
          </p:cNvSpPr>
          <p:nvPr/>
        </p:nvSpPr>
        <p:spPr bwMode="auto">
          <a:xfrm>
            <a:off x="1833563" y="3246438"/>
            <a:ext cx="1682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36" name="Line 56"/>
          <p:cNvSpPr>
            <a:spLocks noChangeShapeType="1"/>
          </p:cNvSpPr>
          <p:nvPr/>
        </p:nvSpPr>
        <p:spPr bwMode="auto">
          <a:xfrm>
            <a:off x="1833563" y="2498725"/>
            <a:ext cx="168275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37" name="Line 57"/>
          <p:cNvSpPr>
            <a:spLocks noChangeShapeType="1"/>
          </p:cNvSpPr>
          <p:nvPr/>
        </p:nvSpPr>
        <p:spPr bwMode="auto">
          <a:xfrm>
            <a:off x="1833563" y="1752600"/>
            <a:ext cx="168275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38" name="Line 58"/>
          <p:cNvSpPr>
            <a:spLocks noChangeShapeType="1"/>
          </p:cNvSpPr>
          <p:nvPr/>
        </p:nvSpPr>
        <p:spPr bwMode="auto">
          <a:xfrm>
            <a:off x="1919288" y="5484813"/>
            <a:ext cx="57943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39" name="Line 59"/>
          <p:cNvSpPr>
            <a:spLocks noChangeShapeType="1"/>
          </p:cNvSpPr>
          <p:nvPr/>
        </p:nvSpPr>
        <p:spPr bwMode="auto">
          <a:xfrm flipV="1">
            <a:off x="1919288" y="5416550"/>
            <a:ext cx="1587" cy="68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40" name="Line 60"/>
          <p:cNvSpPr>
            <a:spLocks noChangeShapeType="1"/>
          </p:cNvSpPr>
          <p:nvPr/>
        </p:nvSpPr>
        <p:spPr bwMode="auto">
          <a:xfrm flipV="1">
            <a:off x="2216150" y="5416550"/>
            <a:ext cx="1588" cy="68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41" name="Line 61"/>
          <p:cNvSpPr>
            <a:spLocks noChangeShapeType="1"/>
          </p:cNvSpPr>
          <p:nvPr/>
        </p:nvSpPr>
        <p:spPr bwMode="auto">
          <a:xfrm flipV="1">
            <a:off x="2495550" y="5416550"/>
            <a:ext cx="3175" cy="68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42" name="Line 62"/>
          <p:cNvSpPr>
            <a:spLocks noChangeShapeType="1"/>
          </p:cNvSpPr>
          <p:nvPr/>
        </p:nvSpPr>
        <p:spPr bwMode="auto">
          <a:xfrm flipV="1">
            <a:off x="2792413" y="5416550"/>
            <a:ext cx="3175" cy="68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43" name="Line 63"/>
          <p:cNvSpPr>
            <a:spLocks noChangeShapeType="1"/>
          </p:cNvSpPr>
          <p:nvPr/>
        </p:nvSpPr>
        <p:spPr bwMode="auto">
          <a:xfrm flipV="1">
            <a:off x="3073400" y="5416550"/>
            <a:ext cx="1588" cy="68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44" name="Line 64"/>
          <p:cNvSpPr>
            <a:spLocks noChangeShapeType="1"/>
          </p:cNvSpPr>
          <p:nvPr/>
        </p:nvSpPr>
        <p:spPr bwMode="auto">
          <a:xfrm flipV="1">
            <a:off x="3370263" y="5416550"/>
            <a:ext cx="1587" cy="68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45" name="Line 65"/>
          <p:cNvSpPr>
            <a:spLocks noChangeShapeType="1"/>
          </p:cNvSpPr>
          <p:nvPr/>
        </p:nvSpPr>
        <p:spPr bwMode="auto">
          <a:xfrm flipV="1">
            <a:off x="3651250" y="5416550"/>
            <a:ext cx="1588" cy="68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46" name="Line 66"/>
          <p:cNvSpPr>
            <a:spLocks noChangeShapeType="1"/>
          </p:cNvSpPr>
          <p:nvPr/>
        </p:nvSpPr>
        <p:spPr bwMode="auto">
          <a:xfrm flipV="1">
            <a:off x="3948113" y="5416550"/>
            <a:ext cx="1587" cy="68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47" name="Line 67"/>
          <p:cNvSpPr>
            <a:spLocks noChangeShapeType="1"/>
          </p:cNvSpPr>
          <p:nvPr/>
        </p:nvSpPr>
        <p:spPr bwMode="auto">
          <a:xfrm flipV="1">
            <a:off x="4229100" y="5416550"/>
            <a:ext cx="1588" cy="68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48" name="Line 68"/>
          <p:cNvSpPr>
            <a:spLocks noChangeShapeType="1"/>
          </p:cNvSpPr>
          <p:nvPr/>
        </p:nvSpPr>
        <p:spPr bwMode="auto">
          <a:xfrm flipV="1">
            <a:off x="4525963" y="5416550"/>
            <a:ext cx="1587" cy="68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49" name="Line 69"/>
          <p:cNvSpPr>
            <a:spLocks noChangeShapeType="1"/>
          </p:cNvSpPr>
          <p:nvPr/>
        </p:nvSpPr>
        <p:spPr bwMode="auto">
          <a:xfrm flipV="1">
            <a:off x="4824413" y="5416550"/>
            <a:ext cx="1587" cy="68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50" name="Line 70"/>
          <p:cNvSpPr>
            <a:spLocks noChangeShapeType="1"/>
          </p:cNvSpPr>
          <p:nvPr/>
        </p:nvSpPr>
        <p:spPr bwMode="auto">
          <a:xfrm flipV="1">
            <a:off x="5105400" y="5416550"/>
            <a:ext cx="1588" cy="68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51" name="Line 71"/>
          <p:cNvSpPr>
            <a:spLocks noChangeShapeType="1"/>
          </p:cNvSpPr>
          <p:nvPr/>
        </p:nvSpPr>
        <p:spPr bwMode="auto">
          <a:xfrm flipV="1">
            <a:off x="5402263" y="5416550"/>
            <a:ext cx="1587" cy="68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52" name="Line 72"/>
          <p:cNvSpPr>
            <a:spLocks noChangeShapeType="1"/>
          </p:cNvSpPr>
          <p:nvPr/>
        </p:nvSpPr>
        <p:spPr bwMode="auto">
          <a:xfrm flipV="1">
            <a:off x="5683250" y="5416550"/>
            <a:ext cx="1588" cy="68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53" name="Line 73"/>
          <p:cNvSpPr>
            <a:spLocks noChangeShapeType="1"/>
          </p:cNvSpPr>
          <p:nvPr/>
        </p:nvSpPr>
        <p:spPr bwMode="auto">
          <a:xfrm flipV="1">
            <a:off x="5980113" y="5416550"/>
            <a:ext cx="1587" cy="68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54" name="Line 74"/>
          <p:cNvSpPr>
            <a:spLocks noChangeShapeType="1"/>
          </p:cNvSpPr>
          <p:nvPr/>
        </p:nvSpPr>
        <p:spPr bwMode="auto">
          <a:xfrm flipV="1">
            <a:off x="6259513" y="5416550"/>
            <a:ext cx="3175" cy="68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55" name="Line 75"/>
          <p:cNvSpPr>
            <a:spLocks noChangeShapeType="1"/>
          </p:cNvSpPr>
          <p:nvPr/>
        </p:nvSpPr>
        <p:spPr bwMode="auto">
          <a:xfrm flipV="1">
            <a:off x="6556375" y="5416550"/>
            <a:ext cx="3175" cy="68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56" name="Line 76"/>
          <p:cNvSpPr>
            <a:spLocks noChangeShapeType="1"/>
          </p:cNvSpPr>
          <p:nvPr/>
        </p:nvSpPr>
        <p:spPr bwMode="auto">
          <a:xfrm flipV="1">
            <a:off x="6837363" y="5416550"/>
            <a:ext cx="1587" cy="68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57" name="Line 77"/>
          <p:cNvSpPr>
            <a:spLocks noChangeShapeType="1"/>
          </p:cNvSpPr>
          <p:nvPr/>
        </p:nvSpPr>
        <p:spPr bwMode="auto">
          <a:xfrm flipV="1">
            <a:off x="7134225" y="5416550"/>
            <a:ext cx="1588" cy="68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58" name="Line 78"/>
          <p:cNvSpPr>
            <a:spLocks noChangeShapeType="1"/>
          </p:cNvSpPr>
          <p:nvPr/>
        </p:nvSpPr>
        <p:spPr bwMode="auto">
          <a:xfrm flipV="1">
            <a:off x="7416800" y="5416550"/>
            <a:ext cx="1588" cy="68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59" name="Line 79"/>
          <p:cNvSpPr>
            <a:spLocks noChangeShapeType="1"/>
          </p:cNvSpPr>
          <p:nvPr/>
        </p:nvSpPr>
        <p:spPr bwMode="auto">
          <a:xfrm flipV="1">
            <a:off x="7713663" y="5416550"/>
            <a:ext cx="1587" cy="68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60" name="Line 80"/>
          <p:cNvSpPr>
            <a:spLocks noChangeShapeType="1"/>
          </p:cNvSpPr>
          <p:nvPr/>
        </p:nvSpPr>
        <p:spPr bwMode="auto">
          <a:xfrm flipV="1">
            <a:off x="1919288" y="5400675"/>
            <a:ext cx="1587" cy="169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61" name="Line 81"/>
          <p:cNvSpPr>
            <a:spLocks noChangeShapeType="1"/>
          </p:cNvSpPr>
          <p:nvPr/>
        </p:nvSpPr>
        <p:spPr bwMode="auto">
          <a:xfrm flipV="1">
            <a:off x="3370263" y="5400675"/>
            <a:ext cx="1587" cy="169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62" name="Line 82"/>
          <p:cNvSpPr>
            <a:spLocks noChangeShapeType="1"/>
          </p:cNvSpPr>
          <p:nvPr/>
        </p:nvSpPr>
        <p:spPr bwMode="auto">
          <a:xfrm flipV="1">
            <a:off x="4824413" y="5400675"/>
            <a:ext cx="1587" cy="169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63" name="Line 83"/>
          <p:cNvSpPr>
            <a:spLocks noChangeShapeType="1"/>
          </p:cNvSpPr>
          <p:nvPr/>
        </p:nvSpPr>
        <p:spPr bwMode="auto">
          <a:xfrm flipV="1">
            <a:off x="6259513" y="5400675"/>
            <a:ext cx="3175" cy="169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64" name="Line 84"/>
          <p:cNvSpPr>
            <a:spLocks noChangeShapeType="1"/>
          </p:cNvSpPr>
          <p:nvPr/>
        </p:nvSpPr>
        <p:spPr bwMode="auto">
          <a:xfrm flipV="1">
            <a:off x="7713663" y="5400675"/>
            <a:ext cx="1587" cy="169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65" name="Freeform 85"/>
          <p:cNvSpPr>
            <a:spLocks/>
          </p:cNvSpPr>
          <p:nvPr/>
        </p:nvSpPr>
        <p:spPr bwMode="auto">
          <a:xfrm>
            <a:off x="2017713" y="5416550"/>
            <a:ext cx="165100" cy="169863"/>
          </a:xfrm>
          <a:custGeom>
            <a:avLst/>
            <a:gdLst>
              <a:gd name="T0" fmla="*/ 45 w 90"/>
              <a:gd name="T1" fmla="*/ 0 h 90"/>
              <a:gd name="T2" fmla="*/ 90 w 90"/>
              <a:gd name="T3" fmla="*/ 45 h 90"/>
              <a:gd name="T4" fmla="*/ 45 w 90"/>
              <a:gd name="T5" fmla="*/ 90 h 90"/>
              <a:gd name="T6" fmla="*/ 0 w 90"/>
              <a:gd name="T7" fmla="*/ 45 h 90"/>
              <a:gd name="T8" fmla="*/ 45 w 90"/>
              <a:gd name="T9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90">
                <a:moveTo>
                  <a:pt x="45" y="0"/>
                </a:moveTo>
                <a:lnTo>
                  <a:pt x="90" y="45"/>
                </a:lnTo>
                <a:lnTo>
                  <a:pt x="45" y="90"/>
                </a:lnTo>
                <a:lnTo>
                  <a:pt x="0" y="45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1428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50966" name="Freeform 86"/>
          <p:cNvSpPr>
            <a:spLocks/>
          </p:cNvSpPr>
          <p:nvPr/>
        </p:nvSpPr>
        <p:spPr bwMode="auto">
          <a:xfrm>
            <a:off x="2165350" y="5211763"/>
            <a:ext cx="165100" cy="171450"/>
          </a:xfrm>
          <a:custGeom>
            <a:avLst/>
            <a:gdLst>
              <a:gd name="T0" fmla="*/ 45 w 90"/>
              <a:gd name="T1" fmla="*/ 0 h 91"/>
              <a:gd name="T2" fmla="*/ 90 w 90"/>
              <a:gd name="T3" fmla="*/ 46 h 91"/>
              <a:gd name="T4" fmla="*/ 45 w 90"/>
              <a:gd name="T5" fmla="*/ 91 h 91"/>
              <a:gd name="T6" fmla="*/ 0 w 90"/>
              <a:gd name="T7" fmla="*/ 46 h 91"/>
              <a:gd name="T8" fmla="*/ 45 w 90"/>
              <a:gd name="T9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91">
                <a:moveTo>
                  <a:pt x="45" y="0"/>
                </a:moveTo>
                <a:lnTo>
                  <a:pt x="90" y="46"/>
                </a:lnTo>
                <a:lnTo>
                  <a:pt x="45" y="91"/>
                </a:lnTo>
                <a:lnTo>
                  <a:pt x="0" y="46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14288">
            <a:solidFill>
              <a:srgbClr val="00009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50967" name="Freeform 87"/>
          <p:cNvSpPr>
            <a:spLocks/>
          </p:cNvSpPr>
          <p:nvPr/>
        </p:nvSpPr>
        <p:spPr bwMode="auto">
          <a:xfrm>
            <a:off x="2446338" y="4465638"/>
            <a:ext cx="165100" cy="169862"/>
          </a:xfrm>
          <a:custGeom>
            <a:avLst/>
            <a:gdLst>
              <a:gd name="T0" fmla="*/ 45 w 90"/>
              <a:gd name="T1" fmla="*/ 0 h 90"/>
              <a:gd name="T2" fmla="*/ 90 w 90"/>
              <a:gd name="T3" fmla="*/ 45 h 90"/>
              <a:gd name="T4" fmla="*/ 45 w 90"/>
              <a:gd name="T5" fmla="*/ 90 h 90"/>
              <a:gd name="T6" fmla="*/ 0 w 90"/>
              <a:gd name="T7" fmla="*/ 45 h 90"/>
              <a:gd name="T8" fmla="*/ 45 w 90"/>
              <a:gd name="T9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90">
                <a:moveTo>
                  <a:pt x="45" y="0"/>
                </a:moveTo>
                <a:lnTo>
                  <a:pt x="90" y="45"/>
                </a:lnTo>
                <a:lnTo>
                  <a:pt x="45" y="90"/>
                </a:lnTo>
                <a:lnTo>
                  <a:pt x="0" y="45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14288">
            <a:solidFill>
              <a:srgbClr val="00009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50968" name="Freeform 88"/>
          <p:cNvSpPr>
            <a:spLocks/>
          </p:cNvSpPr>
          <p:nvPr/>
        </p:nvSpPr>
        <p:spPr bwMode="auto">
          <a:xfrm>
            <a:off x="2743200" y="4160838"/>
            <a:ext cx="165100" cy="169862"/>
          </a:xfrm>
          <a:custGeom>
            <a:avLst/>
            <a:gdLst>
              <a:gd name="T0" fmla="*/ 45 w 90"/>
              <a:gd name="T1" fmla="*/ 0 h 90"/>
              <a:gd name="T2" fmla="*/ 90 w 90"/>
              <a:gd name="T3" fmla="*/ 45 h 90"/>
              <a:gd name="T4" fmla="*/ 45 w 90"/>
              <a:gd name="T5" fmla="*/ 90 h 90"/>
              <a:gd name="T6" fmla="*/ 0 w 90"/>
              <a:gd name="T7" fmla="*/ 45 h 90"/>
              <a:gd name="T8" fmla="*/ 45 w 90"/>
              <a:gd name="T9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90">
                <a:moveTo>
                  <a:pt x="45" y="0"/>
                </a:moveTo>
                <a:lnTo>
                  <a:pt x="90" y="45"/>
                </a:lnTo>
                <a:lnTo>
                  <a:pt x="45" y="90"/>
                </a:lnTo>
                <a:lnTo>
                  <a:pt x="0" y="45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14288">
            <a:solidFill>
              <a:srgbClr val="00009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50969" name="Freeform 89"/>
          <p:cNvSpPr>
            <a:spLocks/>
          </p:cNvSpPr>
          <p:nvPr/>
        </p:nvSpPr>
        <p:spPr bwMode="auto">
          <a:xfrm>
            <a:off x="3024188" y="3940175"/>
            <a:ext cx="165100" cy="169863"/>
          </a:xfrm>
          <a:custGeom>
            <a:avLst/>
            <a:gdLst>
              <a:gd name="T0" fmla="*/ 45 w 90"/>
              <a:gd name="T1" fmla="*/ 0 h 90"/>
              <a:gd name="T2" fmla="*/ 90 w 90"/>
              <a:gd name="T3" fmla="*/ 45 h 90"/>
              <a:gd name="T4" fmla="*/ 45 w 90"/>
              <a:gd name="T5" fmla="*/ 90 h 90"/>
              <a:gd name="T6" fmla="*/ 0 w 90"/>
              <a:gd name="T7" fmla="*/ 45 h 90"/>
              <a:gd name="T8" fmla="*/ 45 w 90"/>
              <a:gd name="T9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90">
                <a:moveTo>
                  <a:pt x="45" y="0"/>
                </a:moveTo>
                <a:lnTo>
                  <a:pt x="90" y="45"/>
                </a:lnTo>
                <a:lnTo>
                  <a:pt x="45" y="90"/>
                </a:lnTo>
                <a:lnTo>
                  <a:pt x="0" y="45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14288">
            <a:solidFill>
              <a:srgbClr val="00009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50970" name="Freeform 90"/>
          <p:cNvSpPr>
            <a:spLocks/>
          </p:cNvSpPr>
          <p:nvPr/>
        </p:nvSpPr>
        <p:spPr bwMode="auto">
          <a:xfrm>
            <a:off x="3602038" y="3889375"/>
            <a:ext cx="165100" cy="169863"/>
          </a:xfrm>
          <a:custGeom>
            <a:avLst/>
            <a:gdLst>
              <a:gd name="T0" fmla="*/ 45 w 90"/>
              <a:gd name="T1" fmla="*/ 0 h 90"/>
              <a:gd name="T2" fmla="*/ 90 w 90"/>
              <a:gd name="T3" fmla="*/ 45 h 90"/>
              <a:gd name="T4" fmla="*/ 45 w 90"/>
              <a:gd name="T5" fmla="*/ 90 h 90"/>
              <a:gd name="T6" fmla="*/ 0 w 90"/>
              <a:gd name="T7" fmla="*/ 45 h 90"/>
              <a:gd name="T8" fmla="*/ 45 w 90"/>
              <a:gd name="T9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90">
                <a:moveTo>
                  <a:pt x="45" y="0"/>
                </a:moveTo>
                <a:lnTo>
                  <a:pt x="90" y="45"/>
                </a:lnTo>
                <a:lnTo>
                  <a:pt x="45" y="90"/>
                </a:lnTo>
                <a:lnTo>
                  <a:pt x="0" y="45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14288">
            <a:solidFill>
              <a:srgbClr val="00009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50971" name="Freeform 91"/>
          <p:cNvSpPr>
            <a:spLocks/>
          </p:cNvSpPr>
          <p:nvPr/>
        </p:nvSpPr>
        <p:spPr bwMode="auto">
          <a:xfrm>
            <a:off x="4046538" y="3787775"/>
            <a:ext cx="165100" cy="169863"/>
          </a:xfrm>
          <a:custGeom>
            <a:avLst/>
            <a:gdLst>
              <a:gd name="T0" fmla="*/ 45 w 90"/>
              <a:gd name="T1" fmla="*/ 0 h 90"/>
              <a:gd name="T2" fmla="*/ 90 w 90"/>
              <a:gd name="T3" fmla="*/ 45 h 90"/>
              <a:gd name="T4" fmla="*/ 45 w 90"/>
              <a:gd name="T5" fmla="*/ 90 h 90"/>
              <a:gd name="T6" fmla="*/ 0 w 90"/>
              <a:gd name="T7" fmla="*/ 45 h 90"/>
              <a:gd name="T8" fmla="*/ 45 w 90"/>
              <a:gd name="T9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90">
                <a:moveTo>
                  <a:pt x="45" y="0"/>
                </a:moveTo>
                <a:lnTo>
                  <a:pt x="90" y="45"/>
                </a:lnTo>
                <a:lnTo>
                  <a:pt x="45" y="90"/>
                </a:lnTo>
                <a:lnTo>
                  <a:pt x="0" y="45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14288">
            <a:solidFill>
              <a:srgbClr val="00009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50972" name="Freeform 92"/>
          <p:cNvSpPr>
            <a:spLocks/>
          </p:cNvSpPr>
          <p:nvPr/>
        </p:nvSpPr>
        <p:spPr bwMode="auto">
          <a:xfrm>
            <a:off x="4625975" y="3635375"/>
            <a:ext cx="165100" cy="169863"/>
          </a:xfrm>
          <a:custGeom>
            <a:avLst/>
            <a:gdLst>
              <a:gd name="T0" fmla="*/ 45 w 90"/>
              <a:gd name="T1" fmla="*/ 0 h 90"/>
              <a:gd name="T2" fmla="*/ 90 w 90"/>
              <a:gd name="T3" fmla="*/ 45 h 90"/>
              <a:gd name="T4" fmla="*/ 45 w 90"/>
              <a:gd name="T5" fmla="*/ 90 h 90"/>
              <a:gd name="T6" fmla="*/ 0 w 90"/>
              <a:gd name="T7" fmla="*/ 45 h 90"/>
              <a:gd name="T8" fmla="*/ 45 w 90"/>
              <a:gd name="T9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90">
                <a:moveTo>
                  <a:pt x="45" y="0"/>
                </a:moveTo>
                <a:lnTo>
                  <a:pt x="90" y="45"/>
                </a:lnTo>
                <a:lnTo>
                  <a:pt x="45" y="90"/>
                </a:lnTo>
                <a:lnTo>
                  <a:pt x="0" y="45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14288">
            <a:solidFill>
              <a:srgbClr val="00009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50973" name="Freeform 93"/>
          <p:cNvSpPr>
            <a:spLocks/>
          </p:cNvSpPr>
          <p:nvPr/>
        </p:nvSpPr>
        <p:spPr bwMode="auto">
          <a:xfrm>
            <a:off x="5056188" y="3330575"/>
            <a:ext cx="165100" cy="169863"/>
          </a:xfrm>
          <a:custGeom>
            <a:avLst/>
            <a:gdLst>
              <a:gd name="T0" fmla="*/ 45 w 90"/>
              <a:gd name="T1" fmla="*/ 0 h 90"/>
              <a:gd name="T2" fmla="*/ 90 w 90"/>
              <a:gd name="T3" fmla="*/ 45 h 90"/>
              <a:gd name="T4" fmla="*/ 45 w 90"/>
              <a:gd name="T5" fmla="*/ 90 h 90"/>
              <a:gd name="T6" fmla="*/ 0 w 90"/>
              <a:gd name="T7" fmla="*/ 45 h 90"/>
              <a:gd name="T8" fmla="*/ 45 w 90"/>
              <a:gd name="T9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90">
                <a:moveTo>
                  <a:pt x="45" y="0"/>
                </a:moveTo>
                <a:lnTo>
                  <a:pt x="90" y="45"/>
                </a:lnTo>
                <a:lnTo>
                  <a:pt x="45" y="90"/>
                </a:lnTo>
                <a:lnTo>
                  <a:pt x="0" y="45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14288">
            <a:solidFill>
              <a:srgbClr val="00009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50974" name="Freeform 94"/>
          <p:cNvSpPr>
            <a:spLocks/>
          </p:cNvSpPr>
          <p:nvPr/>
        </p:nvSpPr>
        <p:spPr bwMode="auto">
          <a:xfrm>
            <a:off x="5484813" y="3059113"/>
            <a:ext cx="165100" cy="169862"/>
          </a:xfrm>
          <a:custGeom>
            <a:avLst/>
            <a:gdLst>
              <a:gd name="T0" fmla="*/ 45 w 90"/>
              <a:gd name="T1" fmla="*/ 0 h 90"/>
              <a:gd name="T2" fmla="*/ 90 w 90"/>
              <a:gd name="T3" fmla="*/ 45 h 90"/>
              <a:gd name="T4" fmla="*/ 45 w 90"/>
              <a:gd name="T5" fmla="*/ 90 h 90"/>
              <a:gd name="T6" fmla="*/ 0 w 90"/>
              <a:gd name="T7" fmla="*/ 45 h 90"/>
              <a:gd name="T8" fmla="*/ 45 w 90"/>
              <a:gd name="T9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90">
                <a:moveTo>
                  <a:pt x="45" y="0"/>
                </a:moveTo>
                <a:lnTo>
                  <a:pt x="90" y="45"/>
                </a:lnTo>
                <a:lnTo>
                  <a:pt x="45" y="90"/>
                </a:lnTo>
                <a:lnTo>
                  <a:pt x="0" y="45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14288">
            <a:solidFill>
              <a:srgbClr val="00009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50975" name="Freeform 95"/>
          <p:cNvSpPr>
            <a:spLocks/>
          </p:cNvSpPr>
          <p:nvPr/>
        </p:nvSpPr>
        <p:spPr bwMode="auto">
          <a:xfrm>
            <a:off x="6210300" y="2346325"/>
            <a:ext cx="165100" cy="168275"/>
          </a:xfrm>
          <a:custGeom>
            <a:avLst/>
            <a:gdLst>
              <a:gd name="T0" fmla="*/ 45 w 90"/>
              <a:gd name="T1" fmla="*/ 0 h 90"/>
              <a:gd name="T2" fmla="*/ 90 w 90"/>
              <a:gd name="T3" fmla="*/ 45 h 90"/>
              <a:gd name="T4" fmla="*/ 45 w 90"/>
              <a:gd name="T5" fmla="*/ 90 h 90"/>
              <a:gd name="T6" fmla="*/ 0 w 90"/>
              <a:gd name="T7" fmla="*/ 45 h 90"/>
              <a:gd name="T8" fmla="*/ 45 w 90"/>
              <a:gd name="T9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90">
                <a:moveTo>
                  <a:pt x="45" y="0"/>
                </a:moveTo>
                <a:lnTo>
                  <a:pt x="90" y="45"/>
                </a:lnTo>
                <a:lnTo>
                  <a:pt x="45" y="90"/>
                </a:lnTo>
                <a:lnTo>
                  <a:pt x="0" y="45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14288">
            <a:solidFill>
              <a:srgbClr val="00009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50976" name="Line 96"/>
          <p:cNvSpPr>
            <a:spLocks noChangeShapeType="1"/>
          </p:cNvSpPr>
          <p:nvPr/>
        </p:nvSpPr>
        <p:spPr bwMode="auto">
          <a:xfrm flipV="1">
            <a:off x="2066925" y="5264150"/>
            <a:ext cx="149225" cy="203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77" name="Line 97"/>
          <p:cNvSpPr>
            <a:spLocks noChangeShapeType="1"/>
          </p:cNvSpPr>
          <p:nvPr/>
        </p:nvSpPr>
        <p:spPr bwMode="auto">
          <a:xfrm flipV="1">
            <a:off x="2216150" y="4516438"/>
            <a:ext cx="279400" cy="74771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78" name="Line 98"/>
          <p:cNvSpPr>
            <a:spLocks noChangeShapeType="1"/>
          </p:cNvSpPr>
          <p:nvPr/>
        </p:nvSpPr>
        <p:spPr bwMode="auto">
          <a:xfrm flipV="1">
            <a:off x="2495550" y="4211638"/>
            <a:ext cx="296863" cy="304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79" name="Line 99"/>
          <p:cNvSpPr>
            <a:spLocks noChangeShapeType="1"/>
          </p:cNvSpPr>
          <p:nvPr/>
        </p:nvSpPr>
        <p:spPr bwMode="auto">
          <a:xfrm flipV="1">
            <a:off x="2792413" y="3990975"/>
            <a:ext cx="280987" cy="2206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80" name="Line 100"/>
          <p:cNvSpPr>
            <a:spLocks noChangeShapeType="1"/>
          </p:cNvSpPr>
          <p:nvPr/>
        </p:nvSpPr>
        <p:spPr bwMode="auto">
          <a:xfrm flipV="1">
            <a:off x="3073400" y="3940175"/>
            <a:ext cx="577850" cy="50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81" name="Line 101"/>
          <p:cNvSpPr>
            <a:spLocks noChangeShapeType="1"/>
          </p:cNvSpPr>
          <p:nvPr/>
        </p:nvSpPr>
        <p:spPr bwMode="auto">
          <a:xfrm flipV="1">
            <a:off x="3651250" y="3838575"/>
            <a:ext cx="446088" cy="101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82" name="Line 102"/>
          <p:cNvSpPr>
            <a:spLocks noChangeShapeType="1"/>
          </p:cNvSpPr>
          <p:nvPr/>
        </p:nvSpPr>
        <p:spPr bwMode="auto">
          <a:xfrm flipV="1">
            <a:off x="4097338" y="3686175"/>
            <a:ext cx="579437" cy="152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83" name="Line 103"/>
          <p:cNvSpPr>
            <a:spLocks noChangeShapeType="1"/>
          </p:cNvSpPr>
          <p:nvPr/>
        </p:nvSpPr>
        <p:spPr bwMode="auto">
          <a:xfrm flipV="1">
            <a:off x="4676775" y="3381375"/>
            <a:ext cx="428625" cy="304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84" name="Line 104"/>
          <p:cNvSpPr>
            <a:spLocks noChangeShapeType="1"/>
          </p:cNvSpPr>
          <p:nvPr/>
        </p:nvSpPr>
        <p:spPr bwMode="auto">
          <a:xfrm flipV="1">
            <a:off x="5105400" y="3109913"/>
            <a:ext cx="428625" cy="27146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85" name="Line 105"/>
          <p:cNvSpPr>
            <a:spLocks noChangeShapeType="1"/>
          </p:cNvSpPr>
          <p:nvPr/>
        </p:nvSpPr>
        <p:spPr bwMode="auto">
          <a:xfrm flipV="1">
            <a:off x="5534025" y="2397125"/>
            <a:ext cx="725488" cy="7127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0986" name="Freeform 106"/>
          <p:cNvSpPr>
            <a:spLocks/>
          </p:cNvSpPr>
          <p:nvPr/>
        </p:nvSpPr>
        <p:spPr bwMode="auto">
          <a:xfrm>
            <a:off x="1984375" y="5383213"/>
            <a:ext cx="165100" cy="169862"/>
          </a:xfrm>
          <a:custGeom>
            <a:avLst/>
            <a:gdLst>
              <a:gd name="T0" fmla="*/ 45 w 90"/>
              <a:gd name="T1" fmla="*/ 0 h 90"/>
              <a:gd name="T2" fmla="*/ 90 w 90"/>
              <a:gd name="T3" fmla="*/ 45 h 90"/>
              <a:gd name="T4" fmla="*/ 45 w 90"/>
              <a:gd name="T5" fmla="*/ 90 h 90"/>
              <a:gd name="T6" fmla="*/ 0 w 90"/>
              <a:gd name="T7" fmla="*/ 45 h 90"/>
              <a:gd name="T8" fmla="*/ 45 w 90"/>
              <a:gd name="T9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90">
                <a:moveTo>
                  <a:pt x="45" y="0"/>
                </a:moveTo>
                <a:lnTo>
                  <a:pt x="90" y="45"/>
                </a:lnTo>
                <a:lnTo>
                  <a:pt x="45" y="90"/>
                </a:lnTo>
                <a:lnTo>
                  <a:pt x="0" y="45"/>
                </a:lnTo>
                <a:lnTo>
                  <a:pt x="45" y="0"/>
                </a:lnTo>
                <a:close/>
              </a:path>
            </a:pathLst>
          </a:custGeom>
          <a:solidFill>
            <a:srgbClr val="FFCC00"/>
          </a:solidFill>
          <a:ln w="1428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50987" name="Freeform 107"/>
          <p:cNvSpPr>
            <a:spLocks/>
          </p:cNvSpPr>
          <p:nvPr/>
        </p:nvSpPr>
        <p:spPr bwMode="auto">
          <a:xfrm>
            <a:off x="2133600" y="5178425"/>
            <a:ext cx="165100" cy="171450"/>
          </a:xfrm>
          <a:custGeom>
            <a:avLst/>
            <a:gdLst>
              <a:gd name="T0" fmla="*/ 45 w 90"/>
              <a:gd name="T1" fmla="*/ 0 h 91"/>
              <a:gd name="T2" fmla="*/ 90 w 90"/>
              <a:gd name="T3" fmla="*/ 46 h 91"/>
              <a:gd name="T4" fmla="*/ 45 w 90"/>
              <a:gd name="T5" fmla="*/ 91 h 91"/>
              <a:gd name="T6" fmla="*/ 0 w 90"/>
              <a:gd name="T7" fmla="*/ 46 h 91"/>
              <a:gd name="T8" fmla="*/ 45 w 90"/>
              <a:gd name="T9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91">
                <a:moveTo>
                  <a:pt x="45" y="0"/>
                </a:moveTo>
                <a:lnTo>
                  <a:pt x="90" y="46"/>
                </a:lnTo>
                <a:lnTo>
                  <a:pt x="45" y="91"/>
                </a:lnTo>
                <a:lnTo>
                  <a:pt x="0" y="46"/>
                </a:lnTo>
                <a:lnTo>
                  <a:pt x="45" y="0"/>
                </a:lnTo>
                <a:close/>
              </a:path>
            </a:pathLst>
          </a:custGeom>
          <a:solidFill>
            <a:srgbClr val="FFCC00"/>
          </a:solidFill>
          <a:ln w="14288">
            <a:solidFill>
              <a:srgbClr val="00009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50988" name="Freeform 108"/>
          <p:cNvSpPr>
            <a:spLocks/>
          </p:cNvSpPr>
          <p:nvPr/>
        </p:nvSpPr>
        <p:spPr bwMode="auto">
          <a:xfrm>
            <a:off x="2413000" y="4432300"/>
            <a:ext cx="165100" cy="169863"/>
          </a:xfrm>
          <a:custGeom>
            <a:avLst/>
            <a:gdLst>
              <a:gd name="T0" fmla="*/ 45 w 90"/>
              <a:gd name="T1" fmla="*/ 0 h 90"/>
              <a:gd name="T2" fmla="*/ 90 w 90"/>
              <a:gd name="T3" fmla="*/ 45 h 90"/>
              <a:gd name="T4" fmla="*/ 45 w 90"/>
              <a:gd name="T5" fmla="*/ 90 h 90"/>
              <a:gd name="T6" fmla="*/ 0 w 90"/>
              <a:gd name="T7" fmla="*/ 45 h 90"/>
              <a:gd name="T8" fmla="*/ 45 w 90"/>
              <a:gd name="T9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90">
                <a:moveTo>
                  <a:pt x="45" y="0"/>
                </a:moveTo>
                <a:lnTo>
                  <a:pt x="90" y="45"/>
                </a:lnTo>
                <a:lnTo>
                  <a:pt x="45" y="90"/>
                </a:lnTo>
                <a:lnTo>
                  <a:pt x="0" y="45"/>
                </a:lnTo>
                <a:lnTo>
                  <a:pt x="45" y="0"/>
                </a:lnTo>
                <a:close/>
              </a:path>
            </a:pathLst>
          </a:custGeom>
          <a:solidFill>
            <a:srgbClr val="FFCC00"/>
          </a:solidFill>
          <a:ln w="14288">
            <a:solidFill>
              <a:srgbClr val="00009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50989" name="Freeform 109"/>
          <p:cNvSpPr>
            <a:spLocks/>
          </p:cNvSpPr>
          <p:nvPr/>
        </p:nvSpPr>
        <p:spPr bwMode="auto">
          <a:xfrm>
            <a:off x="2709863" y="4127500"/>
            <a:ext cx="165100" cy="169863"/>
          </a:xfrm>
          <a:custGeom>
            <a:avLst/>
            <a:gdLst>
              <a:gd name="T0" fmla="*/ 45 w 90"/>
              <a:gd name="T1" fmla="*/ 0 h 90"/>
              <a:gd name="T2" fmla="*/ 90 w 90"/>
              <a:gd name="T3" fmla="*/ 45 h 90"/>
              <a:gd name="T4" fmla="*/ 45 w 90"/>
              <a:gd name="T5" fmla="*/ 90 h 90"/>
              <a:gd name="T6" fmla="*/ 0 w 90"/>
              <a:gd name="T7" fmla="*/ 45 h 90"/>
              <a:gd name="T8" fmla="*/ 45 w 90"/>
              <a:gd name="T9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90">
                <a:moveTo>
                  <a:pt x="45" y="0"/>
                </a:moveTo>
                <a:lnTo>
                  <a:pt x="90" y="45"/>
                </a:lnTo>
                <a:lnTo>
                  <a:pt x="45" y="90"/>
                </a:lnTo>
                <a:lnTo>
                  <a:pt x="0" y="45"/>
                </a:lnTo>
                <a:lnTo>
                  <a:pt x="45" y="0"/>
                </a:lnTo>
                <a:close/>
              </a:path>
            </a:pathLst>
          </a:custGeom>
          <a:solidFill>
            <a:srgbClr val="FFCC00"/>
          </a:solidFill>
          <a:ln w="14288">
            <a:solidFill>
              <a:srgbClr val="00009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50990" name="Freeform 110"/>
          <p:cNvSpPr>
            <a:spLocks/>
          </p:cNvSpPr>
          <p:nvPr/>
        </p:nvSpPr>
        <p:spPr bwMode="auto">
          <a:xfrm>
            <a:off x="2990850" y="3906838"/>
            <a:ext cx="165100" cy="169862"/>
          </a:xfrm>
          <a:custGeom>
            <a:avLst/>
            <a:gdLst>
              <a:gd name="T0" fmla="*/ 45 w 90"/>
              <a:gd name="T1" fmla="*/ 0 h 90"/>
              <a:gd name="T2" fmla="*/ 90 w 90"/>
              <a:gd name="T3" fmla="*/ 45 h 90"/>
              <a:gd name="T4" fmla="*/ 45 w 90"/>
              <a:gd name="T5" fmla="*/ 90 h 90"/>
              <a:gd name="T6" fmla="*/ 0 w 90"/>
              <a:gd name="T7" fmla="*/ 45 h 90"/>
              <a:gd name="T8" fmla="*/ 45 w 90"/>
              <a:gd name="T9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90">
                <a:moveTo>
                  <a:pt x="45" y="0"/>
                </a:moveTo>
                <a:lnTo>
                  <a:pt x="90" y="45"/>
                </a:lnTo>
                <a:lnTo>
                  <a:pt x="45" y="90"/>
                </a:lnTo>
                <a:lnTo>
                  <a:pt x="0" y="45"/>
                </a:lnTo>
                <a:lnTo>
                  <a:pt x="45" y="0"/>
                </a:lnTo>
                <a:close/>
              </a:path>
            </a:pathLst>
          </a:custGeom>
          <a:solidFill>
            <a:srgbClr val="FFCC00"/>
          </a:solidFill>
          <a:ln w="14288">
            <a:solidFill>
              <a:srgbClr val="00009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50991" name="Freeform 111"/>
          <p:cNvSpPr>
            <a:spLocks/>
          </p:cNvSpPr>
          <p:nvPr/>
        </p:nvSpPr>
        <p:spPr bwMode="auto">
          <a:xfrm>
            <a:off x="3568700" y="3856038"/>
            <a:ext cx="165100" cy="169862"/>
          </a:xfrm>
          <a:custGeom>
            <a:avLst/>
            <a:gdLst>
              <a:gd name="T0" fmla="*/ 45 w 90"/>
              <a:gd name="T1" fmla="*/ 0 h 90"/>
              <a:gd name="T2" fmla="*/ 90 w 90"/>
              <a:gd name="T3" fmla="*/ 45 h 90"/>
              <a:gd name="T4" fmla="*/ 45 w 90"/>
              <a:gd name="T5" fmla="*/ 90 h 90"/>
              <a:gd name="T6" fmla="*/ 0 w 90"/>
              <a:gd name="T7" fmla="*/ 45 h 90"/>
              <a:gd name="T8" fmla="*/ 45 w 90"/>
              <a:gd name="T9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90">
                <a:moveTo>
                  <a:pt x="45" y="0"/>
                </a:moveTo>
                <a:lnTo>
                  <a:pt x="90" y="45"/>
                </a:lnTo>
                <a:lnTo>
                  <a:pt x="45" y="90"/>
                </a:lnTo>
                <a:lnTo>
                  <a:pt x="0" y="45"/>
                </a:lnTo>
                <a:lnTo>
                  <a:pt x="45" y="0"/>
                </a:lnTo>
                <a:close/>
              </a:path>
            </a:pathLst>
          </a:custGeom>
          <a:solidFill>
            <a:srgbClr val="FFCC00"/>
          </a:solidFill>
          <a:ln w="14288">
            <a:solidFill>
              <a:srgbClr val="00009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50992" name="Freeform 112"/>
          <p:cNvSpPr>
            <a:spLocks/>
          </p:cNvSpPr>
          <p:nvPr/>
        </p:nvSpPr>
        <p:spPr bwMode="auto">
          <a:xfrm>
            <a:off x="4014788" y="3754438"/>
            <a:ext cx="165100" cy="169862"/>
          </a:xfrm>
          <a:custGeom>
            <a:avLst/>
            <a:gdLst>
              <a:gd name="T0" fmla="*/ 45 w 90"/>
              <a:gd name="T1" fmla="*/ 0 h 90"/>
              <a:gd name="T2" fmla="*/ 90 w 90"/>
              <a:gd name="T3" fmla="*/ 45 h 90"/>
              <a:gd name="T4" fmla="*/ 45 w 90"/>
              <a:gd name="T5" fmla="*/ 90 h 90"/>
              <a:gd name="T6" fmla="*/ 0 w 90"/>
              <a:gd name="T7" fmla="*/ 45 h 90"/>
              <a:gd name="T8" fmla="*/ 45 w 90"/>
              <a:gd name="T9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90">
                <a:moveTo>
                  <a:pt x="45" y="0"/>
                </a:moveTo>
                <a:lnTo>
                  <a:pt x="90" y="45"/>
                </a:lnTo>
                <a:lnTo>
                  <a:pt x="45" y="90"/>
                </a:lnTo>
                <a:lnTo>
                  <a:pt x="0" y="45"/>
                </a:lnTo>
                <a:lnTo>
                  <a:pt x="45" y="0"/>
                </a:lnTo>
                <a:close/>
              </a:path>
            </a:pathLst>
          </a:custGeom>
          <a:solidFill>
            <a:srgbClr val="FFCC00"/>
          </a:solidFill>
          <a:ln w="14288">
            <a:solidFill>
              <a:srgbClr val="00009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50993" name="Freeform 113"/>
          <p:cNvSpPr>
            <a:spLocks/>
          </p:cNvSpPr>
          <p:nvPr/>
        </p:nvSpPr>
        <p:spPr bwMode="auto">
          <a:xfrm>
            <a:off x="4594225" y="3602038"/>
            <a:ext cx="165100" cy="169862"/>
          </a:xfrm>
          <a:custGeom>
            <a:avLst/>
            <a:gdLst>
              <a:gd name="T0" fmla="*/ 45 w 90"/>
              <a:gd name="T1" fmla="*/ 0 h 90"/>
              <a:gd name="T2" fmla="*/ 90 w 90"/>
              <a:gd name="T3" fmla="*/ 45 h 90"/>
              <a:gd name="T4" fmla="*/ 45 w 90"/>
              <a:gd name="T5" fmla="*/ 90 h 90"/>
              <a:gd name="T6" fmla="*/ 0 w 90"/>
              <a:gd name="T7" fmla="*/ 45 h 90"/>
              <a:gd name="T8" fmla="*/ 45 w 90"/>
              <a:gd name="T9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90">
                <a:moveTo>
                  <a:pt x="45" y="0"/>
                </a:moveTo>
                <a:lnTo>
                  <a:pt x="90" y="45"/>
                </a:lnTo>
                <a:lnTo>
                  <a:pt x="45" y="90"/>
                </a:lnTo>
                <a:lnTo>
                  <a:pt x="0" y="45"/>
                </a:lnTo>
                <a:lnTo>
                  <a:pt x="45" y="0"/>
                </a:lnTo>
                <a:close/>
              </a:path>
            </a:pathLst>
          </a:custGeom>
          <a:solidFill>
            <a:srgbClr val="FFCC00"/>
          </a:solidFill>
          <a:ln w="14288">
            <a:solidFill>
              <a:srgbClr val="00009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50994" name="Freeform 114"/>
          <p:cNvSpPr>
            <a:spLocks/>
          </p:cNvSpPr>
          <p:nvPr/>
        </p:nvSpPr>
        <p:spPr bwMode="auto">
          <a:xfrm>
            <a:off x="5022850" y="3297238"/>
            <a:ext cx="165100" cy="169862"/>
          </a:xfrm>
          <a:custGeom>
            <a:avLst/>
            <a:gdLst>
              <a:gd name="T0" fmla="*/ 45 w 90"/>
              <a:gd name="T1" fmla="*/ 0 h 90"/>
              <a:gd name="T2" fmla="*/ 90 w 90"/>
              <a:gd name="T3" fmla="*/ 45 h 90"/>
              <a:gd name="T4" fmla="*/ 45 w 90"/>
              <a:gd name="T5" fmla="*/ 90 h 90"/>
              <a:gd name="T6" fmla="*/ 0 w 90"/>
              <a:gd name="T7" fmla="*/ 45 h 90"/>
              <a:gd name="T8" fmla="*/ 45 w 90"/>
              <a:gd name="T9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90">
                <a:moveTo>
                  <a:pt x="45" y="0"/>
                </a:moveTo>
                <a:lnTo>
                  <a:pt x="90" y="45"/>
                </a:lnTo>
                <a:lnTo>
                  <a:pt x="45" y="90"/>
                </a:lnTo>
                <a:lnTo>
                  <a:pt x="0" y="45"/>
                </a:lnTo>
                <a:lnTo>
                  <a:pt x="45" y="0"/>
                </a:lnTo>
                <a:close/>
              </a:path>
            </a:pathLst>
          </a:custGeom>
          <a:solidFill>
            <a:srgbClr val="FFCC00"/>
          </a:solidFill>
          <a:ln w="14288">
            <a:solidFill>
              <a:srgbClr val="00009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50995" name="Freeform 115"/>
          <p:cNvSpPr>
            <a:spLocks/>
          </p:cNvSpPr>
          <p:nvPr/>
        </p:nvSpPr>
        <p:spPr bwMode="auto">
          <a:xfrm>
            <a:off x="5451475" y="3025775"/>
            <a:ext cx="165100" cy="169863"/>
          </a:xfrm>
          <a:custGeom>
            <a:avLst/>
            <a:gdLst>
              <a:gd name="T0" fmla="*/ 45 w 90"/>
              <a:gd name="T1" fmla="*/ 0 h 90"/>
              <a:gd name="T2" fmla="*/ 90 w 90"/>
              <a:gd name="T3" fmla="*/ 45 h 90"/>
              <a:gd name="T4" fmla="*/ 45 w 90"/>
              <a:gd name="T5" fmla="*/ 90 h 90"/>
              <a:gd name="T6" fmla="*/ 0 w 90"/>
              <a:gd name="T7" fmla="*/ 45 h 90"/>
              <a:gd name="T8" fmla="*/ 45 w 90"/>
              <a:gd name="T9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90">
                <a:moveTo>
                  <a:pt x="45" y="0"/>
                </a:moveTo>
                <a:lnTo>
                  <a:pt x="90" y="45"/>
                </a:lnTo>
                <a:lnTo>
                  <a:pt x="45" y="90"/>
                </a:lnTo>
                <a:lnTo>
                  <a:pt x="0" y="45"/>
                </a:lnTo>
                <a:lnTo>
                  <a:pt x="45" y="0"/>
                </a:lnTo>
                <a:close/>
              </a:path>
            </a:pathLst>
          </a:custGeom>
          <a:solidFill>
            <a:srgbClr val="FFCC00"/>
          </a:solidFill>
          <a:ln w="14288">
            <a:solidFill>
              <a:srgbClr val="00009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50996" name="Freeform 116"/>
          <p:cNvSpPr>
            <a:spLocks/>
          </p:cNvSpPr>
          <p:nvPr/>
        </p:nvSpPr>
        <p:spPr bwMode="auto">
          <a:xfrm>
            <a:off x="6176963" y="2311400"/>
            <a:ext cx="165100" cy="169863"/>
          </a:xfrm>
          <a:custGeom>
            <a:avLst/>
            <a:gdLst>
              <a:gd name="T0" fmla="*/ 45 w 90"/>
              <a:gd name="T1" fmla="*/ 0 h 90"/>
              <a:gd name="T2" fmla="*/ 90 w 90"/>
              <a:gd name="T3" fmla="*/ 45 h 90"/>
              <a:gd name="T4" fmla="*/ 45 w 90"/>
              <a:gd name="T5" fmla="*/ 90 h 90"/>
              <a:gd name="T6" fmla="*/ 0 w 90"/>
              <a:gd name="T7" fmla="*/ 45 h 90"/>
              <a:gd name="T8" fmla="*/ 45 w 90"/>
              <a:gd name="T9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90">
                <a:moveTo>
                  <a:pt x="45" y="0"/>
                </a:moveTo>
                <a:lnTo>
                  <a:pt x="90" y="45"/>
                </a:lnTo>
                <a:lnTo>
                  <a:pt x="45" y="90"/>
                </a:lnTo>
                <a:lnTo>
                  <a:pt x="0" y="45"/>
                </a:lnTo>
                <a:lnTo>
                  <a:pt x="45" y="0"/>
                </a:lnTo>
                <a:close/>
              </a:path>
            </a:pathLst>
          </a:custGeom>
          <a:solidFill>
            <a:srgbClr val="FFCC00"/>
          </a:solidFill>
          <a:ln w="14288">
            <a:solidFill>
              <a:srgbClr val="00009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50997" name="Rectangle 117"/>
          <p:cNvSpPr>
            <a:spLocks noChangeArrowheads="1"/>
          </p:cNvSpPr>
          <p:nvPr/>
        </p:nvSpPr>
        <p:spPr bwMode="auto">
          <a:xfrm>
            <a:off x="5715000" y="2957513"/>
            <a:ext cx="279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/>
              <a:t>P6</a:t>
            </a:r>
            <a:endParaRPr lang="en-US" b="0"/>
          </a:p>
        </p:txBody>
      </p:sp>
      <p:sp>
        <p:nvSpPr>
          <p:cNvPr id="250998" name="Rectangle 118"/>
          <p:cNvSpPr>
            <a:spLocks noChangeArrowheads="1"/>
          </p:cNvSpPr>
          <p:nvPr/>
        </p:nvSpPr>
        <p:spPr bwMode="auto">
          <a:xfrm>
            <a:off x="5335588" y="3313113"/>
            <a:ext cx="16922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/>
              <a:t>Pentium </a:t>
            </a:r>
            <a:r>
              <a:rPr lang="en-US" sz="1800">
                <a:cs typeface="Arial" pitchFamily="34" charset="0"/>
              </a:rPr>
              <a:t>® proc</a:t>
            </a:r>
          </a:p>
        </p:txBody>
      </p:sp>
      <p:sp>
        <p:nvSpPr>
          <p:cNvPr id="250999" name="Rectangle 119"/>
          <p:cNvSpPr>
            <a:spLocks noChangeArrowheads="1"/>
          </p:cNvSpPr>
          <p:nvPr/>
        </p:nvSpPr>
        <p:spPr bwMode="auto">
          <a:xfrm>
            <a:off x="4857750" y="3533775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/>
              <a:t>486</a:t>
            </a:r>
            <a:endParaRPr lang="en-US" b="0"/>
          </a:p>
        </p:txBody>
      </p:sp>
      <p:sp>
        <p:nvSpPr>
          <p:cNvPr id="251000" name="Rectangle 120"/>
          <p:cNvSpPr>
            <a:spLocks noChangeArrowheads="1"/>
          </p:cNvSpPr>
          <p:nvPr/>
        </p:nvSpPr>
        <p:spPr bwMode="auto">
          <a:xfrm>
            <a:off x="4327525" y="3822700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/>
              <a:t>386</a:t>
            </a:r>
            <a:endParaRPr lang="en-US" b="0"/>
          </a:p>
        </p:txBody>
      </p:sp>
      <p:sp>
        <p:nvSpPr>
          <p:cNvPr id="251001" name="Rectangle 121"/>
          <p:cNvSpPr>
            <a:spLocks noChangeArrowheads="1"/>
          </p:cNvSpPr>
          <p:nvPr/>
        </p:nvSpPr>
        <p:spPr bwMode="auto">
          <a:xfrm>
            <a:off x="3783013" y="3975100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/>
              <a:t>286</a:t>
            </a:r>
            <a:endParaRPr lang="en-US" b="0"/>
          </a:p>
        </p:txBody>
      </p:sp>
      <p:sp>
        <p:nvSpPr>
          <p:cNvPr id="251002" name="Rectangle 122"/>
          <p:cNvSpPr>
            <a:spLocks noChangeArrowheads="1"/>
          </p:cNvSpPr>
          <p:nvPr/>
        </p:nvSpPr>
        <p:spPr bwMode="auto">
          <a:xfrm>
            <a:off x="3073400" y="4043363"/>
            <a:ext cx="508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/>
              <a:t>8086</a:t>
            </a:r>
            <a:endParaRPr lang="en-US" b="0"/>
          </a:p>
        </p:txBody>
      </p:sp>
      <p:sp>
        <p:nvSpPr>
          <p:cNvPr id="251003" name="Rectangle 123"/>
          <p:cNvSpPr>
            <a:spLocks noChangeArrowheads="1"/>
          </p:cNvSpPr>
          <p:nvPr/>
        </p:nvSpPr>
        <p:spPr bwMode="auto">
          <a:xfrm>
            <a:off x="2033588" y="3924300"/>
            <a:ext cx="508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/>
              <a:t>8085</a:t>
            </a:r>
            <a:endParaRPr lang="en-US" b="0"/>
          </a:p>
        </p:txBody>
      </p:sp>
      <p:sp>
        <p:nvSpPr>
          <p:cNvPr id="251004" name="Rectangle 124"/>
          <p:cNvSpPr>
            <a:spLocks noChangeArrowheads="1"/>
          </p:cNvSpPr>
          <p:nvPr/>
        </p:nvSpPr>
        <p:spPr bwMode="auto">
          <a:xfrm>
            <a:off x="2660650" y="4516438"/>
            <a:ext cx="5080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/>
              <a:t>8080</a:t>
            </a:r>
            <a:endParaRPr lang="en-US" b="0"/>
          </a:p>
        </p:txBody>
      </p:sp>
      <p:sp>
        <p:nvSpPr>
          <p:cNvPr id="251005" name="Rectangle 125"/>
          <p:cNvSpPr>
            <a:spLocks noChangeArrowheads="1"/>
          </p:cNvSpPr>
          <p:nvPr/>
        </p:nvSpPr>
        <p:spPr bwMode="auto">
          <a:xfrm>
            <a:off x="2314575" y="4906963"/>
            <a:ext cx="508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/>
              <a:t>8008</a:t>
            </a:r>
            <a:endParaRPr lang="en-US" b="0"/>
          </a:p>
        </p:txBody>
      </p:sp>
      <p:sp>
        <p:nvSpPr>
          <p:cNvPr id="251006" name="Rectangle 126"/>
          <p:cNvSpPr>
            <a:spLocks noChangeArrowheads="1"/>
          </p:cNvSpPr>
          <p:nvPr/>
        </p:nvSpPr>
        <p:spPr bwMode="auto">
          <a:xfrm>
            <a:off x="2281238" y="5178425"/>
            <a:ext cx="508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/>
              <a:t>4004</a:t>
            </a:r>
            <a:endParaRPr lang="en-US" b="0"/>
          </a:p>
        </p:txBody>
      </p:sp>
      <p:sp>
        <p:nvSpPr>
          <p:cNvPr id="251007" name="Rectangle 127"/>
          <p:cNvSpPr>
            <a:spLocks noChangeArrowheads="1"/>
          </p:cNvSpPr>
          <p:nvPr/>
        </p:nvSpPr>
        <p:spPr bwMode="auto">
          <a:xfrm>
            <a:off x="1339850" y="5332413"/>
            <a:ext cx="3159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/>
              <a:t>0.1</a:t>
            </a:r>
            <a:endParaRPr lang="en-US" b="0"/>
          </a:p>
        </p:txBody>
      </p:sp>
      <p:sp>
        <p:nvSpPr>
          <p:cNvPr id="251008" name="Rectangle 128"/>
          <p:cNvSpPr>
            <a:spLocks noChangeArrowheads="1"/>
          </p:cNvSpPr>
          <p:nvPr/>
        </p:nvSpPr>
        <p:spPr bwMode="auto">
          <a:xfrm>
            <a:off x="1554163" y="4584700"/>
            <a:ext cx="1254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/>
              <a:t>1</a:t>
            </a:r>
            <a:endParaRPr lang="en-US" b="0"/>
          </a:p>
        </p:txBody>
      </p:sp>
      <p:sp>
        <p:nvSpPr>
          <p:cNvPr id="251009" name="Rectangle 129"/>
          <p:cNvSpPr>
            <a:spLocks noChangeArrowheads="1"/>
          </p:cNvSpPr>
          <p:nvPr/>
        </p:nvSpPr>
        <p:spPr bwMode="auto">
          <a:xfrm>
            <a:off x="1404938" y="3838575"/>
            <a:ext cx="2540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/>
              <a:t>10</a:t>
            </a:r>
            <a:endParaRPr lang="en-US" b="0"/>
          </a:p>
        </p:txBody>
      </p:sp>
      <p:sp>
        <p:nvSpPr>
          <p:cNvPr id="251010" name="Rectangle 130"/>
          <p:cNvSpPr>
            <a:spLocks noChangeArrowheads="1"/>
          </p:cNvSpPr>
          <p:nvPr/>
        </p:nvSpPr>
        <p:spPr bwMode="auto">
          <a:xfrm>
            <a:off x="1257300" y="3094038"/>
            <a:ext cx="381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/>
              <a:t>100</a:t>
            </a:r>
            <a:endParaRPr lang="en-US" b="0"/>
          </a:p>
        </p:txBody>
      </p:sp>
      <p:sp>
        <p:nvSpPr>
          <p:cNvPr id="251011" name="Rectangle 131"/>
          <p:cNvSpPr>
            <a:spLocks noChangeArrowheads="1"/>
          </p:cNvSpPr>
          <p:nvPr/>
        </p:nvSpPr>
        <p:spPr bwMode="auto">
          <a:xfrm>
            <a:off x="1108075" y="2346325"/>
            <a:ext cx="508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/>
              <a:t>1000</a:t>
            </a:r>
            <a:endParaRPr lang="en-US" b="0"/>
          </a:p>
        </p:txBody>
      </p:sp>
      <p:sp>
        <p:nvSpPr>
          <p:cNvPr id="251012" name="Rectangle 132"/>
          <p:cNvSpPr>
            <a:spLocks noChangeArrowheads="1"/>
          </p:cNvSpPr>
          <p:nvPr/>
        </p:nvSpPr>
        <p:spPr bwMode="auto">
          <a:xfrm>
            <a:off x="960438" y="1600200"/>
            <a:ext cx="635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/>
              <a:t>10000</a:t>
            </a:r>
            <a:endParaRPr lang="en-US" b="0"/>
          </a:p>
        </p:txBody>
      </p:sp>
      <p:sp>
        <p:nvSpPr>
          <p:cNvPr id="251013" name="Rectangle 133"/>
          <p:cNvSpPr>
            <a:spLocks noChangeArrowheads="1"/>
          </p:cNvSpPr>
          <p:nvPr/>
        </p:nvSpPr>
        <p:spPr bwMode="auto">
          <a:xfrm>
            <a:off x="1619250" y="5738813"/>
            <a:ext cx="508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/>
              <a:t>1970</a:t>
            </a:r>
            <a:endParaRPr lang="en-US" b="0"/>
          </a:p>
        </p:txBody>
      </p:sp>
      <p:sp>
        <p:nvSpPr>
          <p:cNvPr id="251014" name="Rectangle 134"/>
          <p:cNvSpPr>
            <a:spLocks noChangeArrowheads="1"/>
          </p:cNvSpPr>
          <p:nvPr/>
        </p:nvSpPr>
        <p:spPr bwMode="auto">
          <a:xfrm>
            <a:off x="3073400" y="5738813"/>
            <a:ext cx="508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/>
              <a:t>1980</a:t>
            </a:r>
            <a:endParaRPr lang="en-US" b="0"/>
          </a:p>
        </p:txBody>
      </p:sp>
      <p:sp>
        <p:nvSpPr>
          <p:cNvPr id="251015" name="Rectangle 135"/>
          <p:cNvSpPr>
            <a:spLocks noChangeArrowheads="1"/>
          </p:cNvSpPr>
          <p:nvPr/>
        </p:nvSpPr>
        <p:spPr bwMode="auto">
          <a:xfrm>
            <a:off x="4525963" y="5738813"/>
            <a:ext cx="508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/>
              <a:t>1990</a:t>
            </a:r>
            <a:endParaRPr lang="en-US" b="0"/>
          </a:p>
        </p:txBody>
      </p:sp>
      <p:sp>
        <p:nvSpPr>
          <p:cNvPr id="251016" name="Rectangle 136"/>
          <p:cNvSpPr>
            <a:spLocks noChangeArrowheads="1"/>
          </p:cNvSpPr>
          <p:nvPr/>
        </p:nvSpPr>
        <p:spPr bwMode="auto">
          <a:xfrm>
            <a:off x="5962650" y="5738813"/>
            <a:ext cx="508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/>
              <a:t>2000</a:t>
            </a:r>
            <a:endParaRPr lang="en-US" b="0"/>
          </a:p>
        </p:txBody>
      </p:sp>
      <p:sp>
        <p:nvSpPr>
          <p:cNvPr id="251017" name="Rectangle 137"/>
          <p:cNvSpPr>
            <a:spLocks noChangeArrowheads="1"/>
          </p:cNvSpPr>
          <p:nvPr/>
        </p:nvSpPr>
        <p:spPr bwMode="auto">
          <a:xfrm>
            <a:off x="7416800" y="5738813"/>
            <a:ext cx="508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/>
              <a:t>2010</a:t>
            </a:r>
            <a:endParaRPr lang="en-US" b="0"/>
          </a:p>
        </p:txBody>
      </p:sp>
      <p:sp>
        <p:nvSpPr>
          <p:cNvPr id="251018" name="Rectangle 138"/>
          <p:cNvSpPr>
            <a:spLocks noChangeArrowheads="1"/>
          </p:cNvSpPr>
          <p:nvPr/>
        </p:nvSpPr>
        <p:spPr bwMode="auto">
          <a:xfrm>
            <a:off x="4525963" y="6078538"/>
            <a:ext cx="495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/>
              <a:t>Year</a:t>
            </a:r>
            <a:endParaRPr lang="en-US" b="0"/>
          </a:p>
        </p:txBody>
      </p:sp>
      <p:sp>
        <p:nvSpPr>
          <p:cNvPr id="251019" name="Rectangle 139"/>
          <p:cNvSpPr>
            <a:spLocks noChangeArrowheads="1"/>
          </p:cNvSpPr>
          <p:nvPr/>
        </p:nvSpPr>
        <p:spPr bwMode="auto">
          <a:xfrm rot="16200000">
            <a:off x="-18256" y="3606006"/>
            <a:ext cx="1841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/>
              <a:t>Frequency (M</a:t>
            </a:r>
            <a:r>
              <a:rPr lang="hu-HU" sz="1800"/>
              <a:t>H</a:t>
            </a:r>
            <a:r>
              <a:rPr lang="en-US" sz="1800"/>
              <a:t>z)</a:t>
            </a:r>
            <a:endParaRPr lang="en-US" b="0"/>
          </a:p>
        </p:txBody>
      </p:sp>
      <p:grpSp>
        <p:nvGrpSpPr>
          <p:cNvPr id="251020" name="Group 140"/>
          <p:cNvGrpSpPr>
            <a:grpSpLocks/>
          </p:cNvGrpSpPr>
          <p:nvPr/>
        </p:nvGrpSpPr>
        <p:grpSpPr bwMode="auto">
          <a:xfrm>
            <a:off x="6310313" y="1770063"/>
            <a:ext cx="527050" cy="609600"/>
            <a:chOff x="3833" y="1182"/>
            <a:chExt cx="288" cy="324"/>
          </a:xfrm>
        </p:grpSpPr>
        <p:sp>
          <p:nvSpPr>
            <p:cNvPr id="251021" name="Freeform 141"/>
            <p:cNvSpPr>
              <a:spLocks/>
            </p:cNvSpPr>
            <p:nvPr/>
          </p:nvSpPr>
          <p:spPr bwMode="auto">
            <a:xfrm>
              <a:off x="3833" y="1254"/>
              <a:ext cx="225" cy="252"/>
            </a:xfrm>
            <a:custGeom>
              <a:avLst/>
              <a:gdLst>
                <a:gd name="T0" fmla="*/ 0 w 225"/>
                <a:gd name="T1" fmla="*/ 234 h 252"/>
                <a:gd name="T2" fmla="*/ 18 w 225"/>
                <a:gd name="T3" fmla="*/ 252 h 252"/>
                <a:gd name="T4" fmla="*/ 225 w 225"/>
                <a:gd name="T5" fmla="*/ 18 h 252"/>
                <a:gd name="T6" fmla="*/ 207 w 225"/>
                <a:gd name="T7" fmla="*/ 0 h 252"/>
                <a:gd name="T8" fmla="*/ 0 w 225"/>
                <a:gd name="T9" fmla="*/ 234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52">
                  <a:moveTo>
                    <a:pt x="0" y="234"/>
                  </a:moveTo>
                  <a:lnTo>
                    <a:pt x="18" y="252"/>
                  </a:lnTo>
                  <a:lnTo>
                    <a:pt x="225" y="18"/>
                  </a:lnTo>
                  <a:lnTo>
                    <a:pt x="207" y="0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51022" name="Freeform 142"/>
            <p:cNvSpPr>
              <a:spLocks/>
            </p:cNvSpPr>
            <p:nvPr/>
          </p:nvSpPr>
          <p:spPr bwMode="auto">
            <a:xfrm>
              <a:off x="3986" y="1182"/>
              <a:ext cx="135" cy="144"/>
            </a:xfrm>
            <a:custGeom>
              <a:avLst/>
              <a:gdLst>
                <a:gd name="T0" fmla="*/ 99 w 135"/>
                <a:gd name="T1" fmla="*/ 144 h 144"/>
                <a:gd name="T2" fmla="*/ 135 w 135"/>
                <a:gd name="T3" fmla="*/ 0 h 144"/>
                <a:gd name="T4" fmla="*/ 0 w 135"/>
                <a:gd name="T5" fmla="*/ 54 h 144"/>
                <a:gd name="T6" fmla="*/ 99 w 135"/>
                <a:gd name="T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44">
                  <a:moveTo>
                    <a:pt x="99" y="144"/>
                  </a:moveTo>
                  <a:lnTo>
                    <a:pt x="135" y="0"/>
                  </a:lnTo>
                  <a:lnTo>
                    <a:pt x="0" y="54"/>
                  </a:lnTo>
                  <a:lnTo>
                    <a:pt x="99" y="144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51023" name="Rectangle 143"/>
          <p:cNvSpPr>
            <a:spLocks noChangeArrowheads="1"/>
          </p:cNvSpPr>
          <p:nvPr/>
        </p:nvSpPr>
        <p:spPr bwMode="auto">
          <a:xfrm>
            <a:off x="3948113" y="1990725"/>
            <a:ext cx="23939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1024" name="Text Box 144"/>
          <p:cNvSpPr txBox="1">
            <a:spLocks noChangeArrowheads="1"/>
          </p:cNvSpPr>
          <p:nvPr/>
        </p:nvSpPr>
        <p:spPr bwMode="auto">
          <a:xfrm>
            <a:off x="2895600" y="2286000"/>
            <a:ext cx="22860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2100"/>
              <a:t>2X every 2 years</a:t>
            </a:r>
          </a:p>
        </p:txBody>
      </p:sp>
      <p:sp>
        <p:nvSpPr>
          <p:cNvPr id="251025" name="Text Box 145"/>
          <p:cNvSpPr txBox="1">
            <a:spLocks noChangeArrowheads="1"/>
          </p:cNvSpPr>
          <p:nvPr/>
        </p:nvSpPr>
        <p:spPr bwMode="auto">
          <a:xfrm>
            <a:off x="4067175" y="6257925"/>
            <a:ext cx="1495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 b="0"/>
              <a:t>Courtesy, Intel</a:t>
            </a:r>
          </a:p>
        </p:txBody>
      </p:sp>
      <p:sp>
        <p:nvSpPr>
          <p:cNvPr id="251026" name="Text Box 146"/>
          <p:cNvSpPr txBox="1">
            <a:spLocks noChangeArrowheads="1"/>
          </p:cNvSpPr>
          <p:nvPr/>
        </p:nvSpPr>
        <p:spPr bwMode="auto">
          <a:xfrm>
            <a:off x="34925" y="765175"/>
            <a:ext cx="8858250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chemeClr val="tx1"/>
                </a:solidFill>
              </a:rPr>
              <a:t>A vezető mikroprocesszorok órajelfrekvenciája évente megkétszereződik.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382000" cy="6413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Technol</a:t>
            </a:r>
            <a:r>
              <a:rPr lang="hu-HU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ógiai alapfogalmak</a:t>
            </a:r>
            <a:endParaRPr lang="en-GB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72387" name="Text Box 3"/>
          <p:cNvSpPr txBox="1">
            <a:spLocks noChangeArrowheads="1"/>
          </p:cNvSpPr>
          <p:nvPr/>
        </p:nvSpPr>
        <p:spPr bwMode="auto">
          <a:xfrm>
            <a:off x="228600" y="2743200"/>
            <a:ext cx="3048000" cy="1662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GB" sz="2400">
                <a:solidFill>
                  <a:schemeClr val="tx1"/>
                </a:solidFill>
                <a:latin typeface="Bookman Old Style" pitchFamily="18" charset="0"/>
              </a:rPr>
              <a:t>A mai</a:t>
            </a:r>
          </a:p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GB" sz="2400">
                <a:solidFill>
                  <a:schemeClr val="tx1"/>
                </a:solidFill>
                <a:latin typeface="Bookman Old Style" pitchFamily="18" charset="0"/>
              </a:rPr>
              <a:t> szelet</a:t>
            </a:r>
            <a:r>
              <a:rPr lang="hu-HU" sz="2400">
                <a:solidFill>
                  <a:schemeClr val="tx1"/>
                </a:solidFill>
                <a:latin typeface="Bookman Old Style" pitchFamily="18" charset="0"/>
              </a:rPr>
              <a:t>átmérő </a:t>
            </a:r>
          </a:p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hu-HU" sz="2400">
                <a:solidFill>
                  <a:schemeClr val="tx1"/>
                </a:solidFill>
                <a:latin typeface="Bookman Old Style" pitchFamily="18" charset="0"/>
              </a:rPr>
              <a:t>2</a:t>
            </a:r>
            <a:r>
              <a:rPr lang="en-US" sz="2400">
                <a:solidFill>
                  <a:schemeClr val="tx1"/>
                </a:solidFill>
                <a:latin typeface="Bookman Old Style" pitchFamily="18" charset="0"/>
              </a:rPr>
              <a:t>0, 25 s</a:t>
            </a:r>
            <a:r>
              <a:rPr lang="hu-HU" sz="2400">
                <a:solidFill>
                  <a:schemeClr val="tx1"/>
                </a:solidFill>
                <a:latin typeface="Bookman Old Style" pitchFamily="18" charset="0"/>
              </a:rPr>
              <a:t>őt 3</a:t>
            </a:r>
            <a:r>
              <a:rPr lang="en-US" sz="2400">
                <a:solidFill>
                  <a:schemeClr val="tx1"/>
                </a:solidFill>
                <a:latin typeface="Bookman Old Style" pitchFamily="18" charset="0"/>
              </a:rPr>
              <a:t>0 cm!</a:t>
            </a:r>
            <a:endParaRPr lang="en-GB" sz="240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272388" name="Picture 4" descr="furnac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066800"/>
            <a:ext cx="5081588" cy="54864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r>
              <a:rPr lang="hu-HU" altLang="ko-KR">
                <a:solidFill>
                  <a:srgbClr val="FF0000"/>
                </a:solidFill>
              </a:rPr>
              <a:t>A Moore tv. következményei</a:t>
            </a:r>
            <a:endParaRPr lang="en-US" altLang="ko-KR">
              <a:solidFill>
                <a:srgbClr val="FF0000"/>
              </a:solidFill>
              <a:ea typeface="굴림" pitchFamily="50" charset="-127"/>
            </a:endParaRP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52932" name="Picture 4" descr="fig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335713" cy="389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2933" name="Rectangle 5"/>
          <p:cNvSpPr>
            <a:spLocks noChangeArrowheads="1"/>
          </p:cNvSpPr>
          <p:nvPr/>
        </p:nvSpPr>
        <p:spPr bwMode="auto">
          <a:xfrm>
            <a:off x="3203575" y="5595938"/>
            <a:ext cx="5327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latinLnBrk="1"/>
            <a:r>
              <a:rPr kumimoji="1" lang="hu-HU" altLang="ko-KR" sz="1800">
                <a:solidFill>
                  <a:schemeClr val="tx1"/>
                </a:solidFill>
              </a:rPr>
              <a:t>Az asztali</a:t>
            </a:r>
            <a:r>
              <a:rPr kumimoji="1" lang="en-US" altLang="ko-KR" sz="180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kumimoji="1" lang="hu-HU" altLang="ko-KR" sz="1800">
                <a:solidFill>
                  <a:schemeClr val="tx1"/>
                </a:solidFill>
              </a:rPr>
              <a:t>számítógépek processzor sebessége</a:t>
            </a:r>
            <a:r>
              <a:rPr kumimoji="1" lang="en-US" altLang="ko-KR" sz="18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/>
            </a:r>
            <a:br>
              <a:rPr kumimoji="1" lang="en-US" altLang="ko-KR" sz="18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</a:br>
            <a:r>
              <a:rPr kumimoji="1" lang="hu-HU" altLang="ko-KR" sz="1800" b="0">
                <a:solidFill>
                  <a:schemeClr val="tx1"/>
                </a:solidFill>
              </a:rPr>
              <a:t>Forrás</a:t>
            </a:r>
            <a:r>
              <a:rPr kumimoji="1" lang="en-US" altLang="ko-KR" sz="18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: Berndt et al., 2000, Table 1.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r>
              <a:rPr lang="hu-HU" altLang="ko-KR">
                <a:solidFill>
                  <a:srgbClr val="FF0000"/>
                </a:solidFill>
              </a:rPr>
              <a:t>A Moore tv. következményei</a:t>
            </a:r>
            <a:endParaRPr lang="en-US" altLang="ko-KR">
              <a:solidFill>
                <a:srgbClr val="FF0000"/>
              </a:solidFill>
              <a:ea typeface="굴림" pitchFamily="50" charset="-127"/>
            </a:endParaRPr>
          </a:p>
        </p:txBody>
      </p:sp>
      <p:pic>
        <p:nvPicPr>
          <p:cNvPr id="253955" name="Picture 3" descr="figur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6408738" cy="410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3956" name="Rectangle 4"/>
          <p:cNvSpPr>
            <a:spLocks noChangeArrowheads="1"/>
          </p:cNvSpPr>
          <p:nvPr/>
        </p:nvSpPr>
        <p:spPr bwMode="auto">
          <a:xfrm>
            <a:off x="900113" y="5581650"/>
            <a:ext cx="7775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latinLnBrk="1"/>
            <a:r>
              <a:rPr kumimoji="1" lang="hu-HU" altLang="ko-KR" sz="1800">
                <a:solidFill>
                  <a:schemeClr val="tx1"/>
                </a:solidFill>
              </a:rPr>
              <a:t>Az USA-ban eladott asztali számítógépek átlagárának változása</a:t>
            </a:r>
            <a:r>
              <a:rPr kumimoji="1" lang="en-US" altLang="ko-KR" sz="18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/>
            </a:r>
            <a:br>
              <a:rPr kumimoji="1" lang="en-US" altLang="ko-KR" sz="18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</a:br>
            <a:r>
              <a:rPr kumimoji="1" lang="hu-HU" altLang="ko-KR" sz="1800" b="0">
                <a:solidFill>
                  <a:schemeClr val="tx1"/>
                </a:solidFill>
              </a:rPr>
              <a:t>Forrás</a:t>
            </a:r>
            <a:r>
              <a:rPr kumimoji="1" lang="en-US" altLang="ko-KR" sz="18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: Berndt et al., 2000, Table 1.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2" descr="figur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6408738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684213" y="5653088"/>
            <a:ext cx="7559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latinLnBrk="1"/>
            <a:r>
              <a:rPr kumimoji="1" lang="hu-HU" altLang="ko-KR" sz="1800">
                <a:solidFill>
                  <a:schemeClr val="tx1"/>
                </a:solidFill>
              </a:rPr>
              <a:t>A memória chipek árának alakulása az előző év %-ában</a:t>
            </a:r>
            <a:r>
              <a:rPr kumimoji="1" lang="en-US" altLang="ko-KR" sz="18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/>
            </a:r>
            <a:br>
              <a:rPr kumimoji="1" lang="en-US" altLang="ko-KR" sz="18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</a:br>
            <a:r>
              <a:rPr kumimoji="1" lang="hu-HU" altLang="ko-KR" sz="1800" b="0">
                <a:solidFill>
                  <a:schemeClr val="tx1"/>
                </a:solidFill>
              </a:rPr>
              <a:t>Forrás</a:t>
            </a:r>
            <a:r>
              <a:rPr kumimoji="1" lang="en-US" altLang="ko-KR" sz="18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: Grimm, 1998, Table 4. </a:t>
            </a:r>
          </a:p>
        </p:txBody>
      </p:sp>
      <p:sp>
        <p:nvSpPr>
          <p:cNvPr id="254980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  <a:noFill/>
          <a:ln/>
        </p:spPr>
        <p:txBody>
          <a:bodyPr/>
          <a:lstStyle/>
          <a:p>
            <a:r>
              <a:rPr lang="hu-HU" altLang="ko-KR">
                <a:solidFill>
                  <a:srgbClr val="FF0000"/>
                </a:solidFill>
              </a:rPr>
              <a:t>A Moore tv. következményei</a:t>
            </a:r>
            <a:endParaRPr lang="en-US" altLang="ko-KR">
              <a:solidFill>
                <a:srgbClr val="FF0000"/>
              </a:solidFill>
              <a:ea typeface="굴림" pitchFamily="50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5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908050"/>
            <a:ext cx="7772400" cy="1143000"/>
          </a:xfrm>
        </p:spPr>
        <p:txBody>
          <a:bodyPr/>
          <a:lstStyle/>
          <a:p>
            <a:pPr algn="l"/>
            <a:r>
              <a:rPr lang="hu-HU" sz="2000">
                <a:latin typeface="Times New Roman" pitchFamily="18" charset="0"/>
              </a:rPr>
              <a:t>Az új technológia befogadási időtartama</a:t>
            </a:r>
            <a:endParaRPr lang="en-US" sz="2000">
              <a:latin typeface="Times New Roman" pitchFamily="18" charset="0"/>
            </a:endParaRPr>
          </a:p>
        </p:txBody>
      </p:sp>
      <p:graphicFrame>
        <p:nvGraphicFramePr>
          <p:cNvPr id="259074" name="Object 2"/>
          <p:cNvGraphicFramePr>
            <a:graphicFrameLocks noChangeAspect="1"/>
          </p:cNvGraphicFramePr>
          <p:nvPr/>
        </p:nvGraphicFramePr>
        <p:xfrm>
          <a:off x="468313" y="1484313"/>
          <a:ext cx="8458200" cy="515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81" name="Worksheet" r:id="rId4" imgW="4858207" imgH="2962656" progId="Excel.Sheet.8">
                  <p:embed/>
                </p:oleObj>
              </mc:Choice>
              <mc:Fallback>
                <p:oleObj name="Worksheet" r:id="rId4" imgW="4858207" imgH="2962656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484313"/>
                        <a:ext cx="8458200" cy="515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9076" name="Text Box 4"/>
          <p:cNvSpPr txBox="1">
            <a:spLocks noChangeArrowheads="1"/>
          </p:cNvSpPr>
          <p:nvPr/>
        </p:nvSpPr>
        <p:spPr bwMode="auto">
          <a:xfrm>
            <a:off x="539750" y="6237288"/>
            <a:ext cx="25527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E425D"/>
                    </a:gs>
                    <a:gs pos="100000">
                      <a:srgbClr val="CD011E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000">
                <a:solidFill>
                  <a:schemeClr val="tx1"/>
                </a:solidFill>
              </a:rPr>
              <a:t>Source – US Fuel Cell Council</a:t>
            </a:r>
          </a:p>
        </p:txBody>
      </p:sp>
      <p:sp>
        <p:nvSpPr>
          <p:cNvPr id="259077" name="Rectangle 5"/>
          <p:cNvSpPr>
            <a:spLocks noChangeArrowheads="1"/>
          </p:cNvSpPr>
          <p:nvPr/>
        </p:nvSpPr>
        <p:spPr bwMode="auto">
          <a:xfrm>
            <a:off x="971550" y="333375"/>
            <a:ext cx="6985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u-HU" altLang="ko-KR" sz="3200" b="0">
                <a:solidFill>
                  <a:srgbClr val="FF0000"/>
                </a:solidFill>
                <a:latin typeface="Comic Sans MS" pitchFamily="66" charset="0"/>
              </a:rPr>
              <a:t>A felgyorsult fejlődés…</a:t>
            </a:r>
            <a:endParaRPr lang="hu-HU" sz="3200" b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r>
              <a:rPr lang="hu-HU" altLang="ko-KR">
                <a:solidFill>
                  <a:srgbClr val="FF0000"/>
                </a:solidFill>
              </a:rPr>
              <a:t>A felgyorsult fejlődés..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261123" name="Picture 3" descr="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962275"/>
            <a:ext cx="1911350" cy="309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1124" name="Text Box 4"/>
          <p:cNvSpPr txBox="1">
            <a:spLocks noChangeArrowheads="1"/>
          </p:cNvSpPr>
          <p:nvPr/>
        </p:nvSpPr>
        <p:spPr bwMode="auto">
          <a:xfrm>
            <a:off x="7008813" y="499745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E425D"/>
                    </a:gs>
                    <a:gs pos="100000">
                      <a:srgbClr val="CD011E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PC 200</a:t>
            </a:r>
            <a:r>
              <a:rPr lang="hu-HU" sz="2400">
                <a:solidFill>
                  <a:schemeClr val="tx1"/>
                </a:solidFill>
              </a:rPr>
              <a:t>6</a:t>
            </a: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261125" name="Picture 5" descr="laptop 19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2632075" cy="26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1126" name="Picture 6" descr="laptop 2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2068513"/>
            <a:ext cx="2417763" cy="241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1127" name="Text Box 7"/>
          <p:cNvSpPr txBox="1">
            <a:spLocks noChangeArrowheads="1"/>
          </p:cNvSpPr>
          <p:nvPr/>
        </p:nvSpPr>
        <p:spPr bwMode="auto">
          <a:xfrm>
            <a:off x="2801938" y="4883150"/>
            <a:ext cx="3560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E425D"/>
                    </a:gs>
                    <a:gs pos="100000">
                      <a:srgbClr val="CD011E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hu-HU" sz="2400">
                <a:solidFill>
                  <a:schemeClr val="tx1"/>
                </a:solidFill>
              </a:rPr>
              <a:t>„Hordozható</a:t>
            </a:r>
            <a:r>
              <a:rPr lang="en-US" sz="2400">
                <a:solidFill>
                  <a:schemeClr val="tx1"/>
                </a:solidFill>
              </a:rPr>
              <a:t>” PC 1985</a:t>
            </a:r>
          </a:p>
        </p:txBody>
      </p:sp>
      <p:sp>
        <p:nvSpPr>
          <p:cNvPr id="261128" name="Text Box 8"/>
          <p:cNvSpPr txBox="1">
            <a:spLocks noChangeArrowheads="1"/>
          </p:cNvSpPr>
          <p:nvPr/>
        </p:nvSpPr>
        <p:spPr bwMode="auto">
          <a:xfrm>
            <a:off x="3221038" y="5472113"/>
            <a:ext cx="28448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en-US" sz="1400">
                <a:solidFill>
                  <a:schemeClr val="tx1"/>
                </a:solidFill>
              </a:rPr>
              <a:t>$1500</a:t>
            </a:r>
          </a:p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en-US" sz="1400">
                <a:solidFill>
                  <a:schemeClr val="tx1"/>
                </a:solidFill>
              </a:rPr>
              <a:t>25 </a:t>
            </a:r>
            <a:r>
              <a:rPr lang="hu-HU" sz="1400">
                <a:solidFill>
                  <a:schemeClr val="tx1"/>
                </a:solidFill>
              </a:rPr>
              <a:t>pounds</a:t>
            </a:r>
            <a:endParaRPr lang="en-US" sz="1400">
              <a:solidFill>
                <a:schemeClr val="tx1"/>
              </a:solidFill>
            </a:endParaRPr>
          </a:p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hu-HU" sz="1400">
                <a:solidFill>
                  <a:schemeClr val="tx1"/>
                </a:solidFill>
              </a:rPr>
              <a:t>Nincs elem</a:t>
            </a:r>
            <a:r>
              <a:rPr lang="en-US" sz="1400">
                <a:solidFill>
                  <a:schemeClr val="tx1"/>
                </a:solidFill>
              </a:rPr>
              <a:t> – </a:t>
            </a:r>
            <a:r>
              <a:rPr lang="hu-HU" sz="1400">
                <a:solidFill>
                  <a:schemeClr val="tx1"/>
                </a:solidFill>
              </a:rPr>
              <a:t>hálózatról kellett működtetni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61129" name="Text Box 9"/>
          <p:cNvSpPr txBox="1">
            <a:spLocks noChangeArrowheads="1"/>
          </p:cNvSpPr>
          <p:nvPr/>
        </p:nvSpPr>
        <p:spPr bwMode="auto">
          <a:xfrm>
            <a:off x="7092950" y="5440363"/>
            <a:ext cx="17780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en-US" sz="1400">
                <a:solidFill>
                  <a:schemeClr val="tx1"/>
                </a:solidFill>
              </a:rPr>
              <a:t>$1</a:t>
            </a:r>
            <a:r>
              <a:rPr lang="hu-HU" sz="1400">
                <a:solidFill>
                  <a:schemeClr val="tx1"/>
                </a:solidFill>
              </a:rPr>
              <a:t>0</a:t>
            </a:r>
            <a:r>
              <a:rPr lang="en-US" sz="1400">
                <a:solidFill>
                  <a:schemeClr val="tx1"/>
                </a:solidFill>
              </a:rPr>
              <a:t>00</a:t>
            </a:r>
          </a:p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hu-HU" sz="1400">
                <a:solidFill>
                  <a:schemeClr val="tx1"/>
                </a:solidFill>
              </a:rPr>
              <a:t>5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hu-HU" sz="1400">
                <a:solidFill>
                  <a:schemeClr val="tx1"/>
                </a:solidFill>
              </a:rPr>
              <a:t>pounds</a:t>
            </a:r>
            <a:endParaRPr lang="en-US" sz="1400">
              <a:solidFill>
                <a:schemeClr val="tx1"/>
              </a:solidFill>
            </a:endParaRPr>
          </a:p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en-US" sz="1400">
                <a:solidFill>
                  <a:schemeClr val="tx1"/>
                </a:solidFill>
              </a:rPr>
              <a:t>Li Ion </a:t>
            </a:r>
            <a:r>
              <a:rPr lang="hu-HU" sz="1400">
                <a:solidFill>
                  <a:schemeClr val="tx1"/>
                </a:solidFill>
              </a:rPr>
              <a:t>elem</a:t>
            </a:r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trips dir="rd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ChangeArrowheads="1"/>
          </p:cNvSpPr>
          <p:nvPr/>
        </p:nvSpPr>
        <p:spPr bwMode="auto">
          <a:xfrm>
            <a:off x="2133600" y="1752600"/>
            <a:ext cx="6629400" cy="297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57027" name="Text Box 3"/>
          <p:cNvSpPr txBox="1">
            <a:spLocks noChangeArrowheads="1"/>
          </p:cNvSpPr>
          <p:nvPr/>
        </p:nvSpPr>
        <p:spPr bwMode="auto">
          <a:xfrm>
            <a:off x="457200" y="304800"/>
            <a:ext cx="8153400" cy="109696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GB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A</a:t>
            </a:r>
            <a:r>
              <a:rPr lang="hu-HU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z útiterv</a:t>
            </a:r>
            <a:r>
              <a:rPr lang="en-GB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jóslatai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GB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Alkatr</a:t>
            </a:r>
            <a:r>
              <a:rPr lang="hu-HU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ész-szám, memória bitkapacitás</a:t>
            </a:r>
            <a:endParaRPr lang="en-GB" sz="36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257028" name="Object 4"/>
          <p:cNvGraphicFramePr>
            <a:graphicFrameLocks noChangeAspect="1"/>
          </p:cNvGraphicFramePr>
          <p:nvPr/>
        </p:nvGraphicFramePr>
        <p:xfrm>
          <a:off x="2209800" y="1981200"/>
          <a:ext cx="6534150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35" name="Document" r:id="rId3" imgW="7278840" imgH="3209400" progId="Word.Document.8">
                  <p:embed/>
                </p:oleObj>
              </mc:Choice>
              <mc:Fallback>
                <p:oleObj name="Document" r:id="rId3" imgW="7278840" imgH="32094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981200"/>
                        <a:ext cx="6534150" cy="287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7029" name="Line 5"/>
          <p:cNvSpPr>
            <a:spLocks noChangeShapeType="1"/>
          </p:cNvSpPr>
          <p:nvPr/>
        </p:nvSpPr>
        <p:spPr bwMode="auto">
          <a:xfrm flipH="1">
            <a:off x="2133600" y="2362200"/>
            <a:ext cx="66294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57030" name="Text Box 6"/>
          <p:cNvSpPr txBox="1">
            <a:spLocks noChangeArrowheads="1"/>
          </p:cNvSpPr>
          <p:nvPr/>
        </p:nvSpPr>
        <p:spPr bwMode="auto">
          <a:xfrm>
            <a:off x="228600" y="2362200"/>
            <a:ext cx="1828800" cy="2168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GB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Frekvencia MHz</a:t>
            </a:r>
          </a:p>
          <a:p>
            <a:pPr algn="l"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GB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Huzal r</a:t>
            </a:r>
            <a:r>
              <a:rPr lang="hu-H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étegszám</a:t>
            </a:r>
          </a:p>
          <a:p>
            <a:pPr algn="l" eaLnBrk="0" hangingPunct="0">
              <a:lnSpc>
                <a:spcPct val="130000"/>
              </a:lnSpc>
              <a:spcBef>
                <a:spcPct val="50000"/>
              </a:spcBef>
            </a:pPr>
            <a:r>
              <a:rPr lang="hu-H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  <a:r>
              <a:rPr lang="hu-HU" sz="160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DD</a:t>
            </a:r>
            <a:r>
              <a:rPr lang="hu-H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[V]</a:t>
            </a:r>
            <a:endParaRPr lang="hu-HU" sz="1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0" hangingPunct="0">
              <a:lnSpc>
                <a:spcPct val="130000"/>
              </a:lnSpc>
              <a:spcBef>
                <a:spcPct val="50000"/>
              </a:spcBef>
            </a:pPr>
            <a:r>
              <a:rPr lang="hu-H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Chip I/O</a:t>
            </a:r>
          </a:p>
          <a:p>
            <a:pPr algn="l" eaLnBrk="0" hangingPunct="0">
              <a:lnSpc>
                <a:spcPct val="130000"/>
              </a:lnSpc>
              <a:spcBef>
                <a:spcPct val="50000"/>
              </a:spcBef>
            </a:pPr>
            <a:r>
              <a:rPr lang="hu-H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Disszipáció </a:t>
            </a:r>
            <a:r>
              <a:rPr lang="en-US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[W]</a:t>
            </a:r>
            <a:endParaRPr lang="en-GB" sz="1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7031" name="Text Box 7"/>
          <p:cNvSpPr txBox="1">
            <a:spLocks noChangeArrowheads="1"/>
          </p:cNvSpPr>
          <p:nvPr/>
        </p:nvSpPr>
        <p:spPr bwMode="auto">
          <a:xfrm>
            <a:off x="381000" y="4953000"/>
            <a:ext cx="82296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hu-HU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A tokozás kivezetésszám „csak” 1024-ig nő</a:t>
            </a:r>
          </a:p>
          <a:p>
            <a:pPr algn="l" eaLnBrk="0" hangingPunct="0">
              <a:spcBef>
                <a:spcPct val="50000"/>
              </a:spcBef>
            </a:pPr>
            <a:r>
              <a:rPr lang="hu-HU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Chip felület a mai 3 cm</a:t>
            </a:r>
            <a:r>
              <a:rPr lang="hu-HU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2</a:t>
            </a:r>
            <a:r>
              <a:rPr lang="hu-HU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-ről 14 cm</a:t>
            </a:r>
            <a:r>
              <a:rPr lang="hu-HU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2</a:t>
            </a:r>
            <a:r>
              <a:rPr lang="hu-HU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-re nő</a:t>
            </a:r>
          </a:p>
          <a:p>
            <a:pPr algn="l" eaLnBrk="0" hangingPunct="0">
              <a:lnSpc>
                <a:spcPct val="70000"/>
              </a:lnSpc>
              <a:spcBef>
                <a:spcPct val="50000"/>
              </a:spcBef>
            </a:pPr>
            <a:r>
              <a:rPr lang="hu-HU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A hőleadás súlyos probléma! </a:t>
            </a:r>
          </a:p>
          <a:p>
            <a:pPr algn="l" eaLnBrk="0" hangingPunct="0">
              <a:lnSpc>
                <a:spcPct val="70000"/>
              </a:lnSpc>
              <a:spcBef>
                <a:spcPct val="50000"/>
              </a:spcBef>
            </a:pPr>
            <a:r>
              <a:rPr lang="hu-HU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                     </a:t>
            </a:r>
            <a:r>
              <a:rPr lang="hu-HU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Pl. 120 W elvezetése 0,2 cm</a:t>
            </a:r>
            <a:r>
              <a:rPr lang="hu-HU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3</a:t>
            </a:r>
            <a:r>
              <a:rPr lang="hu-HU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-ről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Text Box 2"/>
          <p:cNvSpPr txBox="1">
            <a:spLocks noChangeArrowheads="1"/>
          </p:cNvSpPr>
          <p:nvPr/>
        </p:nvSpPr>
        <p:spPr bwMode="auto">
          <a:xfrm>
            <a:off x="762000" y="457200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Pénzügyi problémák</a:t>
            </a:r>
            <a:endParaRPr lang="en-GB" sz="48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58051" name="Text Box 3"/>
          <p:cNvSpPr txBox="1">
            <a:spLocks noChangeArrowheads="1"/>
          </p:cNvSpPr>
          <p:nvPr/>
        </p:nvSpPr>
        <p:spPr bwMode="auto">
          <a:xfrm>
            <a:off x="533400" y="1981200"/>
            <a:ext cx="8001000" cy="15525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GB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Egy gyártósor beruházása:</a:t>
            </a:r>
          </a:p>
          <a:p>
            <a:pPr algn="l" eaLnBrk="0" hangingPunct="0">
              <a:spcBef>
                <a:spcPct val="50000"/>
              </a:spcBef>
            </a:pPr>
            <a:r>
              <a:rPr lang="en-GB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1999      5.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000.000.000 $</a:t>
            </a:r>
          </a:p>
          <a:p>
            <a:pPr algn="l" eaLnBrk="0" hangingPunct="0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2010    50.000.000.000 $ = 12.000 </a:t>
            </a: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milli</a:t>
            </a:r>
            <a:r>
              <a:rPr lang="hu-HU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árd</a:t>
            </a:r>
            <a:r>
              <a:rPr lang="hu-HU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Ft!</a:t>
            </a:r>
            <a:endParaRPr lang="en-GB" sz="24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58052" name="Text Box 4"/>
          <p:cNvSpPr txBox="1">
            <a:spLocks noChangeArrowheads="1"/>
          </p:cNvSpPr>
          <p:nvPr/>
        </p:nvSpPr>
        <p:spPr bwMode="auto">
          <a:xfrm>
            <a:off x="685800" y="4038600"/>
            <a:ext cx="7543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hu-HU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Irányzat</a:t>
            </a:r>
            <a:r>
              <a:rPr lang="en-GB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:</a:t>
            </a:r>
          </a:p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en-GB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  </a:t>
            </a:r>
            <a:r>
              <a:rPr lang="hu-HU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gyártósor nagyon kevés helyen</a:t>
            </a:r>
          </a:p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hu-HU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  tervezés igen sok helyen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hu-HU" dirty="0" err="1" smtClean="0">
                <a:hlinkClick r:id="rId2"/>
              </a:rPr>
              <a:t>www.mems.hu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4294967295"/>
          </p:nvPr>
        </p:nvSpPr>
        <p:spPr>
          <a:xfrm>
            <a:off x="1042988" y="1677988"/>
            <a:ext cx="7058025" cy="2386012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MEMS </a:t>
            </a:r>
            <a:r>
              <a:rPr lang="hu-HU" dirty="0" err="1" smtClean="0"/>
              <a:t>Laboratory</a:t>
            </a:r>
            <a:r>
              <a:rPr lang="hu-HU" dirty="0" smtClean="0"/>
              <a:t> – A </a:t>
            </a:r>
            <a:r>
              <a:rPr lang="hu-HU" dirty="0" err="1" smtClean="0"/>
              <a:t>Hungarian</a:t>
            </a:r>
            <a:r>
              <a:rPr lang="hu-HU" dirty="0" smtClean="0"/>
              <a:t> Research Centre</a:t>
            </a:r>
          </a:p>
          <a:p>
            <a:pPr>
              <a:defRPr/>
            </a:pPr>
            <a:r>
              <a:rPr lang="hu-HU" dirty="0" smtClean="0"/>
              <a:t>Part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Microtechnology</a:t>
            </a:r>
            <a:r>
              <a:rPr lang="hu-HU" dirty="0" smtClean="0"/>
              <a:t> </a:t>
            </a:r>
            <a:r>
              <a:rPr lang="hu-HU" dirty="0" err="1" smtClean="0"/>
              <a:t>Department</a:t>
            </a:r>
            <a:r>
              <a:rPr lang="hu-HU" dirty="0" smtClean="0"/>
              <a:t> </a:t>
            </a:r>
            <a:r>
              <a:rPr lang="hu-HU" dirty="0" err="1" smtClean="0"/>
              <a:t>of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Institute of </a:t>
            </a:r>
            <a:r>
              <a:rPr lang="hu-HU" dirty="0" err="1" smtClean="0"/>
              <a:t>Technical</a:t>
            </a:r>
            <a:r>
              <a:rPr lang="hu-HU" dirty="0" smtClean="0"/>
              <a:t> </a:t>
            </a:r>
            <a:r>
              <a:rPr lang="hu-HU" dirty="0" err="1" smtClean="0"/>
              <a:t>Physics</a:t>
            </a:r>
            <a:r>
              <a:rPr lang="hu-HU" dirty="0" smtClean="0"/>
              <a:t> &amp; </a:t>
            </a:r>
            <a:r>
              <a:rPr lang="hu-HU" dirty="0" err="1" smtClean="0"/>
              <a:t>Material</a:t>
            </a:r>
            <a:r>
              <a:rPr lang="hu-HU" dirty="0" smtClean="0"/>
              <a:t> </a:t>
            </a:r>
            <a:r>
              <a:rPr lang="hu-HU" dirty="0" err="1" smtClean="0"/>
              <a:t>Sciences</a:t>
            </a:r>
            <a:r>
              <a:rPr lang="hu-HU" dirty="0" smtClean="0"/>
              <a:t>, </a:t>
            </a:r>
            <a:r>
              <a:rPr lang="hu-HU" dirty="0" err="1"/>
              <a:t>H</a:t>
            </a:r>
            <a:r>
              <a:rPr lang="hu-HU" dirty="0" err="1" smtClean="0"/>
              <a:t>ungarian</a:t>
            </a:r>
            <a:r>
              <a:rPr lang="hu-HU" dirty="0" smtClean="0"/>
              <a:t> </a:t>
            </a:r>
            <a:r>
              <a:rPr lang="hu-HU" dirty="0" err="1" smtClean="0"/>
              <a:t>Academy</a:t>
            </a:r>
            <a:r>
              <a:rPr lang="hu-HU" dirty="0" smtClean="0"/>
              <a:t> </a:t>
            </a:r>
            <a:r>
              <a:rPr lang="hu-HU" dirty="0" err="1" smtClean="0"/>
              <a:t>of</a:t>
            </a:r>
            <a:r>
              <a:rPr lang="hu-HU" dirty="0" smtClean="0"/>
              <a:t> </a:t>
            </a:r>
            <a:r>
              <a:rPr lang="hu-HU" dirty="0" err="1" smtClean="0"/>
              <a:t>Sciences</a:t>
            </a:r>
            <a:endParaRPr lang="hu-HU" dirty="0" smtClean="0"/>
          </a:p>
          <a:p>
            <a:pPr lvl="1">
              <a:defRPr/>
            </a:pPr>
            <a:r>
              <a:rPr lang="hu-HU" dirty="0" smtClean="0"/>
              <a:t>Research, </a:t>
            </a:r>
            <a:r>
              <a:rPr lang="hu-HU" dirty="0" err="1" smtClean="0"/>
              <a:t>development</a:t>
            </a:r>
            <a:r>
              <a:rPr lang="hu-HU" dirty="0" smtClean="0"/>
              <a:t> &amp; </a:t>
            </a:r>
            <a:r>
              <a:rPr lang="hu-HU" dirty="0" err="1" smtClean="0"/>
              <a:t>system</a:t>
            </a:r>
            <a:r>
              <a:rPr lang="hu-HU" dirty="0" smtClean="0"/>
              <a:t> of </a:t>
            </a:r>
            <a:r>
              <a:rPr lang="hu-HU" dirty="0" err="1" smtClean="0"/>
              <a:t>integration</a:t>
            </a:r>
            <a:r>
              <a:rPr lang="hu-HU" dirty="0" smtClean="0"/>
              <a:t> </a:t>
            </a:r>
            <a:r>
              <a:rPr lang="hu-HU" dirty="0" err="1" smtClean="0"/>
              <a:t>of</a:t>
            </a:r>
            <a:r>
              <a:rPr lang="hu-HU" dirty="0" smtClean="0"/>
              <a:t> </a:t>
            </a:r>
            <a:r>
              <a:rPr lang="hu-HU" dirty="0" err="1" smtClean="0"/>
              <a:t>physical</a:t>
            </a:r>
            <a:r>
              <a:rPr lang="hu-HU" dirty="0" smtClean="0"/>
              <a:t>, </a:t>
            </a:r>
            <a:r>
              <a:rPr lang="hu-HU" dirty="0" err="1" smtClean="0"/>
              <a:t>chemical</a:t>
            </a:r>
            <a:r>
              <a:rPr lang="hu-HU" dirty="0" smtClean="0"/>
              <a:t>/</a:t>
            </a:r>
            <a:r>
              <a:rPr lang="hu-HU" dirty="0" err="1" smtClean="0"/>
              <a:t>biochemical</a:t>
            </a:r>
            <a:r>
              <a:rPr lang="hu-HU" dirty="0" smtClean="0"/>
              <a:t> </a:t>
            </a:r>
            <a:r>
              <a:rPr lang="hu-HU" dirty="0" err="1" smtClean="0"/>
              <a:t>sensors</a:t>
            </a:r>
            <a:r>
              <a:rPr lang="hu-HU" dirty="0" smtClean="0"/>
              <a:t> &amp; </a:t>
            </a:r>
            <a:r>
              <a:rPr lang="hu-HU" dirty="0" err="1" smtClean="0"/>
              <a:t>systems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9271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hu-HU" dirty="0" err="1" smtClean="0">
                <a:hlinkClick r:id="rId2"/>
              </a:rPr>
              <a:t>www.mems.hu</a:t>
            </a:r>
            <a:r>
              <a:rPr lang="hu-HU" dirty="0" smtClean="0"/>
              <a:t> – </a:t>
            </a:r>
            <a:r>
              <a:rPr lang="hu-HU" dirty="0" err="1" smtClean="0"/>
              <a:t>details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4294967295"/>
          </p:nvPr>
        </p:nvSpPr>
        <p:spPr>
          <a:xfrm>
            <a:off x="230188" y="1677988"/>
            <a:ext cx="8683625" cy="37099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MEMS and MEMS related technologies, with special emphasis on development of Si MOS embedding circuits</a:t>
            </a:r>
          </a:p>
          <a:p>
            <a:pPr>
              <a:defRPr/>
            </a:pPr>
            <a:r>
              <a:rPr lang="en-US" dirty="0" smtClean="0"/>
              <a:t>Development and functional testing of different MEMS gas, chemical, 3D force, thermal, biology related sensors and sensor systems</a:t>
            </a:r>
          </a:p>
          <a:p>
            <a:pPr>
              <a:defRPr/>
            </a:pPr>
            <a:r>
              <a:rPr lang="en-US" dirty="0" smtClean="0"/>
              <a:t>Development of microfluidic systems</a:t>
            </a:r>
          </a:p>
          <a:p>
            <a:pPr>
              <a:defRPr/>
            </a:pPr>
            <a:r>
              <a:rPr lang="en-US" dirty="0" smtClean="0"/>
              <a:t>Development and applications of near IR light emitting diodes and detectors</a:t>
            </a:r>
          </a:p>
          <a:p>
            <a:pPr>
              <a:defRPr/>
            </a:pPr>
            <a:r>
              <a:rPr lang="en-US" dirty="0" smtClean="0"/>
              <a:t>Development of solar cells and their competitive technology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2275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0" name="Picture 2" descr="XASSE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0"/>
            <a:ext cx="4778375" cy="4953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3411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8382000" cy="10064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GB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Technol</a:t>
            </a:r>
            <a:r>
              <a:rPr lang="hu-HU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ógiai alapfogalmak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GB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Szerelési műveletek</a:t>
            </a:r>
          </a:p>
        </p:txBody>
      </p:sp>
      <p:pic>
        <p:nvPicPr>
          <p:cNvPr id="273412" name="Picture 4" descr="ZCERP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2971800" cy="204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3413" name="Text Box 5"/>
          <p:cNvSpPr txBox="1">
            <a:spLocks noChangeArrowheads="1"/>
          </p:cNvSpPr>
          <p:nvPr/>
        </p:nvSpPr>
        <p:spPr bwMode="auto">
          <a:xfrm>
            <a:off x="381000" y="1905000"/>
            <a:ext cx="3276600" cy="13112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hu-H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A chipen lévő tappancsokat aranyhuzallal kötjük a kivezető lábakhoz</a:t>
            </a:r>
          </a:p>
        </p:txBody>
      </p:sp>
      <p:sp>
        <p:nvSpPr>
          <p:cNvPr id="273414" name="Text Box 6"/>
          <p:cNvSpPr txBox="1">
            <a:spLocks noChangeArrowheads="1"/>
          </p:cNvSpPr>
          <p:nvPr/>
        </p:nvSpPr>
        <p:spPr bwMode="auto">
          <a:xfrm>
            <a:off x="381000" y="5486400"/>
            <a:ext cx="3276600" cy="711200"/>
          </a:xfrm>
          <a:prstGeom prst="rect">
            <a:avLst/>
          </a:prstGeom>
          <a:noFill/>
          <a:ln w="9525">
            <a:solidFill>
              <a:srgbClr val="99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solidFill>
                  <a:schemeClr val="tx1"/>
                </a:solidFill>
                <a:latin typeface="Bookman Old Style" pitchFamily="18" charset="0"/>
              </a:rPr>
              <a:t>A műveletet automata berendezés végzi</a:t>
            </a:r>
          </a:p>
        </p:txBody>
      </p:sp>
      <p:sp>
        <p:nvSpPr>
          <p:cNvPr id="273415" name="Line 7"/>
          <p:cNvSpPr>
            <a:spLocks noChangeShapeType="1"/>
          </p:cNvSpPr>
          <p:nvPr/>
        </p:nvSpPr>
        <p:spPr bwMode="auto">
          <a:xfrm flipV="1">
            <a:off x="3657600" y="4800600"/>
            <a:ext cx="1447800" cy="990600"/>
          </a:xfrm>
          <a:prstGeom prst="line">
            <a:avLst/>
          </a:prstGeom>
          <a:noFill/>
          <a:ln w="28575">
            <a:solidFill>
              <a:srgbClr val="99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382000" cy="10064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GB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Technol</a:t>
            </a:r>
            <a:r>
              <a:rPr lang="hu-HU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ógiai alapfogalmak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  <a:sym typeface="Symbol" pitchFamily="18" charset="2"/>
              </a:rPr>
              <a:t>A gyártás igen kényes a szennyezésekre</a:t>
            </a:r>
            <a:endParaRPr lang="en-GB" sz="24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74435" name="Picture 3" descr="XBEOL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315200" cy="524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5715000" y="5257800"/>
            <a:ext cx="2895600" cy="13716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74437" name="Rectangle 5"/>
          <p:cNvSpPr>
            <a:spLocks noChangeArrowheads="1"/>
          </p:cNvSpPr>
          <p:nvPr/>
        </p:nvSpPr>
        <p:spPr bwMode="auto">
          <a:xfrm>
            <a:off x="2286000" y="5638800"/>
            <a:ext cx="3276600" cy="990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74438" name="Text Box 6"/>
          <p:cNvSpPr txBox="1">
            <a:spLocks noChangeArrowheads="1"/>
          </p:cNvSpPr>
          <p:nvPr/>
        </p:nvSpPr>
        <p:spPr bwMode="auto">
          <a:xfrm>
            <a:off x="2286000" y="5791200"/>
            <a:ext cx="3505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GB">
                <a:solidFill>
                  <a:schemeClr val="bg2"/>
                </a:solidFill>
                <a:latin typeface="Bookman Old Style" pitchFamily="18" charset="0"/>
              </a:rPr>
              <a:t>A műveletek maximális tisztaságot igényelnek</a:t>
            </a:r>
          </a:p>
        </p:txBody>
      </p:sp>
      <p:sp>
        <p:nvSpPr>
          <p:cNvPr id="274439" name="Text Box 7"/>
          <p:cNvSpPr txBox="1">
            <a:spLocks noChangeArrowheads="1"/>
          </p:cNvSpPr>
          <p:nvPr/>
        </p:nvSpPr>
        <p:spPr bwMode="auto">
          <a:xfrm>
            <a:off x="5867400" y="5486400"/>
            <a:ext cx="2743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  <a:latin typeface="Bookman Old Style" pitchFamily="18" charset="0"/>
              </a:rPr>
              <a:t>Különleges öltözék </a:t>
            </a:r>
          </a:p>
          <a:p>
            <a:pPr algn="l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  <a:latin typeface="Bookman Old Style" pitchFamily="18" charset="0"/>
              </a:rPr>
              <a:t>Pormentes szoba</a:t>
            </a:r>
            <a:endParaRPr lang="en-GB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382000" cy="10064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GB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Technol</a:t>
            </a:r>
            <a:r>
              <a:rPr lang="hu-HU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ógiai alapfogalmak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„Tiszta szoba” egy IC gyárban</a:t>
            </a:r>
          </a:p>
        </p:txBody>
      </p:sp>
      <p:pic>
        <p:nvPicPr>
          <p:cNvPr id="275459" name="Picture 3" descr="XF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696200" cy="487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nfo ea 2001">
  <a:themeElements>
    <a:clrScheme name="Info ea 20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nfo ea 2001">
      <a:majorFont>
        <a:latin typeface="Comic Sans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Info ea 20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 ea 20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 ea 20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 ea 20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 ea 20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 ea 20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 ea 20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Office\Templates\Info ea 2001.pot</Template>
  <TotalTime>803</TotalTime>
  <Words>1964</Words>
  <Application>Microsoft Office PowerPoint</Application>
  <PresentationFormat>Diavetítés a képernyőre (4:3 oldalarány)</PresentationFormat>
  <Paragraphs>388</Paragraphs>
  <Slides>68</Slides>
  <Notes>4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3</vt:i4>
      </vt:variant>
      <vt:variant>
        <vt:lpstr>Diacímek</vt:lpstr>
      </vt:variant>
      <vt:variant>
        <vt:i4>68</vt:i4>
      </vt:variant>
    </vt:vector>
  </HeadingPairs>
  <TitlesOfParts>
    <vt:vector size="72" baseType="lpstr">
      <vt:lpstr>Info ea 2001</vt:lpstr>
      <vt:lpstr>Bitmap Image</vt:lpstr>
      <vt:lpstr>Document</vt:lpstr>
      <vt:lpstr>Worksheet</vt:lpstr>
      <vt:lpstr>Az integrált áramkörök (IC-k) gyártása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VLSI áramkörökkel kapcsolatos alapfogalmak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Poliszilícium gate-es önillesztő MOS technológia </vt:lpstr>
      <vt:lpstr>Poliszilícium gate-es önillesztő MOS technológia </vt:lpstr>
      <vt:lpstr>Poliszilícium gate-es önillesztő MOS technológia </vt:lpstr>
      <vt:lpstr>Poliszilícium gate-es önillesztő MOS technológia </vt:lpstr>
      <vt:lpstr>Poliszilícium gate-es önillesztő MOS technológia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Moore törvény</vt:lpstr>
      <vt:lpstr>PowerPoint bemutató</vt:lpstr>
      <vt:lpstr>A mikroelektronikai technológia fejlődése</vt:lpstr>
      <vt:lpstr>Moore törvény: 2x fejlődés nemzedékenként (18 havonta) az ár/teljesítményben</vt:lpstr>
      <vt:lpstr>PowerPoint bemutató</vt:lpstr>
      <vt:lpstr>PowerPoint bemutató</vt:lpstr>
      <vt:lpstr> Intel 4004 mikroprocesszor</vt:lpstr>
      <vt:lpstr>Intel Pentium (IV) mikroprocesszor</vt:lpstr>
      <vt:lpstr>Chipméret növekedés</vt:lpstr>
      <vt:lpstr>Órajel frekvencia</vt:lpstr>
      <vt:lpstr>A Moore tv. következményei</vt:lpstr>
      <vt:lpstr>A Moore tv. következményei</vt:lpstr>
      <vt:lpstr>A Moore tv. következményei</vt:lpstr>
      <vt:lpstr>Az új technológia befogadási időtartama</vt:lpstr>
      <vt:lpstr>A felgyorsult fejlődés..</vt:lpstr>
      <vt:lpstr>PowerPoint bemutató</vt:lpstr>
      <vt:lpstr>PowerPoint bemutató</vt:lpstr>
      <vt:lpstr>www.mems.hu</vt:lpstr>
      <vt:lpstr>www.mems.hu – details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JFET</dc:title>
  <dc:creator/>
  <cp:lastModifiedBy>Felhasználó</cp:lastModifiedBy>
  <cp:revision>99</cp:revision>
  <dcterms:created xsi:type="dcterms:W3CDTF">2001-03-11T14:06:13Z</dcterms:created>
  <dcterms:modified xsi:type="dcterms:W3CDTF">2016-10-17T12:10:00Z</dcterms:modified>
</cp:coreProperties>
</file>