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3"/>
  </p:notesMasterIdLst>
  <p:sldIdLst>
    <p:sldId id="273" r:id="rId2"/>
    <p:sldId id="294" r:id="rId3"/>
    <p:sldId id="295" r:id="rId4"/>
    <p:sldId id="296" r:id="rId5"/>
    <p:sldId id="297" r:id="rId6"/>
    <p:sldId id="298" r:id="rId7"/>
    <p:sldId id="299" r:id="rId8"/>
    <p:sldId id="302" r:id="rId9"/>
    <p:sldId id="293" r:id="rId10"/>
    <p:sldId id="277" r:id="rId11"/>
    <p:sldId id="280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99CC"/>
    <a:srgbClr val="663300"/>
    <a:srgbClr val="FF0000"/>
    <a:srgbClr val="CCFFFF"/>
    <a:srgbClr val="000066"/>
    <a:srgbClr val="66FF6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53" autoAdjust="0"/>
    <p:restoredTop sz="94660" autoAdjust="0"/>
  </p:normalViewPr>
  <p:slideViewPr>
    <p:cSldViewPr>
      <p:cViewPr varScale="1">
        <p:scale>
          <a:sx n="71" d="100"/>
          <a:sy n="71" d="100"/>
        </p:scale>
        <p:origin x="-12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205DB5-6A24-4338-854B-C9A42CE361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28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2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6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03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6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8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7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7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4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0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43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hu-H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Az integrált áramkörök (IC-k) </a:t>
            </a:r>
            <a:r>
              <a:rPr lang="hu-H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típusai és tervezése</a:t>
            </a:r>
            <a:endParaRPr lang="hu-H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Integrált áramkörök  tervezése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i="1">
                <a:solidFill>
                  <a:srgbClr val="FF0000"/>
                </a:solidFill>
              </a:rPr>
              <a:t>Felülről lefelé (</a:t>
            </a:r>
            <a:r>
              <a:rPr lang="en-US" b="1" i="1">
                <a:solidFill>
                  <a:srgbClr val="FF0000"/>
                </a:solidFill>
              </a:rPr>
              <a:t>top-down</a:t>
            </a:r>
            <a:r>
              <a:rPr lang="hu-HU" b="1" i="1">
                <a:solidFill>
                  <a:srgbClr val="FF0000"/>
                </a:solidFill>
              </a:rPr>
              <a:t>)</a:t>
            </a:r>
            <a:r>
              <a:rPr lang="hu-HU"/>
              <a:t> módon történik általában</a:t>
            </a:r>
          </a:p>
          <a:p>
            <a:pPr lvl="1"/>
            <a:r>
              <a:rPr lang="hu-HU" b="1" i="1">
                <a:solidFill>
                  <a:srgbClr val="FF6600"/>
                </a:solidFill>
              </a:rPr>
              <a:t>A rendszer szintű leírást bontjuk egyre finomabb elemekre</a:t>
            </a:r>
          </a:p>
          <a:p>
            <a:pPr lvl="1">
              <a:buFontTx/>
              <a:buNone/>
            </a:pPr>
            <a:endParaRPr lang="hu-HU">
              <a:solidFill>
                <a:srgbClr val="FF6600"/>
              </a:solidFill>
            </a:endParaRPr>
          </a:p>
          <a:p>
            <a:r>
              <a:rPr lang="hu-HU" b="1" i="1">
                <a:solidFill>
                  <a:srgbClr val="5F5F5F"/>
                </a:solidFill>
              </a:rPr>
              <a:t>Alulról-felfelé (</a:t>
            </a:r>
            <a:r>
              <a:rPr lang="en-US" b="1" i="1">
                <a:solidFill>
                  <a:srgbClr val="5F5F5F"/>
                </a:solidFill>
              </a:rPr>
              <a:t>bottom-up</a:t>
            </a:r>
            <a:r>
              <a:rPr lang="hu-HU" b="1" i="1">
                <a:solidFill>
                  <a:srgbClr val="5F5F5F"/>
                </a:solidFill>
              </a:rPr>
              <a:t>)</a:t>
            </a:r>
            <a:r>
              <a:rPr lang="en-US"/>
              <a:t>:</a:t>
            </a:r>
            <a:r>
              <a:rPr lang="hu-HU"/>
              <a:t> kivételes esetekben</a:t>
            </a:r>
          </a:p>
          <a:p>
            <a:pPr lvl="1"/>
            <a:r>
              <a:rPr lang="hu-HU" b="1" i="1">
                <a:solidFill>
                  <a:srgbClr val="9933FF"/>
                </a:solidFill>
              </a:rPr>
              <a:t>a részletek összerakásával állítunk elő valami újat</a:t>
            </a:r>
            <a:endParaRPr lang="hu-HU" i="1">
              <a:solidFill>
                <a:srgbClr val="99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62" name="Object 2"/>
          <p:cNvGraphicFramePr>
            <a:graphicFrameLocks noGrp="1" noChangeAspect="1"/>
          </p:cNvGraphicFramePr>
          <p:nvPr>
            <p:ph type="title"/>
          </p:nvPr>
        </p:nvGraphicFramePr>
        <p:xfrm>
          <a:off x="3124200" y="0"/>
          <a:ext cx="4665663" cy="662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68" name="Document" r:id="rId3" imgW="2486520" imgH="3778920" progId="Word.Document.8">
                  <p:embed/>
                </p:oleObj>
              </mc:Choice>
              <mc:Fallback>
                <p:oleObj name="Document" r:id="rId3" imgW="2486520" imgH="37789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0"/>
                        <a:ext cx="4665663" cy="662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63" name="Text Box 3"/>
          <p:cNvSpPr txBox="1">
            <a:spLocks noChangeArrowheads="1"/>
          </p:cNvSpPr>
          <p:nvPr/>
        </p:nvSpPr>
        <p:spPr bwMode="auto">
          <a:xfrm>
            <a:off x="228600" y="2667000"/>
            <a:ext cx="2514600" cy="338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 sz="2000"/>
              <a:t>A rendszer-szintű leírásból kiindulva a logikai terven ill. áramkör listán keresztül jutunk el a </a:t>
            </a:r>
            <a:r>
              <a:rPr lang="hu-HU" sz="2000" b="1" i="1">
                <a:solidFill>
                  <a:srgbClr val="800080"/>
                </a:solidFill>
              </a:rPr>
              <a:t>layout </a:t>
            </a:r>
            <a:r>
              <a:rPr lang="hu-HU" sz="2000"/>
              <a:t>megtervezésével a szükséges maszk minták kialakításához.</a:t>
            </a:r>
          </a:p>
          <a:p>
            <a:pPr>
              <a:spcBef>
                <a:spcPct val="50000"/>
              </a:spcBef>
            </a:pPr>
            <a:endParaRPr lang="hu-HU"/>
          </a:p>
        </p:txBody>
      </p:sp>
      <p:sp>
        <p:nvSpPr>
          <p:cNvPr id="348164" name="Text Box 4"/>
          <p:cNvSpPr txBox="1">
            <a:spLocks noChangeArrowheads="1"/>
          </p:cNvSpPr>
          <p:nvPr/>
        </p:nvSpPr>
        <p:spPr bwMode="auto">
          <a:xfrm>
            <a:off x="323850" y="549275"/>
            <a:ext cx="2514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hu-HU" sz="2800" b="1">
                <a:solidFill>
                  <a:srgbClr val="FF0000"/>
                </a:solidFill>
                <a:latin typeface="Comic Sans MS" pitchFamily="66" charset="0"/>
              </a:rPr>
              <a:t>A felülről-lefelé történő tervezés</a:t>
            </a:r>
            <a:endParaRPr lang="hu-HU" sz="280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1347787"/>
          </a:xfrm>
        </p:spPr>
        <p:txBody>
          <a:bodyPr/>
          <a:lstStyle/>
          <a:p>
            <a:r>
              <a:rPr lang="hu-HU"/>
              <a:t>Az integrált áramkörök  felosztása</a:t>
            </a:r>
            <a:br>
              <a:rPr lang="hu-HU"/>
            </a:br>
            <a:r>
              <a:rPr lang="hu-HU">
                <a:solidFill>
                  <a:srgbClr val="000066"/>
                </a:solidFill>
              </a:rPr>
              <a:t>a</a:t>
            </a:r>
            <a:r>
              <a:rPr lang="hu-HU" sz="2800">
                <a:solidFill>
                  <a:srgbClr val="000066"/>
                </a:solidFill>
              </a:rPr>
              <a:t> </a:t>
            </a:r>
            <a:r>
              <a:rPr lang="hu-HU" sz="2800" i="1">
                <a:solidFill>
                  <a:srgbClr val="000066"/>
                </a:solidFill>
              </a:rPr>
              <a:t>tervezés és a felhasználás viszonya alapján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1200"/>
            <a:ext cx="856932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b="1" i="1" u="sng">
                <a:solidFill>
                  <a:srgbClr val="FF0000"/>
                </a:solidFill>
              </a:rPr>
              <a:t>Katalógus áramkörök</a:t>
            </a:r>
            <a:r>
              <a:rPr lang="hu-HU"/>
              <a:t> osztálya</a:t>
            </a:r>
          </a:p>
          <a:p>
            <a:pPr lvl="1">
              <a:lnSpc>
                <a:spcPct val="90000"/>
              </a:lnSpc>
            </a:pPr>
            <a:r>
              <a:rPr lang="hu-HU"/>
              <a:t>általában széleskörű használhatóság</a:t>
            </a:r>
          </a:p>
          <a:p>
            <a:pPr lvl="1">
              <a:lnSpc>
                <a:spcPct val="90000"/>
              </a:lnSpc>
            </a:pPr>
            <a:r>
              <a:rPr lang="hu-HU"/>
              <a:t>a felhasználó nem azonos a tervezővel</a:t>
            </a:r>
          </a:p>
          <a:p>
            <a:pPr lvl="1">
              <a:lnSpc>
                <a:spcPct val="90000"/>
              </a:lnSpc>
            </a:pPr>
            <a:r>
              <a:rPr lang="hu-HU"/>
              <a:t>nagyon nagy számban gyártják</a:t>
            </a:r>
          </a:p>
          <a:p>
            <a:pPr lvl="1">
              <a:lnSpc>
                <a:spcPct val="90000"/>
              </a:lnSpc>
            </a:pPr>
            <a:r>
              <a:rPr lang="hu-HU"/>
              <a:t>olcsók </a:t>
            </a:r>
          </a:p>
          <a:p>
            <a:pPr>
              <a:lnSpc>
                <a:spcPct val="90000"/>
              </a:lnSpc>
            </a:pPr>
            <a:r>
              <a:rPr lang="hu-HU" b="1" i="1" u="sng">
                <a:solidFill>
                  <a:srgbClr val="FF0000"/>
                </a:solidFill>
              </a:rPr>
              <a:t>Alkalmazásjellemző integrált áramkörök</a:t>
            </a:r>
            <a:r>
              <a:rPr lang="hu-HU">
                <a:solidFill>
                  <a:srgbClr val="FF0000"/>
                </a:solidFill>
              </a:rPr>
              <a:t> </a:t>
            </a:r>
            <a:r>
              <a:rPr lang="hu-HU"/>
              <a:t>(</a:t>
            </a:r>
            <a:r>
              <a:rPr lang="en-US"/>
              <a:t>Application Specific Integrated Circuits</a:t>
            </a:r>
            <a:r>
              <a:rPr lang="hu-HU"/>
              <a:t>, </a:t>
            </a:r>
            <a:r>
              <a:rPr lang="hu-HU" b="1"/>
              <a:t>ASIC</a:t>
            </a:r>
            <a:r>
              <a:rPr lang="hu-HU"/>
              <a:t>) osztálya</a:t>
            </a:r>
          </a:p>
          <a:p>
            <a:pPr lvl="1">
              <a:lnSpc>
                <a:spcPct val="90000"/>
              </a:lnSpc>
            </a:pPr>
            <a:r>
              <a:rPr lang="hu-HU"/>
              <a:t>adott különleges célra készülnek</a:t>
            </a:r>
          </a:p>
          <a:p>
            <a:pPr lvl="1">
              <a:lnSpc>
                <a:spcPct val="90000"/>
              </a:lnSpc>
            </a:pPr>
            <a:r>
              <a:rPr lang="hu-HU"/>
              <a:t>általában a felhasználó tervezi (tervezteti)</a:t>
            </a:r>
          </a:p>
          <a:p>
            <a:pPr lvl="1">
              <a:lnSpc>
                <a:spcPct val="90000"/>
              </a:lnSpc>
            </a:pPr>
            <a:r>
              <a:rPr lang="hu-HU"/>
              <a:t>a sorozatszám nagyon széles határok között változhat</a:t>
            </a:r>
          </a:p>
          <a:p>
            <a:pPr lvl="1">
              <a:lnSpc>
                <a:spcPct val="90000"/>
              </a:lnSpc>
            </a:pPr>
            <a:r>
              <a:rPr lang="hu-HU"/>
              <a:t>drágábbak a katalógus IC-knél</a:t>
            </a:r>
          </a:p>
        </p:txBody>
      </p:sp>
    </p:spTree>
    <p:extLst>
      <p:ext uri="{BB962C8B-B14F-4D97-AF65-F5344CB8AC3E}">
        <p14:creationId xmlns:p14="http://schemas.microsoft.com/office/powerpoint/2010/main" val="3627336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772400" cy="1143000"/>
          </a:xfrm>
        </p:spPr>
        <p:txBody>
          <a:bodyPr/>
          <a:lstStyle/>
          <a:p>
            <a:r>
              <a:rPr lang="hu-HU"/>
              <a:t>A katalógus áramkörök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/>
              <a:t>A mai IC bonyolultságok mellett képtelenség őket teljesen újratervezni                  a főbb funkcionális tömbökön lehetőleg nem változtatnak</a:t>
            </a:r>
          </a:p>
          <a:p>
            <a:pPr>
              <a:lnSpc>
                <a:spcPct val="90000"/>
              </a:lnSpc>
            </a:pPr>
            <a:r>
              <a:rPr lang="hu-HU"/>
              <a:t>A korábban bevált tömbök, makrocellák (pl. egy mikroprocesszor) un. </a:t>
            </a:r>
            <a:r>
              <a:rPr lang="hu-HU" b="1">
                <a:solidFill>
                  <a:srgbClr val="008080"/>
                </a:solidFill>
              </a:rPr>
              <a:t>IP-k (</a:t>
            </a:r>
            <a:r>
              <a:rPr lang="en-US" b="1">
                <a:solidFill>
                  <a:srgbClr val="008080"/>
                </a:solidFill>
              </a:rPr>
              <a:t>Intellectual property</a:t>
            </a:r>
            <a:r>
              <a:rPr lang="hu-HU" b="1">
                <a:solidFill>
                  <a:srgbClr val="008080"/>
                </a:solidFill>
              </a:rPr>
              <a:t>)</a:t>
            </a:r>
            <a:r>
              <a:rPr lang="hu-HU"/>
              <a:t> formájában használhatók újra</a:t>
            </a:r>
          </a:p>
          <a:p>
            <a:pPr lvl="1">
              <a:lnSpc>
                <a:spcPct val="90000"/>
              </a:lnSpc>
            </a:pPr>
            <a:r>
              <a:rPr lang="hu-HU"/>
              <a:t>általában viselkedés szintű leírás formájában</a:t>
            </a:r>
          </a:p>
          <a:p>
            <a:pPr lvl="1">
              <a:lnSpc>
                <a:spcPct val="90000"/>
              </a:lnSpc>
            </a:pPr>
            <a:r>
              <a:rPr lang="hu-HU"/>
              <a:t>a kapcsolódást szabványos határfelületek (</a:t>
            </a:r>
            <a:r>
              <a:rPr lang="hu-HU">
                <a:solidFill>
                  <a:srgbClr val="FF6600"/>
                </a:solidFill>
              </a:rPr>
              <a:t>virtual socket</a:t>
            </a:r>
            <a:r>
              <a:rPr lang="hu-HU"/>
              <a:t>-ek) biztosítják</a:t>
            </a:r>
          </a:p>
          <a:p>
            <a:pPr>
              <a:lnSpc>
                <a:spcPct val="90000"/>
              </a:lnSpc>
            </a:pPr>
            <a:r>
              <a:rPr lang="hu-HU" i="1">
                <a:solidFill>
                  <a:srgbClr val="FF0000"/>
                </a:solidFill>
              </a:rPr>
              <a:t>Az új IC gyártásához valamennyi maszkot meg kell tervezni és le kell gyártani               nagyon drága</a:t>
            </a:r>
          </a:p>
        </p:txBody>
      </p:sp>
      <p:sp>
        <p:nvSpPr>
          <p:cNvPr id="323589" name="Line 5"/>
          <p:cNvSpPr>
            <a:spLocks noChangeShapeType="1"/>
          </p:cNvSpPr>
          <p:nvPr/>
        </p:nvSpPr>
        <p:spPr bwMode="auto">
          <a:xfrm>
            <a:off x="2743200" y="2514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23590" name="Line 6"/>
          <p:cNvSpPr>
            <a:spLocks noChangeShapeType="1"/>
          </p:cNvSpPr>
          <p:nvPr/>
        </p:nvSpPr>
        <p:spPr bwMode="auto">
          <a:xfrm>
            <a:off x="3352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9257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772400" cy="1143000"/>
          </a:xfrm>
        </p:spPr>
        <p:txBody>
          <a:bodyPr/>
          <a:lstStyle/>
          <a:p>
            <a:r>
              <a:rPr lang="hu-HU"/>
              <a:t>Az ASIC áramkörök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A szükséges darabszám igen széles határok között változhat (1– több millió)</a:t>
            </a:r>
          </a:p>
          <a:p>
            <a:r>
              <a:rPr lang="hu-HU"/>
              <a:t>Kis sorozatszámok esetén kritikus az ár</a:t>
            </a:r>
          </a:p>
          <a:p>
            <a:r>
              <a:rPr lang="hu-HU"/>
              <a:t>                    törekedni kell arra, hogy minél kevesebb legyen az egyedi lépés</a:t>
            </a:r>
          </a:p>
          <a:p>
            <a:pPr lvl="1"/>
            <a:r>
              <a:rPr lang="hu-HU"/>
              <a:t>a tervezésben</a:t>
            </a:r>
          </a:p>
          <a:p>
            <a:pPr lvl="1"/>
            <a:r>
              <a:rPr lang="hu-HU"/>
              <a:t>a gyártásban</a:t>
            </a:r>
          </a:p>
          <a:p>
            <a:r>
              <a:rPr lang="hu-HU"/>
              <a:t>                </a:t>
            </a:r>
            <a:r>
              <a:rPr lang="hu-HU" i="1">
                <a:solidFill>
                  <a:srgbClr val="FF0000"/>
                </a:solidFill>
              </a:rPr>
              <a:t>Az ASIC áramkörök </a:t>
            </a:r>
          </a:p>
          <a:p>
            <a:pPr lvl="2"/>
            <a:r>
              <a:rPr lang="hu-HU" i="1">
                <a:solidFill>
                  <a:srgbClr val="FF0000"/>
                </a:solidFill>
              </a:rPr>
              <a:t>részben előre gyártottak, </a:t>
            </a:r>
          </a:p>
          <a:p>
            <a:pPr lvl="2"/>
            <a:r>
              <a:rPr lang="hu-HU" i="1">
                <a:solidFill>
                  <a:srgbClr val="FF0000"/>
                </a:solidFill>
              </a:rPr>
              <a:t>részben előre tervezettek</a:t>
            </a:r>
          </a:p>
        </p:txBody>
      </p:sp>
      <p:sp>
        <p:nvSpPr>
          <p:cNvPr id="324613" name="Line 5"/>
          <p:cNvSpPr>
            <a:spLocks noChangeShapeType="1"/>
          </p:cNvSpPr>
          <p:nvPr/>
        </p:nvSpPr>
        <p:spPr bwMode="auto">
          <a:xfrm>
            <a:off x="1295400" y="3429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24614" name="Line 6"/>
          <p:cNvSpPr>
            <a:spLocks noChangeShapeType="1"/>
          </p:cNvSpPr>
          <p:nvPr/>
        </p:nvSpPr>
        <p:spPr bwMode="auto">
          <a:xfrm>
            <a:off x="1295400" y="502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9045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Text Box 2"/>
          <p:cNvSpPr txBox="1">
            <a:spLocks noChangeArrowheads="1"/>
          </p:cNvSpPr>
          <p:nvPr/>
        </p:nvSpPr>
        <p:spPr bwMode="auto">
          <a:xfrm>
            <a:off x="755650" y="620713"/>
            <a:ext cx="7772400" cy="6413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3600" b="1">
                <a:solidFill>
                  <a:srgbClr val="FF0000"/>
                </a:solidFill>
                <a:latin typeface="Bookman Old Style" pitchFamily="18" charset="0"/>
              </a:rPr>
              <a:t>Alkalmazásjellemző IC-k (ASIC)</a:t>
            </a:r>
          </a:p>
        </p:txBody>
      </p:sp>
      <p:sp>
        <p:nvSpPr>
          <p:cNvPr id="358403" name="Text Box 3"/>
          <p:cNvSpPr txBox="1">
            <a:spLocks noChangeArrowheads="1"/>
          </p:cNvSpPr>
          <p:nvPr/>
        </p:nvSpPr>
        <p:spPr bwMode="auto">
          <a:xfrm>
            <a:off x="781050" y="2209800"/>
            <a:ext cx="7905750" cy="4110038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52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1">
                <a:solidFill>
                  <a:srgbClr val="FFFF00"/>
                </a:solidFill>
                <a:latin typeface="Bookman Old Style" pitchFamily="18" charset="0"/>
              </a:rPr>
              <a:t>       </a:t>
            </a:r>
            <a:r>
              <a:rPr lang="hu-HU" b="1">
                <a:solidFill>
                  <a:srgbClr val="FFFF00"/>
                </a:solidFill>
                <a:latin typeface="Bookman Old Style" pitchFamily="18" charset="0"/>
              </a:rPr>
              <a:t>ASIC áramkör    </a:t>
            </a:r>
            <a:r>
              <a:rPr lang="hu-HU" b="1">
                <a:solidFill>
                  <a:srgbClr val="FFFF00"/>
                </a:solidFill>
                <a:latin typeface="Bookman Old Style" pitchFamily="18" charset="0"/>
                <a:sym typeface="Symbol" pitchFamily="18" charset="2"/>
              </a:rPr>
              <a:t>    katalógus áramkör</a:t>
            </a:r>
          </a:p>
          <a:p>
            <a:pPr>
              <a:spcBef>
                <a:spcPct val="50000"/>
              </a:spcBef>
            </a:pPr>
            <a:endParaRPr lang="hu-HU" b="1">
              <a:solidFill>
                <a:srgbClr val="FFFF00"/>
              </a:solidFill>
              <a:latin typeface="Bookman Old Style" pitchFamily="18" charset="0"/>
            </a:endParaRPr>
          </a:p>
          <a:p>
            <a:pPr>
              <a:spcBef>
                <a:spcPct val="50000"/>
              </a:spcBef>
            </a:pPr>
            <a:r>
              <a:rPr lang="hu-HU" b="1">
                <a:solidFill>
                  <a:srgbClr val="FFFF00"/>
                </a:solidFill>
                <a:latin typeface="Bookman Old Style" pitchFamily="18" charset="0"/>
              </a:rPr>
              <a:t>Az irányzat okai:</a:t>
            </a:r>
          </a:p>
          <a:p>
            <a:pPr>
              <a:spcBef>
                <a:spcPct val="50000"/>
              </a:spcBef>
            </a:pPr>
            <a:endParaRPr lang="hu-HU" sz="1600" b="1">
              <a:solidFill>
                <a:srgbClr val="66FFFF"/>
              </a:solidFill>
              <a:latin typeface="Bookman Old Style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hu-HU" b="1">
                <a:solidFill>
                  <a:srgbClr val="66FFFF"/>
                </a:solidFill>
                <a:latin typeface="Bookman Old Style" pitchFamily="18" charset="0"/>
              </a:rPr>
              <a:t>Ki kell használni az IC technika teljesítőképességét (ár,súly, fogyasztás, megbízhatóság)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u-HU" b="1">
                <a:solidFill>
                  <a:srgbClr val="66FFFF"/>
                </a:solidFill>
                <a:latin typeface="Bookman Old Style" pitchFamily="18" charset="0"/>
              </a:rPr>
              <a:t>de a feladatok jelentős része nem oldható meg katalógus áramkörrel</a:t>
            </a:r>
          </a:p>
        </p:txBody>
      </p:sp>
    </p:spTree>
    <p:extLst>
      <p:ext uri="{BB962C8B-B14F-4D97-AF65-F5344CB8AC3E}">
        <p14:creationId xmlns:p14="http://schemas.microsoft.com/office/powerpoint/2010/main" val="420070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788150" cy="1143000"/>
          </a:xfrm>
        </p:spPr>
        <p:txBody>
          <a:bodyPr/>
          <a:lstStyle/>
          <a:p>
            <a:r>
              <a:rPr lang="hu-HU" dirty="0"/>
              <a:t>Térprogramozható áramkörök (FPGA, EPLD)</a:t>
            </a:r>
            <a:endParaRPr lang="hu-HU" dirty="0">
              <a:solidFill>
                <a:srgbClr val="008000"/>
              </a:solidFill>
            </a:endParaRP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36838"/>
            <a:ext cx="7772400" cy="3538537"/>
          </a:xfrm>
        </p:spPr>
        <p:txBody>
          <a:bodyPr/>
          <a:lstStyle/>
          <a:p>
            <a:r>
              <a:rPr lang="hu-HU" sz="2000">
                <a:solidFill>
                  <a:srgbClr val="000066"/>
                </a:solidFill>
              </a:rPr>
              <a:t>Ezek tipikus, nagyon gyakori ASIC áramkörök</a:t>
            </a:r>
          </a:p>
          <a:p>
            <a:pPr lvl="1"/>
            <a:r>
              <a:rPr lang="hu-HU" sz="1800"/>
              <a:t>Teljes egészében előre gyártottak </a:t>
            </a:r>
          </a:p>
          <a:p>
            <a:pPr lvl="1"/>
            <a:r>
              <a:rPr lang="hu-HU" sz="1800"/>
              <a:t>A kívánt logikai feladatkört az összeköttetések </a:t>
            </a:r>
            <a:r>
              <a:rPr lang="hu-HU" sz="1800" i="1"/>
              <a:t>programozásával </a:t>
            </a:r>
            <a:r>
              <a:rPr lang="hu-HU" sz="1800"/>
              <a:t>valósíthatjuk meg, hasonlóképpen mint a programozható ROM-ok esetében</a:t>
            </a:r>
          </a:p>
          <a:p>
            <a:r>
              <a:rPr lang="hu-HU" sz="2000">
                <a:solidFill>
                  <a:srgbClr val="000066"/>
                </a:solidFill>
              </a:rPr>
              <a:t>Logikai cellák és programozható összeköttetések mátrixából állnak</a:t>
            </a:r>
          </a:p>
          <a:p>
            <a:r>
              <a:rPr lang="hu-HU" sz="2000">
                <a:solidFill>
                  <a:srgbClr val="000066"/>
                </a:solidFill>
              </a:rPr>
              <a:t>Konfigurálásuk vagy biztosítékok kiégetésével, vagy programozható összeköttetések programozásával történik</a:t>
            </a:r>
          </a:p>
          <a:p>
            <a:pPr lvl="1"/>
            <a:r>
              <a:rPr lang="hu-HU" sz="1800"/>
              <a:t>A programozható összeköttetések lehetnek MOS áteresztő tranzisztorok vagy EPROM/EEPROM típusú tranzisztorok</a:t>
            </a:r>
          </a:p>
        </p:txBody>
      </p:sp>
      <p:sp>
        <p:nvSpPr>
          <p:cNvPr id="350213" name="Text Box 5"/>
          <p:cNvSpPr txBox="1">
            <a:spLocks noChangeArrowheads="1"/>
          </p:cNvSpPr>
          <p:nvPr/>
        </p:nvSpPr>
        <p:spPr bwMode="auto">
          <a:xfrm>
            <a:off x="755650" y="1700213"/>
            <a:ext cx="7239000" cy="831850"/>
          </a:xfrm>
          <a:prstGeom prst="rect">
            <a:avLst/>
          </a:prstGeom>
          <a:solidFill>
            <a:srgbClr val="CCEC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 b="1">
                <a:solidFill>
                  <a:srgbClr val="800000"/>
                </a:solidFill>
              </a:rPr>
              <a:t>(</a:t>
            </a:r>
            <a:r>
              <a:rPr lang="en-US" b="1">
                <a:solidFill>
                  <a:srgbClr val="800000"/>
                </a:solidFill>
              </a:rPr>
              <a:t>Field Programmable Gate Array, FPGA)</a:t>
            </a:r>
          </a:p>
          <a:p>
            <a:r>
              <a:rPr lang="en-US" b="1">
                <a:solidFill>
                  <a:srgbClr val="800000"/>
                </a:solidFill>
              </a:rPr>
              <a:t>(Electrically Programmable Logic Device, EPLD)</a:t>
            </a:r>
            <a:endParaRPr lang="en-US" b="1" i="1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35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1143000"/>
          </a:xfrm>
        </p:spPr>
        <p:txBody>
          <a:bodyPr/>
          <a:lstStyle/>
          <a:p>
            <a:r>
              <a:rPr lang="hu-HU"/>
              <a:t>Térprogramozható áramkörök (FPGA, EPLD)</a:t>
            </a:r>
          </a:p>
        </p:txBody>
      </p:sp>
      <p:sp>
        <p:nvSpPr>
          <p:cNvPr id="337924" name="Text Box 4"/>
          <p:cNvSpPr txBox="1">
            <a:spLocks noChangeArrowheads="1"/>
          </p:cNvSpPr>
          <p:nvPr/>
        </p:nvSpPr>
        <p:spPr bwMode="auto">
          <a:xfrm>
            <a:off x="539750" y="1700213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 i="1"/>
              <a:t>Néhány példa:</a:t>
            </a:r>
            <a:endParaRPr lang="hu-HU" sz="3200"/>
          </a:p>
        </p:txBody>
      </p:sp>
      <p:graphicFrame>
        <p:nvGraphicFramePr>
          <p:cNvPr id="337925" name="Object 5"/>
          <p:cNvGraphicFramePr>
            <a:graphicFrameLocks noChangeAspect="1"/>
          </p:cNvGraphicFramePr>
          <p:nvPr/>
        </p:nvGraphicFramePr>
        <p:xfrm>
          <a:off x="3132138" y="2852738"/>
          <a:ext cx="4419600" cy="313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28" name="Document" r:id="rId3" imgW="3239280" imgH="2299320" progId="Word.Document.8">
                  <p:embed/>
                </p:oleObj>
              </mc:Choice>
              <mc:Fallback>
                <p:oleObj name="Document" r:id="rId3" imgW="3239280" imgH="22993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852738"/>
                        <a:ext cx="4419600" cy="313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26" name="Text Box 6"/>
          <p:cNvSpPr txBox="1">
            <a:spLocks noChangeArrowheads="1"/>
          </p:cNvSpPr>
          <p:nvPr/>
        </p:nvSpPr>
        <p:spPr bwMode="auto">
          <a:xfrm>
            <a:off x="846138" y="3157538"/>
            <a:ext cx="1676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i="1">
                <a:solidFill>
                  <a:srgbClr val="008000"/>
                </a:solidFill>
              </a:rPr>
              <a:t>XILINX</a:t>
            </a:r>
            <a:r>
              <a:rPr lang="hu-HU">
                <a:solidFill>
                  <a:srgbClr val="008000"/>
                </a:solidFill>
              </a:rPr>
              <a:t> </a:t>
            </a:r>
            <a:r>
              <a:rPr lang="hu-HU"/>
              <a:t>FPGA építmény</a:t>
            </a:r>
          </a:p>
        </p:txBody>
      </p:sp>
    </p:spTree>
    <p:extLst>
      <p:ext uri="{BB962C8B-B14F-4D97-AF65-F5344CB8AC3E}">
        <p14:creationId xmlns:p14="http://schemas.microsoft.com/office/powerpoint/2010/main" val="3756073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i="1">
                <a:solidFill>
                  <a:srgbClr val="FF0000"/>
                </a:solidFill>
              </a:rPr>
              <a:t>Előnyük: </a:t>
            </a:r>
          </a:p>
          <a:p>
            <a:pPr lvl="2">
              <a:lnSpc>
                <a:spcPct val="90000"/>
              </a:lnSpc>
              <a:buFont typeface="Symbol" pitchFamily="18" charset="2"/>
              <a:buChar char="·"/>
            </a:pPr>
            <a:r>
              <a:rPr lang="hu-HU" sz="2400"/>
              <a:t>gyorsan elkészíthető (kipróbálható) hardver</a:t>
            </a:r>
          </a:p>
          <a:p>
            <a:pPr lvl="3">
              <a:lnSpc>
                <a:spcPct val="90000"/>
              </a:lnSpc>
            </a:pPr>
            <a:r>
              <a:rPr lang="hu-HU" i="1"/>
              <a:t>Ma már értelmes tervező programok léteznek, amelyek a </a:t>
            </a:r>
            <a:r>
              <a:rPr lang="hu-HU" b="1" i="1"/>
              <a:t>viselkedési</a:t>
            </a:r>
            <a:r>
              <a:rPr lang="hu-HU" i="1"/>
              <a:t> (behavioral) szintű leírásból létrehozzák a kész áramkört</a:t>
            </a:r>
            <a:endParaRPr lang="hu-HU" sz="2000"/>
          </a:p>
          <a:p>
            <a:pPr lvl="2">
              <a:lnSpc>
                <a:spcPct val="90000"/>
              </a:lnSpc>
              <a:buFont typeface="Symbol" pitchFamily="18" charset="2"/>
              <a:buChar char="·"/>
            </a:pPr>
            <a:r>
              <a:rPr lang="hu-HU" sz="2400"/>
              <a:t>olcsó</a:t>
            </a:r>
          </a:p>
          <a:p>
            <a:pPr lvl="2">
              <a:lnSpc>
                <a:spcPct val="90000"/>
              </a:lnSpc>
              <a:buFont typeface="Symbol" pitchFamily="18" charset="2"/>
              <a:buChar char="·"/>
            </a:pPr>
            <a:r>
              <a:rPr lang="hu-HU" sz="2400"/>
              <a:t>sok újraprogramozható</a:t>
            </a:r>
          </a:p>
          <a:p>
            <a:pPr lvl="2">
              <a:lnSpc>
                <a:spcPct val="90000"/>
              </a:lnSpc>
            </a:pPr>
            <a:endParaRPr lang="hu-HU"/>
          </a:p>
          <a:p>
            <a:pPr>
              <a:lnSpc>
                <a:spcPct val="90000"/>
              </a:lnSpc>
            </a:pPr>
            <a:r>
              <a:rPr lang="hu-HU" i="1">
                <a:solidFill>
                  <a:srgbClr val="FF0000"/>
                </a:solidFill>
              </a:rPr>
              <a:t>Hátrányuk:</a:t>
            </a:r>
          </a:p>
          <a:p>
            <a:pPr lvl="2">
              <a:lnSpc>
                <a:spcPct val="90000"/>
              </a:lnSpc>
              <a:buFont typeface="Symbol" pitchFamily="18" charset="2"/>
              <a:buChar char="·"/>
            </a:pPr>
            <a:r>
              <a:rPr lang="hu-HU" sz="2400"/>
              <a:t>korlátozott bonyolultság</a:t>
            </a:r>
          </a:p>
          <a:p>
            <a:pPr lvl="2">
              <a:lnSpc>
                <a:spcPct val="90000"/>
              </a:lnSpc>
              <a:buFont typeface="Symbol" pitchFamily="18" charset="2"/>
              <a:buChar char="·"/>
            </a:pPr>
            <a:r>
              <a:rPr lang="hu-HU" sz="2400"/>
              <a:t>korlátozott paraméter értékek (sebesség, stb.)</a:t>
            </a:r>
            <a:endParaRPr lang="hu-HU"/>
          </a:p>
          <a:p>
            <a:pPr>
              <a:lnSpc>
                <a:spcPct val="90000"/>
              </a:lnSpc>
            </a:pPr>
            <a:endParaRPr lang="hu-HU"/>
          </a:p>
        </p:txBody>
      </p:sp>
      <p:sp>
        <p:nvSpPr>
          <p:cNvPr id="340998" name="Rectangle 6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42350" cy="1143000"/>
          </a:xfrm>
          <a:noFill/>
          <a:ln/>
        </p:spPr>
        <p:txBody>
          <a:bodyPr/>
          <a:lstStyle/>
          <a:p>
            <a:r>
              <a:rPr lang="hu-HU"/>
              <a:t>Térprogramozható áramkörök (FPGA, EPLD)</a:t>
            </a:r>
          </a:p>
        </p:txBody>
      </p:sp>
    </p:spTree>
    <p:extLst>
      <p:ext uri="{BB962C8B-B14F-4D97-AF65-F5344CB8AC3E}">
        <p14:creationId xmlns:p14="http://schemas.microsoft.com/office/powerpoint/2010/main" val="3972484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r>
              <a:rPr lang="hu-HU"/>
              <a:t>Integrált áramkörök  létrehozása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569325" cy="4752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i="1"/>
              <a:t>Az elektronikai ipar felosztása:</a:t>
            </a:r>
          </a:p>
          <a:p>
            <a:pPr lvl="1">
              <a:lnSpc>
                <a:spcPct val="90000"/>
              </a:lnSpc>
            </a:pPr>
            <a:r>
              <a:rPr lang="hu-HU" b="1"/>
              <a:t>Chip gyártók,</a:t>
            </a:r>
          </a:p>
          <a:p>
            <a:pPr lvl="1">
              <a:lnSpc>
                <a:spcPct val="90000"/>
              </a:lnSpc>
            </a:pPr>
            <a:r>
              <a:rPr lang="hu-HU" b="1"/>
              <a:t>Chip felhasználók</a:t>
            </a:r>
          </a:p>
          <a:p>
            <a:pPr>
              <a:lnSpc>
                <a:spcPct val="90000"/>
              </a:lnSpc>
            </a:pPr>
            <a:r>
              <a:rPr lang="hu-HU" i="1"/>
              <a:t>A chip gyártók két csoportja:</a:t>
            </a:r>
          </a:p>
          <a:p>
            <a:pPr lvl="1">
              <a:lnSpc>
                <a:spcPct val="90000"/>
              </a:lnSpc>
            </a:pPr>
            <a:r>
              <a:rPr lang="hu-HU" b="1">
                <a:solidFill>
                  <a:srgbClr val="800080"/>
                </a:solidFill>
              </a:rPr>
              <a:t>IC gyártók</a:t>
            </a:r>
            <a:r>
              <a:rPr lang="hu-HU" i="1"/>
              <a:t>, feladatuk:</a:t>
            </a:r>
          </a:p>
          <a:p>
            <a:pPr lvl="2">
              <a:lnSpc>
                <a:spcPct val="90000"/>
              </a:lnSpc>
            </a:pPr>
            <a:r>
              <a:rPr lang="hu-HU" b="1">
                <a:solidFill>
                  <a:srgbClr val="FF0000"/>
                </a:solidFill>
              </a:rPr>
              <a:t>IC gyártás</a:t>
            </a:r>
            <a:r>
              <a:rPr lang="hu-HU"/>
              <a:t>: </a:t>
            </a:r>
            <a:r>
              <a:rPr lang="hu-HU">
                <a:solidFill>
                  <a:srgbClr val="000066"/>
                </a:solidFill>
              </a:rPr>
              <a:t>a mélységi szerkezet kialakítása</a:t>
            </a:r>
          </a:p>
          <a:p>
            <a:pPr lvl="1">
              <a:lnSpc>
                <a:spcPct val="90000"/>
              </a:lnSpc>
            </a:pPr>
            <a:r>
              <a:rPr lang="hu-HU" b="1">
                <a:solidFill>
                  <a:srgbClr val="800080"/>
                </a:solidFill>
              </a:rPr>
              <a:t>IC tervezők</a:t>
            </a:r>
            <a:r>
              <a:rPr lang="hu-HU" i="1"/>
              <a:t>, feladatuk:</a:t>
            </a:r>
            <a:endParaRPr lang="hu-HU" b="1">
              <a:solidFill>
                <a:srgbClr val="800080"/>
              </a:solidFill>
            </a:endParaRPr>
          </a:p>
          <a:p>
            <a:pPr lvl="2">
              <a:lnSpc>
                <a:spcPct val="90000"/>
              </a:lnSpc>
            </a:pPr>
            <a:r>
              <a:rPr lang="hu-HU" b="1">
                <a:solidFill>
                  <a:srgbClr val="FF0000"/>
                </a:solidFill>
              </a:rPr>
              <a:t>IC tervezés</a:t>
            </a:r>
            <a:r>
              <a:rPr lang="hu-HU"/>
              <a:t>: </a:t>
            </a:r>
            <a:r>
              <a:rPr lang="hu-HU">
                <a:solidFill>
                  <a:srgbClr val="000066"/>
                </a:solidFill>
              </a:rPr>
              <a:t>a felületi szerkezet kialakítása</a:t>
            </a:r>
          </a:p>
          <a:p>
            <a:pPr lvl="3">
              <a:lnSpc>
                <a:spcPct val="90000"/>
              </a:lnSpc>
            </a:pPr>
            <a:r>
              <a:rPr lang="hu-HU"/>
              <a:t>Teljesen elválik a gyártástól, térben és időben is</a:t>
            </a:r>
          </a:p>
          <a:p>
            <a:pPr lvl="3">
              <a:lnSpc>
                <a:spcPct val="90000"/>
              </a:lnSpc>
            </a:pPr>
            <a:r>
              <a:rPr lang="hu-HU"/>
              <a:t>Az óriási adattömeg kezelésére: </a:t>
            </a:r>
            <a:r>
              <a:rPr lang="hu-HU" b="1" i="1"/>
              <a:t>számítógéppel segített tervezési</a:t>
            </a:r>
            <a:r>
              <a:rPr lang="hu-HU"/>
              <a:t> (</a:t>
            </a:r>
            <a:r>
              <a:rPr lang="en-US"/>
              <a:t>Computer-Aided Design, </a:t>
            </a:r>
            <a:r>
              <a:rPr lang="en-US" b="1"/>
              <a:t>CAD</a:t>
            </a:r>
            <a:r>
              <a:rPr lang="hu-HU"/>
              <a:t>) módszerek</a:t>
            </a:r>
          </a:p>
          <a:p>
            <a:pPr>
              <a:lnSpc>
                <a:spcPct val="90000"/>
              </a:lnSpc>
            </a:pPr>
            <a:r>
              <a:rPr lang="hu-HU" i="1"/>
              <a:t>Az IC gyártás és az IC tervezés közötti kapcsolat:</a:t>
            </a:r>
          </a:p>
          <a:p>
            <a:pPr lvl="1">
              <a:lnSpc>
                <a:spcPct val="90000"/>
              </a:lnSpc>
            </a:pPr>
            <a:r>
              <a:rPr lang="hu-HU" b="1">
                <a:solidFill>
                  <a:srgbClr val="800080"/>
                </a:solidFill>
              </a:rPr>
              <a:t>Tervezési szabályok</a:t>
            </a:r>
            <a:r>
              <a:rPr lang="hu-HU">
                <a:solidFill>
                  <a:srgbClr val="800080"/>
                </a:solidFill>
              </a:rPr>
              <a:t> </a:t>
            </a:r>
            <a:r>
              <a:rPr lang="hu-HU"/>
              <a:t>(design rules)</a:t>
            </a:r>
          </a:p>
          <a:p>
            <a:pPr lvl="2">
              <a:lnSpc>
                <a:spcPct val="90000"/>
              </a:lnSpc>
            </a:pPr>
            <a:r>
              <a:rPr lang="hu-HU" sz="1800"/>
              <a:t>Ezeket technológia fájlok alakjában adják meg az IC gyártók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fo ea 2001">
  <a:themeElements>
    <a:clrScheme name="Info ea 20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nfo ea 2001">
      <a:majorFont>
        <a:latin typeface="Comic Sans M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fo ea 20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fo ea 20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 ea 20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fo ea 20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fo ea 20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fo ea 20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fo ea 20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Office\Templates\Info ea 2001.pot</Template>
  <TotalTime>526</TotalTime>
  <Words>515</Words>
  <Application>Microsoft Office PowerPoint</Application>
  <PresentationFormat>Diavetítés a képernyőre (4:3 oldalarány)</PresentationFormat>
  <Paragraphs>78</Paragraphs>
  <Slides>11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3" baseType="lpstr">
      <vt:lpstr>Info ea 2001</vt:lpstr>
      <vt:lpstr>Document</vt:lpstr>
      <vt:lpstr>Az integrált áramkörök (IC-k) típusai és tervezése</vt:lpstr>
      <vt:lpstr>Az integrált áramkörök  felosztása a tervezés és a felhasználás viszonya alapján</vt:lpstr>
      <vt:lpstr>A katalógus áramkörök</vt:lpstr>
      <vt:lpstr>Az ASIC áramkörök</vt:lpstr>
      <vt:lpstr>PowerPoint bemutató</vt:lpstr>
      <vt:lpstr>Térprogramozható áramkörök (FPGA, EPLD)</vt:lpstr>
      <vt:lpstr>Térprogramozható áramkörök (FPGA, EPLD)</vt:lpstr>
      <vt:lpstr>Térprogramozható áramkörök (FPGA, EPLD)</vt:lpstr>
      <vt:lpstr>Integrált áramkörök  létrehozása</vt:lpstr>
      <vt:lpstr>Integrált áramkörök  tervezése</vt:lpstr>
      <vt:lpstr>PowerPoint bemutató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JFET</dc:title>
  <dc:creator/>
  <cp:lastModifiedBy>Felhasználó</cp:lastModifiedBy>
  <cp:revision>104</cp:revision>
  <dcterms:created xsi:type="dcterms:W3CDTF">2001-03-11T14:06:13Z</dcterms:created>
  <dcterms:modified xsi:type="dcterms:W3CDTF">2016-10-17T12:07:27Z</dcterms:modified>
</cp:coreProperties>
</file>