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33"/>
  </p:notesMasterIdLst>
  <p:sldIdLst>
    <p:sldId id="256" r:id="rId3"/>
    <p:sldId id="462" r:id="rId4"/>
    <p:sldId id="507" r:id="rId5"/>
    <p:sldId id="524" r:id="rId6"/>
    <p:sldId id="525" r:id="rId7"/>
    <p:sldId id="526" r:id="rId8"/>
    <p:sldId id="527" r:id="rId9"/>
    <p:sldId id="531" r:id="rId10"/>
    <p:sldId id="532" r:id="rId11"/>
    <p:sldId id="533" r:id="rId12"/>
    <p:sldId id="534" r:id="rId13"/>
    <p:sldId id="535" r:id="rId14"/>
    <p:sldId id="536" r:id="rId15"/>
    <p:sldId id="537" r:id="rId16"/>
    <p:sldId id="540" r:id="rId17"/>
    <p:sldId id="542" r:id="rId18"/>
    <p:sldId id="543" r:id="rId19"/>
    <p:sldId id="631" r:id="rId20"/>
    <p:sldId id="632" r:id="rId21"/>
    <p:sldId id="633" r:id="rId22"/>
    <p:sldId id="634" r:id="rId23"/>
    <p:sldId id="635" r:id="rId24"/>
    <p:sldId id="636" r:id="rId25"/>
    <p:sldId id="637" r:id="rId26"/>
    <p:sldId id="638" r:id="rId27"/>
    <p:sldId id="639" r:id="rId28"/>
    <p:sldId id="640" r:id="rId29"/>
    <p:sldId id="641" r:id="rId30"/>
    <p:sldId id="642" r:id="rId31"/>
    <p:sldId id="643" r:id="rId32"/>
    <p:sldId id="644" r:id="rId33"/>
    <p:sldId id="645" r:id="rId34"/>
    <p:sldId id="646" r:id="rId35"/>
    <p:sldId id="647" r:id="rId36"/>
    <p:sldId id="648" r:id="rId37"/>
    <p:sldId id="649" r:id="rId38"/>
    <p:sldId id="650" r:id="rId39"/>
    <p:sldId id="651" r:id="rId40"/>
    <p:sldId id="652" r:id="rId41"/>
    <p:sldId id="653" r:id="rId42"/>
    <p:sldId id="654" r:id="rId43"/>
    <p:sldId id="655" r:id="rId44"/>
    <p:sldId id="656" r:id="rId45"/>
    <p:sldId id="657" r:id="rId46"/>
    <p:sldId id="665" r:id="rId47"/>
    <p:sldId id="666" r:id="rId48"/>
    <p:sldId id="667" r:id="rId49"/>
    <p:sldId id="668" r:id="rId50"/>
    <p:sldId id="669" r:id="rId51"/>
    <p:sldId id="670" r:id="rId52"/>
    <p:sldId id="671" r:id="rId53"/>
    <p:sldId id="672" r:id="rId54"/>
    <p:sldId id="673" r:id="rId55"/>
    <p:sldId id="674" r:id="rId56"/>
    <p:sldId id="675" r:id="rId57"/>
    <p:sldId id="676" r:id="rId58"/>
    <p:sldId id="677" r:id="rId59"/>
    <p:sldId id="678" r:id="rId60"/>
    <p:sldId id="679" r:id="rId61"/>
    <p:sldId id="680" r:id="rId62"/>
    <p:sldId id="681" r:id="rId63"/>
    <p:sldId id="682" r:id="rId64"/>
    <p:sldId id="730" r:id="rId65"/>
    <p:sldId id="731" r:id="rId66"/>
    <p:sldId id="732" r:id="rId67"/>
    <p:sldId id="733" r:id="rId68"/>
    <p:sldId id="734" r:id="rId69"/>
    <p:sldId id="735" r:id="rId70"/>
    <p:sldId id="736" r:id="rId71"/>
    <p:sldId id="705" r:id="rId72"/>
    <p:sldId id="706" r:id="rId73"/>
    <p:sldId id="707" r:id="rId74"/>
    <p:sldId id="708" r:id="rId75"/>
    <p:sldId id="709" r:id="rId76"/>
    <p:sldId id="710" r:id="rId77"/>
    <p:sldId id="711" r:id="rId78"/>
    <p:sldId id="712" r:id="rId79"/>
    <p:sldId id="713" r:id="rId80"/>
    <p:sldId id="714" r:id="rId81"/>
    <p:sldId id="715" r:id="rId82"/>
    <p:sldId id="716" r:id="rId83"/>
    <p:sldId id="717" r:id="rId84"/>
    <p:sldId id="718" r:id="rId85"/>
    <p:sldId id="719" r:id="rId86"/>
    <p:sldId id="720" r:id="rId87"/>
    <p:sldId id="721" r:id="rId88"/>
    <p:sldId id="722" r:id="rId89"/>
    <p:sldId id="723" r:id="rId90"/>
    <p:sldId id="724" r:id="rId91"/>
    <p:sldId id="725" r:id="rId92"/>
    <p:sldId id="726" r:id="rId93"/>
    <p:sldId id="727" r:id="rId94"/>
    <p:sldId id="728" r:id="rId95"/>
    <p:sldId id="729" r:id="rId96"/>
    <p:sldId id="683" r:id="rId97"/>
    <p:sldId id="684" r:id="rId98"/>
    <p:sldId id="685" r:id="rId99"/>
    <p:sldId id="686" r:id="rId100"/>
    <p:sldId id="687" r:id="rId101"/>
    <p:sldId id="688" r:id="rId102"/>
    <p:sldId id="689" r:id="rId103"/>
    <p:sldId id="690" r:id="rId104"/>
    <p:sldId id="691" r:id="rId105"/>
    <p:sldId id="692" r:id="rId106"/>
    <p:sldId id="693" r:id="rId107"/>
    <p:sldId id="694" r:id="rId108"/>
    <p:sldId id="695" r:id="rId109"/>
    <p:sldId id="696" r:id="rId110"/>
    <p:sldId id="697" r:id="rId111"/>
    <p:sldId id="698" r:id="rId112"/>
    <p:sldId id="699" r:id="rId113"/>
    <p:sldId id="700" r:id="rId114"/>
    <p:sldId id="701" r:id="rId115"/>
    <p:sldId id="702" r:id="rId116"/>
    <p:sldId id="703" r:id="rId117"/>
    <p:sldId id="704" r:id="rId118"/>
    <p:sldId id="591" r:id="rId119"/>
    <p:sldId id="593" r:id="rId120"/>
    <p:sldId id="594" r:id="rId121"/>
    <p:sldId id="595" r:id="rId122"/>
    <p:sldId id="596" r:id="rId123"/>
    <p:sldId id="597" r:id="rId124"/>
    <p:sldId id="598" r:id="rId125"/>
    <p:sldId id="599" r:id="rId126"/>
    <p:sldId id="614" r:id="rId127"/>
    <p:sldId id="615" r:id="rId128"/>
    <p:sldId id="616" r:id="rId129"/>
    <p:sldId id="628" r:id="rId130"/>
    <p:sldId id="629" r:id="rId131"/>
    <p:sldId id="630" r:id="rId132"/>
  </p:sldIdLst>
  <p:sldSz cx="10080625" cy="7559675"/>
  <p:notesSz cx="7559675" cy="106918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WenQuanYi Zen Hei" charset="0"/>
        <a:cs typeface="WenQuanYi Zen Hei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WenQuanYi Zen Hei" charset="0"/>
        <a:cs typeface="WenQuanYi Zen Hei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WenQuanYi Zen Hei" charset="0"/>
        <a:cs typeface="WenQuanYi Zen Hei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WenQuanYi Zen Hei" charset="0"/>
        <a:cs typeface="WenQuanYi Zen Hei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WenQuanYi Zen Hei" charset="0"/>
        <a:cs typeface="WenQuanYi Zen Hei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WenQuanYi Zen Hei" charset="0"/>
        <a:cs typeface="WenQuanYi Zen Hei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WenQuanYi Zen Hei" charset="0"/>
        <a:cs typeface="WenQuanYi Zen Hei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WenQuanYi Zen Hei" charset="0"/>
        <a:cs typeface="WenQuanYi Zen Hei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WenQuanYi Zen Hei" charset="0"/>
        <a:cs typeface="WenQuanYi Zen Hei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12" autoAdjust="0"/>
    <p:restoredTop sz="94419" autoAdjust="0"/>
  </p:normalViewPr>
  <p:slideViewPr>
    <p:cSldViewPr>
      <p:cViewPr varScale="1">
        <p:scale>
          <a:sx n="68" d="100"/>
          <a:sy n="68" d="100"/>
        </p:scale>
        <p:origin x="984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97578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586"/>
    </p:cViewPr>
  </p:sorterViewPr>
  <p:notesViewPr>
    <p:cSldViewPr>
      <p:cViewPr varScale="1">
        <p:scale>
          <a:sx n="49" d="100"/>
          <a:sy n="49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presProps" Target="pres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viewProps" Target="viewProp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8.xml"/><Relationship Id="rId2" Type="http://schemas.openxmlformats.org/officeDocument/2006/relationships/slide" Target="slides/slide23.xml"/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png"/><Relationship Id="rId6" Type="http://schemas.openxmlformats.org/officeDocument/2006/relationships/image" Target="../media/image69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png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png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4" Type="http://schemas.openxmlformats.org/officeDocument/2006/relationships/image" Target="../media/image146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emf"/><Relationship Id="rId1" Type="http://schemas.openxmlformats.org/officeDocument/2006/relationships/image" Target="../media/image155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3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45.wmf"/><Relationship Id="rId4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386655F1-B336-4704-AD7A-817F2F1ADB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208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3D1143E-35F8-428A-AE77-BFD632053340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  <a:cs typeface="DejaVu Sans" pitchFamily="34" charset="2"/>
              </a:rPr>
              <a:pPr eaLnBrk="1">
                <a:buFont typeface="Times New Roman" pitchFamily="18" charset="0"/>
                <a:buNone/>
              </a:pPr>
              <a:t>1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  <a:cs typeface="DejaVu Sans" pitchFamily="34" charset="2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F9E3E-DE83-4EB0-B191-208E21133C95}" type="slidenum">
              <a:rPr lang="en-US"/>
              <a:pPr/>
              <a:t>110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376738"/>
            <a:ext cx="5040312" cy="4075112"/>
          </a:xfrm>
        </p:spPr>
        <p:txBody>
          <a:bodyPr/>
          <a:lstStyle/>
          <a:p>
            <a:r>
              <a:rPr lang="en-US"/>
              <a:t>Starting at the bottom of the design abstraction chart</a:t>
            </a:r>
          </a:p>
          <a:p>
            <a:r>
              <a:rPr lang="en-US"/>
              <a:t>	Gate Oxide – insulator</a:t>
            </a:r>
          </a:p>
          <a:p>
            <a:r>
              <a:rPr lang="en-US"/>
              <a:t>	NMOS – since carriers are electrons (n type carriers)</a:t>
            </a:r>
          </a:p>
          <a:p>
            <a:r>
              <a:rPr lang="en-US"/>
              <a:t>	M – metal; O – oxide; S – semiconductor</a:t>
            </a:r>
          </a:p>
          <a:p>
            <a:endParaRPr lang="en-US"/>
          </a:p>
          <a:p>
            <a:r>
              <a:rPr lang="en-US"/>
              <a:t>Field oxide isolates one device from neighboring devices</a:t>
            </a:r>
          </a:p>
          <a:p>
            <a:endParaRPr lang="en-US"/>
          </a:p>
          <a:p>
            <a:r>
              <a:rPr lang="en-US"/>
              <a:t>View transistor as a switch with an infinite off-resistance and a finite on-resistance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13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D08BD-065F-4FC4-9495-2DD3F438B80F}" type="slidenum">
              <a:rPr lang="en-US"/>
              <a:pPr/>
              <a:t>111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5735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57CDD-E1F6-4A7D-A423-5ED62B1E32FA}" type="slidenum">
              <a:rPr lang="en-US"/>
              <a:pPr/>
              <a:t>112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337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BMEVIEEM253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91FF9-A34F-463D-9987-6846F6810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79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BMEVIEEM253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1F22D-E1A9-44A7-94A8-91AB8FDE29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91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737475" y="12700"/>
            <a:ext cx="2409825" cy="441229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3238" y="12700"/>
            <a:ext cx="7081837" cy="441229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BMEVIEEM253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8F741-657F-4826-A4F8-4706F4C81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89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3238" y="12700"/>
            <a:ext cx="9069387" cy="12604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BMEVIEEM253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F6320-4517-4F43-9F8F-4CD7D9945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735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GB" noProof="0" dirty="0" err="1" smtClean="0"/>
              <a:t>Mintacím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szerkesztése</a:t>
            </a:r>
            <a:endParaRPr lang="en-GB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err="1" smtClean="0"/>
              <a:t>Alcím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mintájának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szerkesztése</a:t>
            </a:r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BMEVIEEM253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A5C032-4222-4247-A7F0-C9EB31B7F4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5542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4769" y="12700"/>
            <a:ext cx="9526326" cy="1260475"/>
          </a:xfrm>
        </p:spPr>
        <p:txBody>
          <a:bodyPr/>
          <a:lstStyle/>
          <a:p>
            <a:r>
              <a:rPr lang="en-GB" noProof="0" dirty="0" err="1" smtClean="0"/>
              <a:t>Mintacím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szerkesztése</a:t>
            </a:r>
            <a:endParaRPr lang="en-GB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7784" y="1547589"/>
            <a:ext cx="9505055" cy="5112567"/>
          </a:xfrm>
        </p:spPr>
        <p:txBody>
          <a:bodyPr tIns="0"/>
          <a:lstStyle>
            <a:lvl1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8001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/>
            </a:lvl2pPr>
            <a:lvl3pPr marL="12573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21717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 err="1" smtClean="0"/>
              <a:t>Mintaszöveg</a:t>
            </a:r>
            <a:r>
              <a:rPr lang="en-GB" noProof="0" dirty="0" smtClean="0"/>
              <a:t> </a:t>
            </a:r>
            <a:r>
              <a:rPr lang="en-GB" noProof="0" dirty="0" err="1" smtClean="0"/>
              <a:t>szerkesztése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Második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Harmadik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Negyedik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Ötödik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BMEVIEEM253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1F49EF-EFAF-4DA5-8085-B62B4B747A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7269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Mintacím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szerkesztése</a:t>
            </a:r>
            <a:endParaRPr lang="en-GB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Mintaszöveg</a:t>
            </a:r>
            <a:r>
              <a:rPr lang="en-GB" noProof="0" dirty="0" smtClean="0"/>
              <a:t> </a:t>
            </a:r>
            <a:r>
              <a:rPr lang="en-GB" noProof="0" dirty="0" err="1" smtClean="0"/>
              <a:t>szerkesztése</a:t>
            </a:r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BMEVIEEM253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3883A1-5380-4E70-8540-C6D3A00B0D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588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Mintacím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szerkesztése</a:t>
            </a:r>
            <a:endParaRPr lang="en-GB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1175" y="1773238"/>
            <a:ext cx="4357688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Mintaszöveg</a:t>
            </a:r>
            <a:r>
              <a:rPr lang="en-GB" noProof="0" dirty="0" smtClean="0"/>
              <a:t> </a:t>
            </a:r>
            <a:r>
              <a:rPr lang="en-GB" noProof="0" dirty="0" err="1" smtClean="0"/>
              <a:t>szerkesztése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Második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Harmadik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Negyedik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Ötödik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21263" y="1773238"/>
            <a:ext cx="4357687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Mintaszöveg</a:t>
            </a:r>
            <a:r>
              <a:rPr lang="en-GB" noProof="0" dirty="0" smtClean="0"/>
              <a:t> </a:t>
            </a:r>
            <a:r>
              <a:rPr lang="en-GB" noProof="0" dirty="0" err="1" smtClean="0"/>
              <a:t>szerkesztése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Második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Harmadik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Negyedik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Ötödik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BMEVIEEM253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A779DF4-F6F5-4F4E-964A-36E23ED398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98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BMEVIEEM253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42D5699-3B3B-4FF0-BA3E-B9356D8D9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818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BMEVIEEM253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C3AFAD-FECD-47DC-864F-557B3C95D6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832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BMEVIEEM253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BEA6D2-F40B-4D52-A267-6420DBF5B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74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BMEVIEEM253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546A-5122-4349-AAB2-0A08FEA42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145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BMEVIEEM253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B358F5-DAEA-40D0-9AD1-D4AA94D65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781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BMEVIEEM253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DBB673-4DC3-4EA9-9D0E-48EDD04215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394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BMEVIEEM253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7E10206-F1FF-4C45-AADC-B575C48B7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164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05675" y="12700"/>
            <a:ext cx="2266950" cy="61436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3238" y="12700"/>
            <a:ext cx="6650037" cy="61436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BMEVIEEM253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4920EB-A18D-44F9-9F71-A08B8837F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66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4297" y="367484"/>
            <a:ext cx="8568531" cy="125994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756047" y="2183906"/>
            <a:ext cx="4200260" cy="453580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24318" y="2183906"/>
            <a:ext cx="4200260" cy="453580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08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4297" y="367484"/>
            <a:ext cx="8568531" cy="125994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756047" y="2183906"/>
            <a:ext cx="8568531" cy="4535805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84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6047" y="671971"/>
            <a:ext cx="8568531" cy="125994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756047" y="2183906"/>
            <a:ext cx="4200260" cy="453580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5124318" y="2183906"/>
            <a:ext cx="4200260" cy="4535805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6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BMEVIEEM253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0BC55-8109-4EB7-95F1-13C40BCEFC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54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966325" y="8137525"/>
            <a:ext cx="14288" cy="3599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133013" y="8137525"/>
            <a:ext cx="14287" cy="3599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BMEVIEEM253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2D80A-A147-4C8A-BC94-C8A37B24EB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50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BMEVIEEM253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C1395-33FB-43DB-BFD5-98A4AAFB0B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63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BMEVIEEM253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F643F-F0D2-43A4-88B3-F2630BB66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38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BMEVIEEM253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BACAD-2F48-42F2-830F-CA6061DEE9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34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BMEVIEEM253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38BAE-101A-482A-8AE3-CC00DACB0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93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BMEVIEEM253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8263D-3F77-4198-BB57-011E31828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50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mailto:hosszu@eet.bme.hu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2700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66325" y="8137525"/>
            <a:ext cx="180975" cy="3599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233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297363" y="7223125"/>
            <a:ext cx="4478337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 sz="1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 altLang="en-US"/>
              <a:t>BMEVIEEM253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15200" y="7223125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FC590AF-7189-49D5-80C3-CFF5B6407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102187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2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102187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3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82963"/>
            <a:ext cx="3709988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4752975" y="4284663"/>
            <a:ext cx="5013325" cy="2786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7056" rIns="0" bIns="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WenQuanYi Zen Hei" charset="0"/>
                <a:cs typeface="WenQuanYi Zen Hei" charset="0"/>
              </a:defRPr>
            </a:lvl9pPr>
          </a:lstStyle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hu-HU" altLang="en-US" sz="2800" b="1" smtClean="0"/>
              <a:t>VLSI áramkörök</a:t>
            </a:r>
            <a:r>
              <a:rPr lang="hu-HU" altLang="en-US" sz="2800" smtClean="0"/>
              <a:t> (VIEEMA01)</a:t>
            </a:r>
            <a:endParaRPr lang="en-US" altLang="en-US" sz="2800" smtClean="0"/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altLang="en-US" smtClean="0"/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hu-HU" altLang="en-US" sz="2600" b="1" smtClean="0"/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hu-HU" altLang="en-US" sz="2600" b="1" smtClean="0"/>
              <a:t>Dr</a:t>
            </a:r>
            <a:r>
              <a:rPr lang="hu-HU" altLang="en-US" sz="2600" b="1" dirty="0" smtClean="0"/>
              <a:t>. </a:t>
            </a:r>
            <a:r>
              <a:rPr lang="hu-HU" altLang="en-US" sz="2600" b="1" smtClean="0"/>
              <a:t>Hosszú Gábor</a:t>
            </a:r>
            <a:endParaRPr lang="en-US" altLang="en-US" sz="2600" b="1" smtClean="0"/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altLang="en-US" sz="2000" smtClean="0"/>
              <a:t>BME </a:t>
            </a:r>
            <a:r>
              <a:rPr lang="hu-HU" altLang="en-US" sz="2000" dirty="0" smtClean="0"/>
              <a:t>EET, QB321</a:t>
            </a:r>
            <a:endParaRPr lang="en-US" altLang="en-US" sz="2000" dirty="0" smtClean="0"/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hu-HU" altLang="en-US" sz="2000" dirty="0" smtClean="0"/>
              <a:t>E-mail</a:t>
            </a:r>
            <a:r>
              <a:rPr lang="hu-HU" altLang="en-US" sz="2000" smtClean="0"/>
              <a:t>: </a:t>
            </a:r>
            <a:r>
              <a:rPr lang="hu-HU" altLang="en-US" sz="2000" smtClean="0">
                <a:hlinkClick r:id="rId16"/>
              </a:rPr>
              <a:t>hosszu@eet.bme.hu</a:t>
            </a:r>
            <a:endParaRPr lang="hu-HU" altLang="en-US" sz="20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4" r:id="rId1"/>
    <p:sldLayoutId id="2147486265" r:id="rId2"/>
    <p:sldLayoutId id="2147486266" r:id="rId3"/>
    <p:sldLayoutId id="2147486267" r:id="rId4"/>
    <p:sldLayoutId id="2147486268" r:id="rId5"/>
    <p:sldLayoutId id="2147486269" r:id="rId6"/>
    <p:sldLayoutId id="2147486270" r:id="rId7"/>
    <p:sldLayoutId id="2147486271" r:id="rId8"/>
    <p:sldLayoutId id="2147486272" r:id="rId9"/>
    <p:sldLayoutId id="2147486273" r:id="rId10"/>
    <p:sldLayoutId id="2147486274" r:id="rId11"/>
    <p:sldLayoutId id="214748627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84D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84D1"/>
          </a:solidFill>
          <a:latin typeface="Arial" charset="0"/>
          <a:ea typeface="WenQuanYi Zen Hei" charset="0"/>
          <a:cs typeface="WenQuanYi Zen 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84D1"/>
          </a:solidFill>
          <a:latin typeface="Arial" charset="0"/>
          <a:ea typeface="WenQuanYi Zen Hei" charset="0"/>
          <a:cs typeface="WenQuanYi Zen 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84D1"/>
          </a:solidFill>
          <a:latin typeface="Arial" charset="0"/>
          <a:ea typeface="WenQuanYi Zen Hei" charset="0"/>
          <a:cs typeface="WenQuanYi Zen 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84D1"/>
          </a:solidFill>
          <a:latin typeface="Arial" charset="0"/>
          <a:ea typeface="WenQuanYi Zen Hei" charset="0"/>
          <a:cs typeface="WenQuanYi Zen 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84D1"/>
          </a:solidFill>
          <a:latin typeface="Arial" charset="0"/>
          <a:ea typeface="WenQuanYi Zen Hei" charset="0"/>
          <a:cs typeface="WenQuanYi Zen Hei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84D1"/>
          </a:solidFill>
          <a:latin typeface="Arial" charset="0"/>
          <a:ea typeface="WenQuanYi Zen Hei" charset="0"/>
          <a:cs typeface="WenQuanYi Zen Hei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84D1"/>
          </a:solidFill>
          <a:latin typeface="Arial" charset="0"/>
          <a:ea typeface="WenQuanYi Zen Hei" charset="0"/>
          <a:cs typeface="WenQuanYi Zen Hei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84D1"/>
          </a:solidFill>
          <a:latin typeface="Arial" charset="0"/>
          <a:ea typeface="WenQuanYi Zen Hei" charset="0"/>
          <a:cs typeface="WenQuanYi Zen Hei" charset="0"/>
        </a:defRPr>
      </a:lvl9pPr>
    </p:titleStyle>
    <p:bodyStyle>
      <a:lvl1pPr marL="342900" indent="-342900" algn="ctr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0084D1"/>
          </a:solidFill>
          <a:latin typeface="+mn-lt"/>
          <a:ea typeface="+mn-ea"/>
          <a:cs typeface="+mn-cs"/>
        </a:defRPr>
      </a:lvl1pPr>
      <a:lvl2pPr marL="742950" indent="-285750" algn="ctr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2700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175" y="1773238"/>
            <a:ext cx="8867775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4297363" y="7227888"/>
            <a:ext cx="4273550" cy="331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 altLang="en-US"/>
              <a:t>BMEVIEEM</a:t>
            </a:r>
            <a:r>
              <a:rPr lang="hu-HU" altLang="en-US"/>
              <a:t>A01</a:t>
            </a:r>
            <a:endParaRPr lang="en-US" altLang="en-US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686800" y="7223125"/>
            <a:ext cx="850900" cy="368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</a:tabLst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8CBA1B0B-595D-4F99-B7DF-347A8D78A2BA}" type="slidenum">
              <a:rPr lang="en-US" altLang="en-US"/>
              <a:pPr>
                <a:defRPr/>
              </a:pPr>
              <a:t>‹#›</a:t>
            </a:fld>
            <a:r>
              <a:rPr lang="hu-HU" altLang="en-US" dirty="0">
                <a:solidFill>
                  <a:srgbClr val="FFFFFF"/>
                </a:solidFill>
              </a:rPr>
              <a:t> of 43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6" r:id="rId1"/>
    <p:sldLayoutId id="2147486277" r:id="rId2"/>
    <p:sldLayoutId id="2147486278" r:id="rId3"/>
    <p:sldLayoutId id="2147486279" r:id="rId4"/>
    <p:sldLayoutId id="2147486280" r:id="rId5"/>
    <p:sldLayoutId id="2147486281" r:id="rId6"/>
    <p:sldLayoutId id="2147486282" r:id="rId7"/>
    <p:sldLayoutId id="2147486283" r:id="rId8"/>
    <p:sldLayoutId id="2147486284" r:id="rId9"/>
    <p:sldLayoutId id="2147486285" r:id="rId10"/>
    <p:sldLayoutId id="2147486286" r:id="rId11"/>
    <p:sldLayoutId id="2147486287" r:id="rId12"/>
    <p:sldLayoutId id="2147486288" r:id="rId13"/>
    <p:sldLayoutId id="2147486289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84D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84D1"/>
          </a:solidFill>
          <a:latin typeface="Arial" charset="0"/>
          <a:ea typeface="WenQuanYi Zen Hei" charset="0"/>
          <a:cs typeface="WenQuanYi Zen 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84D1"/>
          </a:solidFill>
          <a:latin typeface="Arial" charset="0"/>
          <a:ea typeface="WenQuanYi Zen Hei" charset="0"/>
          <a:cs typeface="WenQuanYi Zen 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84D1"/>
          </a:solidFill>
          <a:latin typeface="Arial" charset="0"/>
          <a:ea typeface="WenQuanYi Zen Hei" charset="0"/>
          <a:cs typeface="WenQuanYi Zen 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84D1"/>
          </a:solidFill>
          <a:latin typeface="Arial" charset="0"/>
          <a:ea typeface="WenQuanYi Zen Hei" charset="0"/>
          <a:cs typeface="WenQuanYi Zen 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84D1"/>
          </a:solidFill>
          <a:latin typeface="Arial" charset="0"/>
          <a:ea typeface="WenQuanYi Zen Hei" charset="0"/>
          <a:cs typeface="WenQuanYi Zen Hei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84D1"/>
          </a:solidFill>
          <a:latin typeface="Arial" charset="0"/>
          <a:ea typeface="WenQuanYi Zen Hei" charset="0"/>
          <a:cs typeface="WenQuanYi Zen Hei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84D1"/>
          </a:solidFill>
          <a:latin typeface="Arial" charset="0"/>
          <a:ea typeface="WenQuanYi Zen Hei" charset="0"/>
          <a:cs typeface="WenQuanYi Zen Hei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84D1"/>
          </a:solidFill>
          <a:latin typeface="Arial" charset="0"/>
          <a:ea typeface="WenQuanYi Zen Hei" charset="0"/>
          <a:cs typeface="WenQuanYi Zen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Arial" pitchFamily="34" charset="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Arial" pitchFamily="3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9144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Arial" pitchFamily="3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371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Arial" pitchFamily="3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18288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Arial" pitchFamily="3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31.wmf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8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8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35.png"/><Relationship Id="rId4" Type="http://schemas.openxmlformats.org/officeDocument/2006/relationships/image" Target="../media/image134.wmf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9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9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8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146.wmf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88.bin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151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48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150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92.bin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53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152.w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56.e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55.w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15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158.em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159.emf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3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7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1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0.png"/><Relationship Id="rId4" Type="http://schemas.openxmlformats.org/officeDocument/2006/relationships/oleObject" Target="../embeddings/oleObject13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56.pn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55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8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61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2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61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26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5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0.png"/><Relationship Id="rId5" Type="http://schemas.openxmlformats.org/officeDocument/2006/relationships/oleObject" Target="../embeddings/oleObject29.bin"/><Relationship Id="rId4" Type="http://schemas.openxmlformats.org/officeDocument/2006/relationships/image" Target="../media/image69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7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73.wmf"/><Relationship Id="rId4" Type="http://schemas.openxmlformats.org/officeDocument/2006/relationships/image" Target="../media/image70.png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69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76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82.wmf"/><Relationship Id="rId17" Type="http://schemas.openxmlformats.org/officeDocument/2006/relationships/image" Target="../media/image85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84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83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93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00.png"/><Relationship Id="rId4" Type="http://schemas.openxmlformats.org/officeDocument/2006/relationships/image" Target="../media/image94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98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100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101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03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04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11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110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112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13.w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14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15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16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17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18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19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20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21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2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123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24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25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126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27.e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28.w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2030413" y="1831975"/>
            <a:ext cx="7186612" cy="1368425"/>
          </a:xfrm>
        </p:spPr>
        <p:txBody>
          <a:bodyPr tIns="28224" anchor="ctr"/>
          <a:lstStyle/>
          <a:p>
            <a:pPr marL="0" indent="0" eaLnBrk="1"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hu-HU" altLang="en-US" sz="3600" smtClean="0"/>
              <a:t>Elektronikai alapok</a:t>
            </a:r>
            <a:endParaRPr lang="en-GB" altLang="en-US" sz="3600" smtClean="0"/>
          </a:p>
        </p:txBody>
      </p:sp>
      <p:sp>
        <p:nvSpPr>
          <p:cNvPr id="16387" name="Élőláb helye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r>
              <a:rPr lang="en-US" altLang="en-US" smtClean="0">
                <a:solidFill>
                  <a:srgbClr val="FFFFFF"/>
                </a:solidFill>
                <a:cs typeface="DejaVu Sans" pitchFamily="34" charset="2"/>
              </a:rPr>
              <a:t>BMEVIEEM253</a:t>
            </a:r>
          </a:p>
        </p:txBody>
      </p:sp>
      <p:sp>
        <p:nvSpPr>
          <p:cNvPr id="16388" name="Dia számának helye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DD618962-CC18-4027-9212-2C4F93148A06}" type="slidenum">
              <a:rPr lang="en-US" altLang="en-US" smtClean="0">
                <a:solidFill>
                  <a:srgbClr val="FFFFFF"/>
                </a:solidFill>
                <a:cs typeface="DejaVu Sans" pitchFamily="34" charset="2"/>
              </a:rPr>
              <a:pPr eaLnBrk="1">
                <a:buFont typeface="Times New Roman" pitchFamily="18" charset="0"/>
                <a:buNone/>
              </a:pPr>
              <a:t>1</a:t>
            </a:fld>
            <a:endParaRPr lang="en-US" altLang="en-US" smtClean="0">
              <a:solidFill>
                <a:srgbClr val="FFFFFF"/>
              </a:solidFill>
              <a:cs typeface="DejaVu Sans" pitchFamily="34" charset="2"/>
            </a:endParaRPr>
          </a:p>
        </p:txBody>
      </p:sp>
      <p:sp>
        <p:nvSpPr>
          <p:cNvPr id="16389" name="Téglalap 1"/>
          <p:cNvSpPr>
            <a:spLocks noChangeArrowheads="1"/>
          </p:cNvSpPr>
          <p:nvPr/>
        </p:nvSpPr>
        <p:spPr bwMode="auto">
          <a:xfrm>
            <a:off x="287338" y="6807200"/>
            <a:ext cx="9361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SzPct val="79000"/>
            </a:pPr>
            <a:r>
              <a:rPr lang="hu-HU" altLang="hu-HU"/>
              <a:t>Minden, a tárggyal kapcsolatos hivatalos hirdetmény a Neptunban üzenetként jelenik meg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12700"/>
            <a:ext cx="9526587" cy="1260475"/>
          </a:xfrm>
        </p:spPr>
        <p:txBody>
          <a:bodyPr/>
          <a:lstStyle/>
          <a:p>
            <a:r>
              <a:rPr lang="en-US" altLang="hu-HU" smtClean="0"/>
              <a:t>Jack </a:t>
            </a:r>
            <a:r>
              <a:rPr lang="hu-HU" altLang="hu-HU" smtClean="0"/>
              <a:t>S. </a:t>
            </a:r>
            <a:r>
              <a:rPr lang="en-US" altLang="hu-HU" smtClean="0"/>
              <a:t>Kilby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547813"/>
            <a:ext cx="9505950" cy="511175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hu-HU" sz="2200" smtClean="0"/>
              <a:t>Texas Instruments</a:t>
            </a:r>
            <a:r>
              <a:rPr lang="hu-HU" altLang="hu-HU" sz="2200" smtClean="0"/>
              <a:t>, 1958. július</a:t>
            </a:r>
          </a:p>
          <a:p>
            <a:pPr lvl="1">
              <a:spcAft>
                <a:spcPct val="0"/>
              </a:spcAft>
            </a:pPr>
            <a:r>
              <a:rPr lang="hu-HU" altLang="hu-HU" sz="2000" smtClean="0"/>
              <a:t>Szinte mindenki szabadságon volt, csak a pár hónapja felvett Kilby volt benn, így volt ideje gondolkozni…</a:t>
            </a:r>
          </a:p>
          <a:p>
            <a:pPr>
              <a:spcAft>
                <a:spcPct val="0"/>
              </a:spcAft>
            </a:pPr>
            <a:r>
              <a:rPr lang="hu-HU" altLang="hu-HU" sz="2200" smtClean="0"/>
              <a:t>Ekkor született az ötlete: ne csak a tranzisztort, hanem az áramkör többi részét is szilíciumból kellene létrehozni</a:t>
            </a:r>
          </a:p>
          <a:p>
            <a:pPr lvl="1">
              <a:spcAft>
                <a:spcPct val="0"/>
              </a:spcAft>
            </a:pPr>
            <a:r>
              <a:rPr lang="hu-HU" altLang="hu-HU" sz="2000" smtClean="0"/>
              <a:t>Eddig kapacitást és ellenállást senki nem készített félvezetőből</a:t>
            </a:r>
          </a:p>
          <a:p>
            <a:pPr lvl="1">
              <a:spcAft>
                <a:spcPct val="0"/>
              </a:spcAft>
            </a:pPr>
            <a:r>
              <a:rPr lang="hu-HU" altLang="hu-HU" sz="2000" smtClean="0"/>
              <a:t>Kilby főnökének tetszett az ötlet és biztatta, hogy valósítsa meg</a:t>
            </a:r>
          </a:p>
          <a:p>
            <a:pPr>
              <a:spcAft>
                <a:spcPct val="0"/>
              </a:spcAft>
            </a:pPr>
            <a:r>
              <a:rPr lang="hu-HU" altLang="hu-HU" sz="2200" b="1" smtClean="0"/>
              <a:t>1958</a:t>
            </a:r>
            <a:r>
              <a:rPr lang="hu-HU" altLang="hu-HU" sz="2200" smtClean="0"/>
              <a:t>. szeptember 12: elkészült az első működő modell</a:t>
            </a:r>
          </a:p>
          <a:p>
            <a:pPr lvl="1">
              <a:spcAft>
                <a:spcPct val="0"/>
              </a:spcAft>
            </a:pPr>
            <a:r>
              <a:rPr lang="hu-HU" altLang="hu-HU" sz="2000" smtClean="0">
                <a:solidFill>
                  <a:srgbClr val="003300"/>
                </a:solidFill>
              </a:rPr>
              <a:t>Ez a világ első integrált áramköre</a:t>
            </a:r>
          </a:p>
          <a:p>
            <a:pPr>
              <a:spcAft>
                <a:spcPct val="0"/>
              </a:spcAft>
            </a:pPr>
            <a:r>
              <a:rPr lang="hu-HU" altLang="hu-HU" sz="2200" smtClean="0"/>
              <a:t>1959. február 6: a </a:t>
            </a:r>
            <a:r>
              <a:rPr lang="en-US" altLang="hu-HU" sz="2200" smtClean="0"/>
              <a:t>Texas Instruments</a:t>
            </a:r>
            <a:r>
              <a:rPr lang="hu-HU" altLang="hu-HU" sz="2200" smtClean="0"/>
              <a:t> benyújtotta a szabadalmat</a:t>
            </a:r>
          </a:p>
          <a:p>
            <a:pPr lvl="1">
              <a:spcAft>
                <a:spcPct val="0"/>
              </a:spcAft>
            </a:pPr>
            <a:r>
              <a:rPr lang="hu-HU" altLang="hu-HU" sz="2000" smtClean="0"/>
              <a:t>Ekkori neve: „szilárd áramkör” (</a:t>
            </a:r>
            <a:r>
              <a:rPr lang="en-US" altLang="hu-HU" sz="2000" smtClean="0"/>
              <a:t>solid circuit</a:t>
            </a:r>
            <a:r>
              <a:rPr lang="hu-HU" altLang="hu-HU" sz="2000" smtClean="0"/>
              <a:t>) volt</a:t>
            </a:r>
            <a:endParaRPr lang="en-GB" altLang="hu-H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496" y="2519891"/>
            <a:ext cx="8567632" cy="1259946"/>
          </a:xfrm>
        </p:spPr>
        <p:txBody>
          <a:bodyPr/>
          <a:lstStyle/>
          <a:p>
            <a:r>
              <a:rPr lang="hu-HU" sz="3968" noProof="1">
                <a:solidFill>
                  <a:srgbClr val="FF0000"/>
                </a:solidFill>
              </a:rPr>
              <a:t>A fém-oxid-félvezető tranzisztor (MOSFET)</a:t>
            </a:r>
          </a:p>
        </p:txBody>
      </p:sp>
    </p:spTree>
    <p:extLst>
      <p:ext uri="{BB962C8B-B14F-4D97-AF65-F5344CB8AC3E}">
        <p14:creationId xmlns:p14="http://schemas.microsoft.com/office/powerpoint/2010/main" val="197199251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77017" y="1319443"/>
            <a:ext cx="9526590" cy="443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hu-HU" b="1"/>
              <a:t>Fém-oxid-félvezető</a:t>
            </a:r>
            <a:r>
              <a:rPr lang="hu-HU" i="0"/>
              <a:t> (</a:t>
            </a:r>
            <a:r>
              <a:rPr lang="en-US" i="0"/>
              <a:t>Metal Oxid Semiconductor</a:t>
            </a:r>
            <a:r>
              <a:rPr lang="hu-HU" b="1"/>
              <a:t>, MOS)</a:t>
            </a:r>
          </a:p>
          <a:p>
            <a:pPr>
              <a:buFont typeface="Symbol" pitchFamily="18" charset="2"/>
              <a:buChar char="·"/>
            </a:pPr>
            <a:r>
              <a:rPr lang="hu-HU" i="0"/>
              <a:t>1957: Az első MOS tranzisztor (MOSFET)</a:t>
            </a:r>
          </a:p>
          <a:p>
            <a:pPr>
              <a:buFont typeface="Symbol" pitchFamily="18" charset="2"/>
              <a:buChar char="·"/>
            </a:pPr>
            <a:r>
              <a:rPr lang="hu-HU" i="0"/>
              <a:t>1970: Az első nagy tételben árult MOS IC</a:t>
            </a:r>
          </a:p>
          <a:p>
            <a:pPr lvl="1">
              <a:buFont typeface="Symbol" pitchFamily="18" charset="2"/>
              <a:buChar char="·"/>
            </a:pPr>
            <a:r>
              <a:rPr lang="hu-HU" i="0">
                <a:solidFill>
                  <a:srgbClr val="663300"/>
                </a:solidFill>
              </a:rPr>
              <a:t> DRAM (dinamikus RAM)</a:t>
            </a:r>
          </a:p>
          <a:p>
            <a:pPr lvl="2">
              <a:buFont typeface="Symbol" pitchFamily="18" charset="2"/>
              <a:buChar char="·"/>
            </a:pPr>
            <a:r>
              <a:rPr lang="hu-HU" sz="2205">
                <a:solidFill>
                  <a:srgbClr val="003300"/>
                </a:solidFill>
              </a:rPr>
              <a:t> Egy kapacitás töltése jelenti az információt, amely azonban egy idő után elszivárog, ezért egy áramkörnek rendszeresen frissítenie kell</a:t>
            </a:r>
          </a:p>
          <a:p>
            <a:pPr lvl="1">
              <a:buFont typeface="Symbol" pitchFamily="18" charset="2"/>
              <a:buChar char="·"/>
            </a:pPr>
            <a:r>
              <a:rPr lang="hu-HU" i="0">
                <a:solidFill>
                  <a:srgbClr val="663300"/>
                </a:solidFill>
              </a:rPr>
              <a:t> 3 tranzisztoros cellákból épült fel</a:t>
            </a:r>
          </a:p>
          <a:p>
            <a:pPr lvl="1">
              <a:buFont typeface="Symbol" pitchFamily="18" charset="2"/>
              <a:buChar char="·"/>
            </a:pPr>
            <a:r>
              <a:rPr lang="hu-HU" i="0">
                <a:solidFill>
                  <a:srgbClr val="663300"/>
                </a:solidFill>
              </a:rPr>
              <a:t> 1 kbit tárolóképességű</a:t>
            </a:r>
          </a:p>
          <a:p>
            <a:pPr lvl="1">
              <a:buFont typeface="Symbol" pitchFamily="18" charset="2"/>
              <a:buChar char="·"/>
            </a:pPr>
            <a:r>
              <a:rPr lang="hu-HU" i="0">
                <a:solidFill>
                  <a:srgbClr val="663300"/>
                </a:solidFill>
              </a:rPr>
              <a:t> Intel készítette</a:t>
            </a:r>
          </a:p>
          <a:p>
            <a:pPr>
              <a:buFontTx/>
              <a:buChar char="•"/>
            </a:pPr>
            <a:r>
              <a:rPr lang="hu-HU" b="1"/>
              <a:t>A MOS helyzete manapság:</a:t>
            </a:r>
          </a:p>
          <a:p>
            <a:pPr lvl="1">
              <a:buFontTx/>
              <a:buChar char="•"/>
            </a:pPr>
            <a:r>
              <a:rPr lang="hu-HU" i="0"/>
              <a:t>  </a:t>
            </a:r>
            <a:r>
              <a:rPr lang="hu-HU" i="0">
                <a:solidFill>
                  <a:srgbClr val="663300"/>
                </a:solidFill>
              </a:rPr>
              <a:t>A vezető technológia</a:t>
            </a:r>
          </a:p>
          <a:p>
            <a:pPr lvl="1">
              <a:buFont typeface="Symbol" pitchFamily="18" charset="2"/>
              <a:buChar char="·"/>
            </a:pPr>
            <a:r>
              <a:rPr lang="hu-HU" i="0">
                <a:solidFill>
                  <a:srgbClr val="663300"/>
                </a:solidFill>
              </a:rPr>
              <a:t> 1 DRAM több száz millió MOSFET-et tartalmaz</a:t>
            </a:r>
          </a:p>
          <a:p>
            <a:pPr lvl="1">
              <a:buFont typeface="Symbol" pitchFamily="18" charset="2"/>
              <a:buChar char="·"/>
            </a:pPr>
            <a:r>
              <a:rPr lang="hu-HU" i="0">
                <a:solidFill>
                  <a:srgbClr val="FF3300"/>
                </a:solidFill>
              </a:rPr>
              <a:t> </a:t>
            </a:r>
            <a:r>
              <a:rPr lang="hu-HU" i="0">
                <a:solidFill>
                  <a:srgbClr val="000066"/>
                </a:solidFill>
              </a:rPr>
              <a:t>Az integrált áramkörökben (IC-k) leggyakrabban a MOS tranzisztor fordul elő</a:t>
            </a:r>
          </a:p>
          <a:p>
            <a:pPr>
              <a:buFontTx/>
              <a:buChar char="•"/>
            </a:pPr>
            <a:r>
              <a:rPr lang="hu-HU">
                <a:solidFill>
                  <a:srgbClr val="FF3300"/>
                </a:solidFill>
              </a:rPr>
              <a:t>A MOS tranzisztor működésének alapja:</a:t>
            </a:r>
            <a:r>
              <a:rPr lang="hu-HU"/>
              <a:t> </a:t>
            </a:r>
            <a:r>
              <a:rPr lang="hu-HU" b="1">
                <a:solidFill>
                  <a:srgbClr val="003300"/>
                </a:solidFill>
              </a:rPr>
              <a:t>a MOS kapacitás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754747" y="286987"/>
            <a:ext cx="8567632" cy="1259946"/>
          </a:xfrm>
        </p:spPr>
        <p:txBody>
          <a:bodyPr/>
          <a:lstStyle/>
          <a:p>
            <a:r>
              <a:rPr lang="hu-HU" b="1">
                <a:solidFill>
                  <a:srgbClr val="FF0000"/>
                </a:solidFill>
              </a:rPr>
              <a:t>A MOS tranzisztorok</a:t>
            </a:r>
          </a:p>
        </p:txBody>
      </p:sp>
    </p:spTree>
    <p:extLst>
      <p:ext uri="{BB962C8B-B14F-4D97-AF65-F5344CB8AC3E}">
        <p14:creationId xmlns:p14="http://schemas.microsoft.com/office/powerpoint/2010/main" val="22530573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6496" y="167992"/>
            <a:ext cx="8567632" cy="587975"/>
          </a:xfrm>
        </p:spPr>
        <p:txBody>
          <a:bodyPr/>
          <a:lstStyle/>
          <a:p>
            <a:r>
              <a:rPr lang="hu-HU" sz="3086"/>
              <a:t>A MOS kapacitás</a:t>
            </a: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4536334" y="755968"/>
            <a:ext cx="5375769" cy="484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205"/>
              <a:t>A szerkezeten a térerősség hatására a fémen pozitív töltések jelennek meg, a p típusú félvezetőben </a:t>
            </a:r>
            <a:r>
              <a:rPr lang="hu-HU" sz="2205" u="sng"/>
              <a:t>először egy kiürített réteg</a:t>
            </a:r>
            <a:r>
              <a:rPr lang="hu-HU" sz="2205"/>
              <a:t> jön létre, majd adott térerősségnél negatív mozgóképes töltéshordozók az ún. </a:t>
            </a:r>
            <a:r>
              <a:rPr lang="hu-HU" sz="2205" b="1">
                <a:solidFill>
                  <a:srgbClr val="FF0000"/>
                </a:solidFill>
              </a:rPr>
              <a:t>inverziós töltések</a:t>
            </a:r>
            <a:r>
              <a:rPr lang="hu-HU" sz="2205">
                <a:solidFill>
                  <a:srgbClr val="FF0000"/>
                </a:solidFill>
              </a:rPr>
              <a:t>. </a:t>
            </a:r>
          </a:p>
          <a:p>
            <a:r>
              <a:rPr lang="hu-HU" sz="2205"/>
              <a:t>Az a feszültség, amit a szerkezetre kell adni, hogy az inverziós csatorna létrejöjjön,</a:t>
            </a:r>
            <a:r>
              <a:rPr lang="hu-HU" sz="2205">
                <a:solidFill>
                  <a:srgbClr val="FF0000"/>
                </a:solidFill>
              </a:rPr>
              <a:t> a </a:t>
            </a:r>
            <a:r>
              <a:rPr lang="hu-HU" sz="2205" b="1">
                <a:solidFill>
                  <a:srgbClr val="FF0000"/>
                </a:solidFill>
              </a:rPr>
              <a:t>V</a:t>
            </a:r>
            <a:r>
              <a:rPr lang="hu-HU" sz="2205" b="1" baseline="-25000">
                <a:solidFill>
                  <a:srgbClr val="FF0000"/>
                </a:solidFill>
              </a:rPr>
              <a:t>T</a:t>
            </a:r>
            <a:r>
              <a:rPr lang="hu-HU" sz="2205" b="1">
                <a:solidFill>
                  <a:srgbClr val="FF0000"/>
                </a:solidFill>
              </a:rPr>
              <a:t> küszöbfeszültség</a:t>
            </a:r>
            <a:r>
              <a:rPr lang="hu-HU" sz="2205">
                <a:solidFill>
                  <a:srgbClr val="FF0000"/>
                </a:solidFill>
              </a:rPr>
              <a:t>. </a:t>
            </a:r>
          </a:p>
          <a:p>
            <a:r>
              <a:rPr lang="hu-HU" sz="2205">
                <a:solidFill>
                  <a:srgbClr val="FF0000"/>
                </a:solidFill>
              </a:rPr>
              <a:t>V</a:t>
            </a:r>
            <a:r>
              <a:rPr lang="hu-HU" sz="2205" baseline="-25000">
                <a:solidFill>
                  <a:srgbClr val="FF0000"/>
                </a:solidFill>
              </a:rPr>
              <a:t>T</a:t>
            </a:r>
            <a:r>
              <a:rPr lang="hu-HU" sz="2205">
                <a:solidFill>
                  <a:srgbClr val="FF0000"/>
                </a:solidFill>
              </a:rPr>
              <a:t>  értékét a következő tényezők befolyásolják: </a:t>
            </a:r>
          </a:p>
          <a:p>
            <a:pPr>
              <a:buFont typeface="Symbol" pitchFamily="18" charset="2"/>
              <a:buChar char="·"/>
            </a:pPr>
            <a:r>
              <a:rPr lang="hu-HU" sz="2205"/>
              <a:t>az oxid vastagsága, töltései és permittivitása (dielektromos állandója, </a:t>
            </a:r>
            <a:r>
              <a:rPr lang="hu-HU" sz="2205">
                <a:sym typeface="Symbol" pitchFamily="18" charset="2"/>
              </a:rPr>
              <a:t></a:t>
            </a:r>
            <a:r>
              <a:rPr lang="hu-HU" sz="2205" baseline="-25000"/>
              <a:t>ox</a:t>
            </a:r>
            <a:r>
              <a:rPr lang="hu-HU" sz="2205"/>
              <a:t>)</a:t>
            </a:r>
          </a:p>
          <a:p>
            <a:pPr>
              <a:buFont typeface="Symbol" pitchFamily="18" charset="2"/>
              <a:buChar char="·"/>
            </a:pPr>
            <a:r>
              <a:rPr lang="hu-HU" sz="2205"/>
              <a:t>a Si adalékolása és permittivitása (</a:t>
            </a:r>
            <a:r>
              <a:rPr lang="hu-HU" i="0">
                <a:sym typeface="Symbol" pitchFamily="18" charset="2"/>
              </a:rPr>
              <a:t></a:t>
            </a:r>
            <a:r>
              <a:rPr lang="hu-HU" i="0" baseline="-25000"/>
              <a:t>Si</a:t>
            </a:r>
            <a:r>
              <a:rPr lang="hu-HU" sz="2205"/>
              <a:t>)</a:t>
            </a:r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 r="14645" b="81993"/>
          <a:stretch>
            <a:fillRect/>
          </a:stretch>
        </p:blipFill>
        <p:spPr bwMode="auto">
          <a:xfrm>
            <a:off x="436261" y="1000957"/>
            <a:ext cx="3652092" cy="15311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 t="70479"/>
          <a:stretch>
            <a:fillRect/>
          </a:stretch>
        </p:blipFill>
        <p:spPr bwMode="auto">
          <a:xfrm>
            <a:off x="198271" y="4574303"/>
            <a:ext cx="4283816" cy="19651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6" name="AutoShape 6"/>
          <p:cNvSpPr>
            <a:spLocks noChangeArrowheads="1"/>
          </p:cNvSpPr>
          <p:nvPr/>
        </p:nvSpPr>
        <p:spPr bwMode="auto">
          <a:xfrm flipV="1">
            <a:off x="198271" y="2827878"/>
            <a:ext cx="3333606" cy="1189949"/>
          </a:xfrm>
          <a:prstGeom prst="wedgeRectCallout">
            <a:avLst>
              <a:gd name="adj1" fmla="val 29579"/>
              <a:gd name="adj2" fmla="val 138231"/>
            </a:avLst>
          </a:prstGeom>
          <a:solidFill>
            <a:srgbClr val="CCFF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r>
              <a:rPr lang="hu-HU" sz="1764"/>
              <a:t>A „-” töltések a mozgóképes töltéshordozókból és a helyhez kötött ionizált adalékatomok negatív töltéséből állnak</a:t>
            </a:r>
          </a:p>
        </p:txBody>
      </p:sp>
    </p:spTree>
    <p:extLst>
      <p:ext uri="{BB962C8B-B14F-4D97-AF65-F5344CB8AC3E}">
        <p14:creationId xmlns:p14="http://schemas.microsoft.com/office/powerpoint/2010/main" val="114588480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MOS kapacitás kiszámítása</a:t>
            </a:r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747" y="3858585"/>
            <a:ext cx="8567632" cy="3018620"/>
          </a:xfrm>
        </p:spPr>
        <p:txBody>
          <a:bodyPr/>
          <a:lstStyle/>
          <a:p>
            <a:r>
              <a:rPr lang="hu-HU" dirty="0"/>
              <a:t>ahol</a:t>
            </a:r>
          </a:p>
          <a:p>
            <a:pPr lvl="1"/>
            <a:r>
              <a:rPr lang="hu-HU" sz="2425" i="1" dirty="0" err="1"/>
              <a:t>C</a:t>
            </a:r>
            <a:r>
              <a:rPr lang="hu-HU" sz="2425" i="1" baseline="-25000" dirty="0" err="1"/>
              <a:t>ox</a:t>
            </a:r>
            <a:r>
              <a:rPr lang="hu-HU" sz="2425" dirty="0"/>
              <a:t>: a W széles és L hosszú MOS kapacitás értéke</a:t>
            </a:r>
          </a:p>
          <a:p>
            <a:pPr lvl="1"/>
            <a:r>
              <a:rPr lang="hu-HU" sz="2425" i="1" dirty="0"/>
              <a:t>W</a:t>
            </a:r>
            <a:r>
              <a:rPr lang="hu-HU" sz="2425" dirty="0"/>
              <a:t>: az MOS kapacitás szélessége</a:t>
            </a:r>
          </a:p>
          <a:p>
            <a:pPr lvl="1"/>
            <a:r>
              <a:rPr lang="hu-HU" sz="2425" i="1" dirty="0"/>
              <a:t>L</a:t>
            </a:r>
            <a:r>
              <a:rPr lang="hu-HU" sz="2425" dirty="0"/>
              <a:t>: az MOS kapacitás hosszúsága</a:t>
            </a:r>
          </a:p>
          <a:p>
            <a:pPr lvl="1"/>
            <a:r>
              <a:rPr lang="hu-HU" sz="2425" i="1" dirty="0">
                <a:sym typeface="Symbol" pitchFamily="18" charset="2"/>
              </a:rPr>
              <a:t></a:t>
            </a:r>
            <a:r>
              <a:rPr lang="hu-HU" sz="2425" i="1" baseline="-25000" dirty="0" err="1"/>
              <a:t>ox</a:t>
            </a:r>
            <a:r>
              <a:rPr lang="hu-HU" sz="2425" dirty="0"/>
              <a:t>: az oxid </a:t>
            </a:r>
            <a:r>
              <a:rPr lang="hu-HU" sz="2425" noProof="1"/>
              <a:t>permittivitása (dielektromos</a:t>
            </a:r>
            <a:r>
              <a:rPr lang="hu-HU" sz="2425" dirty="0"/>
              <a:t> állandója)</a:t>
            </a:r>
            <a:endParaRPr lang="en-US" sz="2425" dirty="0"/>
          </a:p>
          <a:p>
            <a:pPr lvl="1"/>
            <a:r>
              <a:rPr lang="hu-HU" sz="2425" i="1" dirty="0" err="1">
                <a:sym typeface="Symbol" pitchFamily="18" charset="2"/>
              </a:rPr>
              <a:t>t</a:t>
            </a:r>
            <a:r>
              <a:rPr lang="hu-HU" sz="2425" i="1" baseline="-25000" dirty="0" err="1"/>
              <a:t>ox</a:t>
            </a:r>
            <a:r>
              <a:rPr lang="hu-HU" sz="2425" dirty="0"/>
              <a:t>: az oxid vastagsága</a:t>
            </a:r>
            <a:endParaRPr lang="en-US" sz="2425" dirty="0"/>
          </a:p>
        </p:txBody>
      </p:sp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3769867" y="2668636"/>
          <a:ext cx="2080661" cy="965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8" name="Egyenlet" r:id="rId3" imgW="927000" imgH="431640" progId="Equation.3">
                  <p:embed/>
                </p:oleObj>
              </mc:Choice>
              <mc:Fallback>
                <p:oleObj name="Egyenlet" r:id="rId3" imgW="927000" imgH="431640" progId="Equation.3">
                  <p:embed/>
                  <p:pic>
                    <p:nvPicPr>
                      <p:cNvPr id="166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9867" y="2668636"/>
                        <a:ext cx="2080661" cy="965958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674250" y="1954666"/>
            <a:ext cx="8567632" cy="47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77979" indent="-377979">
              <a:spcBef>
                <a:spcPct val="20000"/>
              </a:spcBef>
              <a:buFontTx/>
              <a:buChar char="•"/>
            </a:pPr>
            <a:r>
              <a:rPr lang="hu-HU" i="0"/>
              <a:t>Legegyszerűbb képlet:</a:t>
            </a:r>
          </a:p>
        </p:txBody>
      </p:sp>
    </p:spTree>
    <p:extLst>
      <p:ext uri="{BB962C8B-B14F-4D97-AF65-F5344CB8AC3E}">
        <p14:creationId xmlns:p14="http://schemas.microsoft.com/office/powerpoint/2010/main" val="15653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271" y="208241"/>
            <a:ext cx="9575588" cy="671971"/>
          </a:xfrm>
        </p:spPr>
        <p:txBody>
          <a:bodyPr/>
          <a:lstStyle/>
          <a:p>
            <a:r>
              <a:rPr lang="hu-HU" b="1"/>
              <a:t>A MOS tranzisztor keresztmetszeti képe</a:t>
            </a:r>
            <a:endParaRPr lang="hu-HU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77017" y="5447516"/>
            <a:ext cx="9575588" cy="222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984" b="1">
                <a:solidFill>
                  <a:srgbClr val="FF0000"/>
                </a:solidFill>
              </a:rPr>
              <a:t>n csatornás eszköz</a:t>
            </a:r>
            <a:r>
              <a:rPr lang="hu-HU" sz="1984"/>
              <a:t>: p típusú hordozón (substrate), az inverziós csatornát elektronok alkotják, ezekhez csatlakozik az n</a:t>
            </a:r>
            <a:r>
              <a:rPr lang="hu-HU" sz="1984" baseline="30000"/>
              <a:t>+</a:t>
            </a:r>
            <a:r>
              <a:rPr lang="hu-HU" sz="1984"/>
              <a:t> source és drain.</a:t>
            </a:r>
          </a:p>
          <a:p>
            <a:r>
              <a:rPr lang="hu-HU" sz="1984" b="1">
                <a:solidFill>
                  <a:srgbClr val="FF0000"/>
                </a:solidFill>
              </a:rPr>
              <a:t>p csatornás eszköz: </a:t>
            </a:r>
            <a:r>
              <a:rPr lang="hu-HU" sz="1984"/>
              <a:t>n típusú hordozón</a:t>
            </a:r>
            <a:endParaRPr lang="hu-HU" sz="1984" b="1">
              <a:solidFill>
                <a:srgbClr val="FF0000"/>
              </a:solidFill>
            </a:endParaRPr>
          </a:p>
          <a:p>
            <a:r>
              <a:rPr lang="en-AU" sz="1984" b="1">
                <a:solidFill>
                  <a:srgbClr val="008080"/>
                </a:solidFill>
              </a:rPr>
              <a:t>Növekményes</a:t>
            </a:r>
            <a:r>
              <a:rPr lang="hu-HU" sz="1984" b="1">
                <a:solidFill>
                  <a:srgbClr val="008080"/>
                </a:solidFill>
              </a:rPr>
              <a:t> </a:t>
            </a:r>
            <a:r>
              <a:rPr lang="hu-HU" sz="1984"/>
              <a:t>(enhancement mode) MOS tranzisztor: ha  U</a:t>
            </a:r>
            <a:r>
              <a:rPr lang="hu-HU" sz="1984" baseline="-25000"/>
              <a:t>GS</a:t>
            </a:r>
            <a:r>
              <a:rPr lang="hu-HU" sz="1984"/>
              <a:t>= 0 esetén nincs áramvezető csatorna.</a:t>
            </a:r>
          </a:p>
          <a:p>
            <a:r>
              <a:rPr lang="en-AU" sz="1984" b="1">
                <a:solidFill>
                  <a:srgbClr val="008080"/>
                </a:solidFill>
              </a:rPr>
              <a:t>Kiürítéses</a:t>
            </a:r>
            <a:r>
              <a:rPr lang="en-AU" sz="1984">
                <a:solidFill>
                  <a:srgbClr val="FF0000"/>
                </a:solidFill>
              </a:rPr>
              <a:t> </a:t>
            </a:r>
            <a:r>
              <a:rPr lang="hu-HU" sz="1984"/>
              <a:t>(depletion mode) MOS tranzisztor, ha U</a:t>
            </a:r>
            <a:r>
              <a:rPr lang="hu-HU" sz="1984" baseline="-25000"/>
              <a:t>GS</a:t>
            </a:r>
            <a:r>
              <a:rPr lang="hu-HU" sz="1984"/>
              <a:t> = 0 esetén van áramvezető csatorna.</a:t>
            </a:r>
          </a:p>
        </p:txBody>
      </p:sp>
      <p:pic>
        <p:nvPicPr>
          <p:cNvPr id="98309" name="Picture 5" descr="Dia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7" y="1954666"/>
            <a:ext cx="9544090" cy="348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198271" y="922211"/>
            <a:ext cx="9659585" cy="100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984"/>
              <a:t>A MOS tranzisztor egy </a:t>
            </a:r>
            <a:r>
              <a:rPr lang="hu-HU" sz="1984" b="1"/>
              <a:t>forrás</a:t>
            </a:r>
            <a:r>
              <a:rPr lang="hu-HU" sz="1984"/>
              <a:t> (</a:t>
            </a:r>
            <a:r>
              <a:rPr lang="en-US" sz="1984"/>
              <a:t>source</a:t>
            </a:r>
            <a:r>
              <a:rPr lang="hu-HU" sz="1984"/>
              <a:t>) és egy </a:t>
            </a:r>
            <a:r>
              <a:rPr lang="hu-HU" sz="1984" b="1"/>
              <a:t>nyelő</a:t>
            </a:r>
            <a:r>
              <a:rPr lang="hu-HU" sz="1984"/>
              <a:t> (drain) elektródával kiegészített MOS kapacitás. a MOS kapacitás egyik fegyverzete a kapu (gate) elektróda, a másik a hordozó (</a:t>
            </a:r>
            <a:r>
              <a:rPr lang="en-US" sz="1984"/>
              <a:t>substrate</a:t>
            </a:r>
            <a:r>
              <a:rPr lang="hu-HU" sz="1984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544861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di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1" y="1847921"/>
            <a:ext cx="4688049" cy="5155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36514" y="251988"/>
            <a:ext cx="9407596" cy="755968"/>
          </a:xfrm>
        </p:spPr>
        <p:txBody>
          <a:bodyPr/>
          <a:lstStyle/>
          <a:p>
            <a:r>
              <a:rPr lang="hu-HU" sz="2646"/>
              <a:t>MOS tranzisztor működése</a:t>
            </a: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252518" y="1007956"/>
            <a:ext cx="9323599" cy="77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sz="2205">
                <a:solidFill>
                  <a:srgbClr val="FF0000"/>
                </a:solidFill>
              </a:rPr>
              <a:t>Ha a</a:t>
            </a:r>
            <a:r>
              <a:rPr lang="hu-HU" sz="2205">
                <a:solidFill>
                  <a:srgbClr val="FF0000"/>
                </a:solidFill>
              </a:rPr>
              <a:t>z</a:t>
            </a:r>
            <a:r>
              <a:rPr lang="en-AU" sz="2205">
                <a:solidFill>
                  <a:srgbClr val="FF0000"/>
                </a:solidFill>
              </a:rPr>
              <a:t> </a:t>
            </a:r>
            <a:r>
              <a:rPr lang="hu-HU" sz="2205">
                <a:solidFill>
                  <a:srgbClr val="FF0000"/>
                </a:solidFill>
              </a:rPr>
              <a:t>U</a:t>
            </a:r>
            <a:r>
              <a:rPr lang="en-AU" sz="2205" baseline="-25000">
                <a:solidFill>
                  <a:srgbClr val="FF0000"/>
                </a:solidFill>
              </a:rPr>
              <a:t>GS</a:t>
            </a:r>
            <a:r>
              <a:rPr lang="en-AU" sz="2205">
                <a:solidFill>
                  <a:srgbClr val="FF0000"/>
                </a:solidFill>
              </a:rPr>
              <a:t> gate feszültség nagyobb</a:t>
            </a:r>
            <a:r>
              <a:rPr lang="hu-HU" sz="2205">
                <a:solidFill>
                  <a:srgbClr val="FF0000"/>
                </a:solidFill>
              </a:rPr>
              <a:t>,</a:t>
            </a:r>
            <a:r>
              <a:rPr lang="en-AU" sz="2205">
                <a:solidFill>
                  <a:srgbClr val="FF0000"/>
                </a:solidFill>
              </a:rPr>
              <a:t> mint a V</a:t>
            </a:r>
            <a:r>
              <a:rPr lang="en-AU" sz="2205" baseline="-25000">
                <a:solidFill>
                  <a:srgbClr val="FF0000"/>
                </a:solidFill>
              </a:rPr>
              <a:t>T</a:t>
            </a:r>
            <a:r>
              <a:rPr lang="en-AU" sz="2205">
                <a:solidFill>
                  <a:srgbClr val="FF0000"/>
                </a:solidFill>
              </a:rPr>
              <a:t> küszöbfeszültség</a:t>
            </a:r>
            <a:r>
              <a:rPr lang="hu-HU" sz="2205"/>
              <a:t>, a Si és SiO</a:t>
            </a:r>
            <a:r>
              <a:rPr lang="hu-HU" sz="2205" baseline="-25000"/>
              <a:t>2</a:t>
            </a:r>
            <a:r>
              <a:rPr lang="hu-HU" sz="2205"/>
              <a:t> átmenetnél egy elektronokból álló inverziós réteg alakul ki. </a:t>
            </a: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5376297" y="1763924"/>
            <a:ext cx="4451809" cy="497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Symbol" pitchFamily="18" charset="2"/>
              <a:buChar char="·"/>
            </a:pPr>
            <a:r>
              <a:rPr lang="hu-HU" sz="1984"/>
              <a:t>Az </a:t>
            </a:r>
            <a:r>
              <a:rPr lang="hu-HU" sz="1984">
                <a:solidFill>
                  <a:srgbClr val="008080"/>
                </a:solidFill>
              </a:rPr>
              <a:t>n</a:t>
            </a:r>
            <a:r>
              <a:rPr lang="hu-HU" sz="1984" baseline="30000">
                <a:solidFill>
                  <a:srgbClr val="008080"/>
                </a:solidFill>
              </a:rPr>
              <a:t>+</a:t>
            </a:r>
            <a:r>
              <a:rPr lang="hu-HU" sz="1984">
                <a:solidFill>
                  <a:srgbClr val="008080"/>
                </a:solidFill>
              </a:rPr>
              <a:t> - source tartomány</a:t>
            </a:r>
            <a:r>
              <a:rPr lang="hu-HU" sz="1984"/>
              <a:t> a MOS kapacitás inverziós töltéseinek gyors megjelenését biztosítja. </a:t>
            </a:r>
          </a:p>
          <a:p>
            <a:pPr>
              <a:buFont typeface="Symbol" pitchFamily="18" charset="2"/>
              <a:buChar char="·"/>
            </a:pPr>
            <a:r>
              <a:rPr lang="hu-HU" sz="1984"/>
              <a:t>Az </a:t>
            </a:r>
            <a:r>
              <a:rPr lang="hu-HU" sz="1984">
                <a:solidFill>
                  <a:srgbClr val="008080"/>
                </a:solidFill>
              </a:rPr>
              <a:t>n</a:t>
            </a:r>
            <a:r>
              <a:rPr lang="hu-HU" sz="1984" baseline="30000">
                <a:solidFill>
                  <a:srgbClr val="008080"/>
                </a:solidFill>
              </a:rPr>
              <a:t>+</a:t>
            </a:r>
            <a:r>
              <a:rPr lang="hu-HU" sz="1984">
                <a:solidFill>
                  <a:srgbClr val="008080"/>
                </a:solidFill>
              </a:rPr>
              <a:t> – drain tartomány</a:t>
            </a:r>
            <a:r>
              <a:rPr lang="hu-HU" sz="1984"/>
              <a:t> pozitív előfeszítése hatására az inverziós csatornában a source-tól a drain felé áram folyik.</a:t>
            </a:r>
          </a:p>
          <a:p>
            <a:pPr>
              <a:buFont typeface="Symbol" pitchFamily="18" charset="2"/>
              <a:buChar char="·"/>
            </a:pPr>
            <a:r>
              <a:rPr lang="hu-HU" sz="1984"/>
              <a:t>A pozitív feszültség a drain körüli pn átmenetet záróirányban feszíti elő, ennek eredménye </a:t>
            </a:r>
            <a:r>
              <a:rPr lang="hu-HU" sz="1984">
                <a:solidFill>
                  <a:srgbClr val="008080"/>
                </a:solidFill>
              </a:rPr>
              <a:t>a széles kiürített réteg a drain</a:t>
            </a:r>
            <a:r>
              <a:rPr lang="hu-HU" sz="1984"/>
              <a:t> körül.</a:t>
            </a:r>
          </a:p>
          <a:p>
            <a:pPr>
              <a:buFont typeface="Symbol" pitchFamily="18" charset="2"/>
              <a:buChar char="·"/>
            </a:pPr>
            <a:r>
              <a:rPr lang="hu-HU" sz="1984"/>
              <a:t>Az inverziós csatorna töltéseinek számát V</a:t>
            </a:r>
            <a:r>
              <a:rPr lang="hu-HU" sz="1984" baseline="-25000"/>
              <a:t>GS</a:t>
            </a:r>
            <a:r>
              <a:rPr lang="hu-HU" sz="1984"/>
              <a:t> szabályozza. </a:t>
            </a:r>
          </a:p>
          <a:p>
            <a:pPr>
              <a:buFont typeface="Symbol" pitchFamily="18" charset="2"/>
              <a:buChar char="·"/>
            </a:pPr>
            <a:r>
              <a:rPr lang="hu-HU" sz="1984"/>
              <a:t>A drain feszültség miatt az inverziós csatornán feszültség esik, ezért a csatorna a drain felé szűkül.</a:t>
            </a:r>
          </a:p>
        </p:txBody>
      </p:sp>
      <p:sp>
        <p:nvSpPr>
          <p:cNvPr id="154630" name="Line 6"/>
          <p:cNvSpPr>
            <a:spLocks noChangeShapeType="1"/>
          </p:cNvSpPr>
          <p:nvPr/>
        </p:nvSpPr>
        <p:spPr bwMode="auto">
          <a:xfrm flipH="1">
            <a:off x="1428467" y="4199819"/>
            <a:ext cx="1007957" cy="1511935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4631" name="Line 7"/>
          <p:cNvSpPr>
            <a:spLocks noChangeShapeType="1"/>
          </p:cNvSpPr>
          <p:nvPr/>
        </p:nvSpPr>
        <p:spPr bwMode="auto">
          <a:xfrm>
            <a:off x="2436424" y="4199819"/>
            <a:ext cx="2603888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4632" name="Line 8"/>
          <p:cNvSpPr>
            <a:spLocks noChangeShapeType="1"/>
          </p:cNvSpPr>
          <p:nvPr/>
        </p:nvSpPr>
        <p:spPr bwMode="auto">
          <a:xfrm flipV="1">
            <a:off x="5040312" y="2351898"/>
            <a:ext cx="335986" cy="1847921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4633" name="Line 9"/>
          <p:cNvSpPr>
            <a:spLocks noChangeShapeType="1"/>
          </p:cNvSpPr>
          <p:nvPr/>
        </p:nvSpPr>
        <p:spPr bwMode="auto">
          <a:xfrm flipH="1">
            <a:off x="5376298" y="3191862"/>
            <a:ext cx="0" cy="2603888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4634" name="Line 10"/>
          <p:cNvSpPr>
            <a:spLocks noChangeShapeType="1"/>
          </p:cNvSpPr>
          <p:nvPr/>
        </p:nvSpPr>
        <p:spPr bwMode="auto">
          <a:xfrm flipH="1">
            <a:off x="4368341" y="5795750"/>
            <a:ext cx="1007957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4635" name="AutoShape 11"/>
          <p:cNvSpPr>
            <a:spLocks noChangeArrowheads="1"/>
          </p:cNvSpPr>
          <p:nvPr/>
        </p:nvSpPr>
        <p:spPr bwMode="auto">
          <a:xfrm>
            <a:off x="2352427" y="5459765"/>
            <a:ext cx="587975" cy="251989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8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650" name="Object 2"/>
          <p:cNvGraphicFramePr>
            <a:graphicFrameLocks noChangeAspect="1"/>
          </p:cNvGraphicFramePr>
          <p:nvPr>
            <p:extLst/>
          </p:nvPr>
        </p:nvGraphicFramePr>
        <p:xfrm>
          <a:off x="137023" y="251989"/>
          <a:ext cx="9722582" cy="1079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2" name="Equation" r:id="rId3" imgW="4330440" imgH="482400" progId="Equation.3">
                  <p:embed/>
                </p:oleObj>
              </mc:Choice>
              <mc:Fallback>
                <p:oleObj name="Equation" r:id="rId3" imgW="4330440" imgH="482400" progId="Equation.3">
                  <p:embed/>
                  <p:pic>
                    <p:nvPicPr>
                      <p:cNvPr id="1556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23" y="251989"/>
                        <a:ext cx="9722582" cy="1079704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168521" y="1511935"/>
            <a:ext cx="9659585" cy="144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205" dirty="0"/>
              <a:t>ahol W a </a:t>
            </a:r>
            <a:r>
              <a:rPr lang="hu-HU" sz="2205" dirty="0" err="1"/>
              <a:t>gate</a:t>
            </a:r>
            <a:r>
              <a:rPr lang="hu-HU" sz="2205" dirty="0"/>
              <a:t> szélessége, L a </a:t>
            </a:r>
            <a:r>
              <a:rPr lang="hu-HU" sz="2205" dirty="0" err="1"/>
              <a:t>gate</a:t>
            </a:r>
            <a:r>
              <a:rPr lang="hu-HU" sz="2205" dirty="0"/>
              <a:t> hosszúsága, </a:t>
            </a:r>
            <a:r>
              <a:rPr lang="hu-HU" sz="2205" dirty="0">
                <a:sym typeface="Symbol" pitchFamily="18" charset="2"/>
              </a:rPr>
              <a:t></a:t>
            </a:r>
            <a:r>
              <a:rPr lang="hu-HU" sz="2205" baseline="-25000" dirty="0" err="1"/>
              <a:t>ox</a:t>
            </a:r>
            <a:r>
              <a:rPr lang="hu-HU" sz="2205" dirty="0"/>
              <a:t> az oxid </a:t>
            </a:r>
            <a:r>
              <a:rPr lang="hu-HU" sz="2205" dirty="0" err="1"/>
              <a:t>permittivitása</a:t>
            </a:r>
            <a:r>
              <a:rPr lang="hu-HU" sz="2205" dirty="0"/>
              <a:t>, </a:t>
            </a:r>
            <a:r>
              <a:rPr lang="hu-HU" sz="2205" dirty="0" err="1"/>
              <a:t>t</a:t>
            </a:r>
            <a:r>
              <a:rPr lang="hu-HU" sz="2205" baseline="-25000" dirty="0" err="1"/>
              <a:t>ox</a:t>
            </a:r>
            <a:r>
              <a:rPr lang="hu-HU" sz="2205" dirty="0"/>
              <a:t> az oxid vastagsága, </a:t>
            </a:r>
            <a:r>
              <a:rPr lang="hu-HU" sz="2205" dirty="0">
                <a:sym typeface="Symbol" pitchFamily="18" charset="2"/>
              </a:rPr>
              <a:t></a:t>
            </a:r>
            <a:r>
              <a:rPr lang="hu-HU" sz="2205" baseline="-25000" dirty="0"/>
              <a:t>n</a:t>
            </a:r>
            <a:r>
              <a:rPr lang="hu-HU" sz="2205" dirty="0"/>
              <a:t> a csatorna töltéshordozóinak mozgékonysága, U</a:t>
            </a:r>
            <a:r>
              <a:rPr lang="hu-HU" sz="2205" baseline="-25000" dirty="0"/>
              <a:t>GS </a:t>
            </a:r>
            <a:r>
              <a:rPr lang="hu-HU" sz="2205" dirty="0"/>
              <a:t>a </a:t>
            </a:r>
            <a:r>
              <a:rPr lang="hu-HU" sz="2205" dirty="0" err="1"/>
              <a:t>gate-source</a:t>
            </a:r>
            <a:r>
              <a:rPr lang="hu-HU" sz="2205" dirty="0"/>
              <a:t> feszültség, V</a:t>
            </a:r>
            <a:r>
              <a:rPr lang="hu-HU" sz="2205" baseline="-25000" dirty="0"/>
              <a:t>T</a:t>
            </a:r>
            <a:r>
              <a:rPr lang="hu-HU" sz="2205" dirty="0"/>
              <a:t> a tranzisztor küszöbfeszültsége, U</a:t>
            </a:r>
            <a:r>
              <a:rPr lang="hu-HU" sz="2205" baseline="-25000" dirty="0"/>
              <a:t>DS</a:t>
            </a:r>
            <a:r>
              <a:rPr lang="hu-HU" sz="2205" dirty="0"/>
              <a:t> a </a:t>
            </a:r>
            <a:r>
              <a:rPr lang="hu-HU" sz="2205" dirty="0" err="1"/>
              <a:t>drain-source</a:t>
            </a:r>
            <a:r>
              <a:rPr lang="hu-HU" sz="2205" dirty="0"/>
              <a:t> feszültség.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460294" y="3191863"/>
            <a:ext cx="4199819" cy="212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205">
                <a:solidFill>
                  <a:srgbClr val="008080"/>
                </a:solidFill>
              </a:rPr>
              <a:t>Egy adott drain feszültségnél (U</a:t>
            </a:r>
            <a:r>
              <a:rPr lang="hu-HU" sz="2205" baseline="-25000">
                <a:solidFill>
                  <a:srgbClr val="008080"/>
                </a:solidFill>
              </a:rPr>
              <a:t>DSsat</a:t>
            </a:r>
            <a:r>
              <a:rPr lang="hu-HU" sz="2205">
                <a:solidFill>
                  <a:srgbClr val="008080"/>
                </a:solidFill>
              </a:rPr>
              <a:t>, telítési feszültség) a csatorna a drain-nél elzáródik (pinch-off)</a:t>
            </a:r>
          </a:p>
          <a:p>
            <a:r>
              <a:rPr lang="hu-HU" sz="2205">
                <a:solidFill>
                  <a:srgbClr val="008080"/>
                </a:solidFill>
              </a:rPr>
              <a:t>U</a:t>
            </a:r>
            <a:r>
              <a:rPr lang="hu-HU" sz="2205" baseline="-25000">
                <a:solidFill>
                  <a:srgbClr val="008080"/>
                </a:solidFill>
              </a:rPr>
              <a:t>DSsat</a:t>
            </a:r>
            <a:r>
              <a:rPr lang="hu-HU" sz="2205">
                <a:solidFill>
                  <a:srgbClr val="008080"/>
                </a:solidFill>
              </a:rPr>
              <a:t> = U</a:t>
            </a:r>
            <a:r>
              <a:rPr lang="hu-HU" sz="2205" baseline="-25000">
                <a:solidFill>
                  <a:srgbClr val="008080"/>
                </a:solidFill>
              </a:rPr>
              <a:t>GS</a:t>
            </a:r>
            <a:r>
              <a:rPr lang="hu-HU" sz="2205">
                <a:solidFill>
                  <a:srgbClr val="008080"/>
                </a:solidFill>
              </a:rPr>
              <a:t>-V</a:t>
            </a:r>
            <a:r>
              <a:rPr lang="hu-HU" sz="2205" baseline="-25000">
                <a:solidFill>
                  <a:srgbClr val="008080"/>
                </a:solidFill>
              </a:rPr>
              <a:t>T</a:t>
            </a:r>
          </a:p>
          <a:p>
            <a:endParaRPr lang="hu-HU" sz="2205">
              <a:solidFill>
                <a:srgbClr val="008080"/>
              </a:solidFill>
            </a:endParaRP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252518" y="6047740"/>
            <a:ext cx="9323599" cy="144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205"/>
              <a:t>Ha ugyanis U</a:t>
            </a:r>
            <a:r>
              <a:rPr lang="hu-HU" sz="2205" baseline="-25000"/>
              <a:t>DS</a:t>
            </a:r>
            <a:r>
              <a:rPr lang="hu-HU" sz="2205"/>
              <a:t> </a:t>
            </a:r>
            <a:r>
              <a:rPr lang="en-US" sz="2205"/>
              <a:t>&gt; </a:t>
            </a:r>
            <a:r>
              <a:rPr lang="hu-HU" sz="2205"/>
              <a:t>U</a:t>
            </a:r>
            <a:r>
              <a:rPr lang="en-US" sz="2205" baseline="-25000"/>
              <a:t>GS</a:t>
            </a:r>
            <a:r>
              <a:rPr lang="en-US" sz="2205"/>
              <a:t>-V</a:t>
            </a:r>
            <a:r>
              <a:rPr lang="en-US" sz="2205" baseline="-25000"/>
              <a:t>T</a:t>
            </a:r>
            <a:r>
              <a:rPr lang="en-US" sz="2205"/>
              <a:t>, a drain</a:t>
            </a:r>
            <a:r>
              <a:rPr lang="hu-HU" sz="2205"/>
              <a:t>-nél nem tud inverziós csatorna kialakulni. Az elzáródás bekövetkezte után a MOS tranzisztor un. telítéses üzemmódban dolgozik, a drain feszültség tovább nem befolyásolja a csatorna áramot. </a:t>
            </a:r>
          </a:p>
        </p:txBody>
      </p:sp>
      <p:pic>
        <p:nvPicPr>
          <p:cNvPr id="155654" name="Picture 6" descr="diax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14" y="2687884"/>
            <a:ext cx="5039783" cy="3065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8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Telítéses tartomány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758" y="1557432"/>
            <a:ext cx="8968364" cy="563475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/>
              <a:t>Elzáródott az inverziós réteg a drain mellett</a:t>
            </a:r>
          </a:p>
          <a:p>
            <a:pPr lvl="1">
              <a:lnSpc>
                <a:spcPct val="90000"/>
              </a:lnSpc>
            </a:pPr>
            <a:r>
              <a:rPr lang="hu-HU"/>
              <a:t>Az elzáródott szakaszban a potenciálviszonyok eredményeként nincs inverziós töltés</a:t>
            </a:r>
          </a:p>
          <a:p>
            <a:pPr lvl="1">
              <a:lnSpc>
                <a:spcPct val="90000"/>
              </a:lnSpc>
            </a:pPr>
            <a:r>
              <a:rPr lang="hu-HU"/>
              <a:t>De a drain és a source közötti feszültségkülönbség hatására átjutnak elektronok a csatornából a drainbe</a:t>
            </a:r>
          </a:p>
          <a:p>
            <a:pPr>
              <a:lnSpc>
                <a:spcPct val="90000"/>
              </a:lnSpc>
            </a:pPr>
            <a:r>
              <a:rPr lang="hu-HU"/>
              <a:t>A csatornához képest az elzáródott részbe behatolt elektronok sűrűségi kicsi</a:t>
            </a:r>
          </a:p>
          <a:p>
            <a:pPr lvl="1">
              <a:lnSpc>
                <a:spcPct val="90000"/>
              </a:lnSpc>
            </a:pPr>
            <a:r>
              <a:rPr lang="hu-HU"/>
              <a:t>Így nagy elektromos térerősség kell ugyanakkora áram fenntartásához, mint a csatornában</a:t>
            </a:r>
          </a:p>
          <a:p>
            <a:pPr lvl="1">
              <a:lnSpc>
                <a:spcPct val="90000"/>
              </a:lnSpc>
            </a:pPr>
            <a:r>
              <a:rPr lang="hu-HU"/>
              <a:t>Ezt a nagy </a:t>
            </a:r>
            <a:r>
              <a:rPr lang="hu-HU" i="1"/>
              <a:t>E</a:t>
            </a:r>
            <a:r>
              <a:rPr lang="hu-HU"/>
              <a:t> térerőt az </a:t>
            </a:r>
            <a:r>
              <a:rPr lang="hu-HU" i="1"/>
              <a:t>U</a:t>
            </a:r>
            <a:r>
              <a:rPr lang="hu-HU" i="1" baseline="-25000"/>
              <a:t>DS</a:t>
            </a:r>
            <a:r>
              <a:rPr lang="hu-HU"/>
              <a:t> drain feszültség csak egy igen rövid, U</a:t>
            </a:r>
            <a:r>
              <a:rPr lang="hu-HU" baseline="-25000"/>
              <a:t>DS</a:t>
            </a:r>
            <a:r>
              <a:rPr lang="hu-HU"/>
              <a:t>/E mértékű szakaszon tudja fenntartani</a:t>
            </a:r>
          </a:p>
          <a:p>
            <a:pPr lvl="2">
              <a:lnSpc>
                <a:spcPct val="90000"/>
              </a:lnSpc>
            </a:pPr>
            <a:r>
              <a:rPr lang="hu-HU"/>
              <a:t>Ez az elzáródott szakasz nagyon rövid a csatorna teljes hosszúságához képest, csak néhány század </a:t>
            </a:r>
            <a:r>
              <a:rPr lang="el-GR">
                <a:cs typeface="Times New Roman" pitchFamily="18" charset="0"/>
              </a:rPr>
              <a:t>μ</a:t>
            </a:r>
            <a:r>
              <a:rPr lang="hu-HU">
                <a:cs typeface="Times New Roman" pitchFamily="18" charset="0"/>
              </a:rPr>
              <a:t>m</a:t>
            </a:r>
          </a:p>
          <a:p>
            <a:pPr lvl="1">
              <a:lnSpc>
                <a:spcPct val="90000"/>
              </a:lnSpc>
            </a:pPr>
            <a:r>
              <a:rPr lang="hu-HU">
                <a:cs typeface="Times New Roman" pitchFamily="18" charset="0"/>
              </a:rPr>
              <a:t>Ha az </a:t>
            </a:r>
            <a:r>
              <a:rPr lang="hu-HU" i="1">
                <a:cs typeface="Times New Roman" pitchFamily="18" charset="0"/>
              </a:rPr>
              <a:t>U</a:t>
            </a:r>
            <a:r>
              <a:rPr lang="hu-HU" i="1" baseline="-25000">
                <a:cs typeface="Times New Roman" pitchFamily="18" charset="0"/>
              </a:rPr>
              <a:t>DS</a:t>
            </a:r>
            <a:r>
              <a:rPr lang="hu-HU">
                <a:cs typeface="Times New Roman" pitchFamily="18" charset="0"/>
              </a:rPr>
              <a:t> drain feszültséget tovább növeljük, ez az elzáródott szakasz kicsit hosszabb lesz, de a feszültség növekménye az elzáródott szakaszra fordítódik, így az </a:t>
            </a:r>
            <a:r>
              <a:rPr lang="hu-HU" i="1">
                <a:cs typeface="Times New Roman" pitchFamily="18" charset="0"/>
              </a:rPr>
              <a:t>I</a:t>
            </a:r>
            <a:r>
              <a:rPr lang="hu-HU" i="1" baseline="-25000">
                <a:cs typeface="Times New Roman" pitchFamily="18" charset="0"/>
              </a:rPr>
              <a:t>D</a:t>
            </a:r>
            <a:r>
              <a:rPr lang="hu-HU" i="1">
                <a:cs typeface="Times New Roman" pitchFamily="18" charset="0"/>
              </a:rPr>
              <a:t> </a:t>
            </a:r>
            <a:r>
              <a:rPr lang="hu-HU">
                <a:cs typeface="Times New Roman" pitchFamily="18" charset="0"/>
              </a:rPr>
              <a:t>nem változik</a:t>
            </a:r>
            <a:endParaRPr lang="el-GR" i="1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4861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wq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716" y="1795423"/>
            <a:ext cx="7559675" cy="4570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6" name="AutoShape 4"/>
          <p:cNvSpPr>
            <a:spLocks noChangeArrowheads="1"/>
          </p:cNvSpPr>
          <p:nvPr/>
        </p:nvSpPr>
        <p:spPr bwMode="auto">
          <a:xfrm>
            <a:off x="5913525" y="3382605"/>
            <a:ext cx="755968" cy="671971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FF9900">
              <a:alpha val="5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12240" y="446231"/>
            <a:ext cx="8567632" cy="1259946"/>
          </a:xfrm>
        </p:spPr>
        <p:txBody>
          <a:bodyPr/>
          <a:lstStyle/>
          <a:p>
            <a:r>
              <a:rPr lang="hu-HU"/>
              <a:t>Telítéses tartomány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8455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28" y="1165450"/>
            <a:ext cx="5365269" cy="61422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756496" y="-1"/>
            <a:ext cx="8567632" cy="125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hu-HU" sz="3086" b="1">
                <a:solidFill>
                  <a:srgbClr val="FF3300"/>
                </a:solidFill>
                <a:latin typeface="Comic Sans MS" pitchFamily="66" charset="0"/>
              </a:rPr>
              <a:t>A MOSFET működési tartományai</a:t>
            </a:r>
            <a:endParaRPr lang="en-US" sz="3086" b="1">
              <a:solidFill>
                <a:srgbClr val="FF33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66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kil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20688"/>
            <a:ext cx="2705100" cy="394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55650" y="4535488"/>
            <a:ext cx="20161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sz="2400" b="1">
                <a:solidFill>
                  <a:srgbClr val="CC0066"/>
                </a:solidFill>
                <a:latin typeface="Bookman Old Style" pitchFamily="18" charset="0"/>
              </a:rPr>
              <a:t>J. S. Kilby</a:t>
            </a:r>
            <a:endParaRPr lang="en-US" altLang="hu-HU" sz="2400">
              <a:solidFill>
                <a:srgbClr val="CC0066"/>
              </a:solidFill>
              <a:latin typeface="Times New Roman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770313" y="839788"/>
            <a:ext cx="5807075" cy="8413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400" b="1">
                <a:solidFill>
                  <a:srgbClr val="CC0066"/>
                </a:solidFill>
                <a:latin typeface="Bookman Old Style" pitchFamily="18" charset="0"/>
              </a:rPr>
              <a:t>Az első integrált áramkör (IC): 1958, </a:t>
            </a:r>
            <a:r>
              <a:rPr lang="en-US" altLang="hu-HU" sz="2400" b="1">
                <a:solidFill>
                  <a:srgbClr val="CC0066"/>
                </a:solidFill>
                <a:latin typeface="Bookman Old Style" pitchFamily="18" charset="0"/>
              </a:rPr>
              <a:t>Texas Instruments</a:t>
            </a:r>
          </a:p>
        </p:txBody>
      </p:sp>
      <p:pic>
        <p:nvPicPr>
          <p:cNvPr id="26629" name="Picture 5" descr="1a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2519363"/>
            <a:ext cx="6130925" cy="41068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Rectangle 7"/>
          <p:cNvSpPr>
            <a:spLocks noGrp="1" noChangeArrowheads="1"/>
          </p:cNvSpPr>
          <p:nvPr>
            <p:ph type="title"/>
          </p:nvPr>
        </p:nvSpPr>
        <p:spPr>
          <a:xfrm>
            <a:off x="273518" y="-1"/>
            <a:ext cx="9530090" cy="1259946"/>
          </a:xfrm>
        </p:spPr>
        <p:txBody>
          <a:bodyPr/>
          <a:lstStyle/>
          <a:p>
            <a:r>
              <a:rPr lang="hu-HU"/>
              <a:t>A poli-Si kapus MOS keresztmetszete</a:t>
            </a:r>
            <a:endParaRPr lang="en-US"/>
          </a:p>
        </p:txBody>
      </p:sp>
      <p:grpSp>
        <p:nvGrpSpPr>
          <p:cNvPr id="139295" name="Group 31"/>
          <p:cNvGrpSpPr>
            <a:grpSpLocks/>
          </p:cNvGrpSpPr>
          <p:nvPr/>
        </p:nvGrpSpPr>
        <p:grpSpPr bwMode="auto">
          <a:xfrm>
            <a:off x="1468717" y="1240697"/>
            <a:ext cx="7472179" cy="3443852"/>
            <a:chOff x="839" y="709"/>
            <a:chExt cx="4270" cy="1968"/>
          </a:xfrm>
        </p:grpSpPr>
        <p:sp>
          <p:nvSpPr>
            <p:cNvPr id="139267" name="Rectangle 3" descr="5%"/>
            <p:cNvSpPr>
              <a:spLocks noChangeArrowheads="1"/>
            </p:cNvSpPr>
            <p:nvPr/>
          </p:nvSpPr>
          <p:spPr bwMode="auto">
            <a:xfrm>
              <a:off x="935" y="1669"/>
              <a:ext cx="2995" cy="1008"/>
            </a:xfrm>
            <a:prstGeom prst="rect">
              <a:avLst/>
            </a:prstGeom>
            <a:pattFill prst="pct5">
              <a:fgClr>
                <a:srgbClr val="82565E"/>
              </a:fgClr>
              <a:bgClr>
                <a:srgbClr val="FFFFFF"/>
              </a:bgClr>
            </a:patt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9268" name="AutoShape 4" descr="20%"/>
            <p:cNvSpPr>
              <a:spLocks noChangeArrowheads="1"/>
            </p:cNvSpPr>
            <p:nvPr/>
          </p:nvSpPr>
          <p:spPr bwMode="auto">
            <a:xfrm>
              <a:off x="2855" y="1669"/>
              <a:ext cx="672" cy="240"/>
            </a:xfrm>
            <a:prstGeom prst="roundRect">
              <a:avLst>
                <a:gd name="adj" fmla="val 16667"/>
              </a:avLst>
            </a:prstGeom>
            <a:pattFill prst="pct20">
              <a:fgClr>
                <a:schemeClr val="hlink"/>
              </a:fgClr>
              <a:bgClr>
                <a:srgbClr val="FFFFFF"/>
              </a:bgClr>
            </a:patt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9269" name="AutoShape 5" descr="20%"/>
            <p:cNvSpPr>
              <a:spLocks noChangeArrowheads="1"/>
            </p:cNvSpPr>
            <p:nvPr/>
          </p:nvSpPr>
          <p:spPr bwMode="auto">
            <a:xfrm>
              <a:off x="1367" y="1669"/>
              <a:ext cx="672" cy="240"/>
            </a:xfrm>
            <a:prstGeom prst="roundRect">
              <a:avLst>
                <a:gd name="adj" fmla="val 16667"/>
              </a:avLst>
            </a:prstGeom>
            <a:pattFill prst="pct20">
              <a:fgClr>
                <a:schemeClr val="hlink"/>
              </a:fgClr>
              <a:bgClr>
                <a:srgbClr val="FFFFFF"/>
              </a:bgClr>
            </a:patt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9272" name="Text Box 8"/>
            <p:cNvSpPr txBox="1">
              <a:spLocks noChangeArrowheads="1"/>
            </p:cNvSpPr>
            <p:nvPr/>
          </p:nvSpPr>
          <p:spPr bwMode="auto">
            <a:xfrm>
              <a:off x="982" y="709"/>
              <a:ext cx="248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sz="2205"/>
                <a:t>Vékony oxid (</a:t>
              </a:r>
              <a:r>
                <a:rPr lang="hu-HU" sz="2205" b="1">
                  <a:solidFill>
                    <a:srgbClr val="000066"/>
                  </a:solidFill>
                </a:rPr>
                <a:t>1…20 nm</a:t>
              </a:r>
              <a:r>
                <a:rPr lang="hu-HU" sz="2205"/>
                <a:t> vastag)</a:t>
              </a:r>
            </a:p>
          </p:txBody>
        </p:sp>
        <p:sp>
          <p:nvSpPr>
            <p:cNvPr id="139273" name="AutoShape 9" descr="Light downward diagonal"/>
            <p:cNvSpPr>
              <a:spLocks noChangeArrowheads="1"/>
            </p:cNvSpPr>
            <p:nvPr/>
          </p:nvSpPr>
          <p:spPr bwMode="auto">
            <a:xfrm flipH="1">
              <a:off x="839" y="1333"/>
              <a:ext cx="528" cy="720"/>
            </a:xfrm>
            <a:prstGeom prst="moon">
              <a:avLst>
                <a:gd name="adj" fmla="val 87500"/>
              </a:avLst>
            </a:prstGeom>
            <a:pattFill prst="lt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9274" name="AutoShape 10"/>
            <p:cNvSpPr>
              <a:spLocks noChangeArrowheads="1"/>
            </p:cNvSpPr>
            <p:nvPr/>
          </p:nvSpPr>
          <p:spPr bwMode="auto">
            <a:xfrm flipV="1">
              <a:off x="1991" y="1285"/>
              <a:ext cx="912" cy="240"/>
            </a:xfrm>
            <a:custGeom>
              <a:avLst/>
              <a:gdLst>
                <a:gd name="G0" fmla="+- 3419 0 0"/>
                <a:gd name="G1" fmla="+- 21600 0 3419"/>
                <a:gd name="G2" fmla="*/ 3419 1 2"/>
                <a:gd name="G3" fmla="+- 21600 0 G2"/>
                <a:gd name="G4" fmla="+/ 3419 21600 2"/>
                <a:gd name="G5" fmla="+/ G1 0 2"/>
                <a:gd name="G6" fmla="*/ 21600 21600 3419"/>
                <a:gd name="G7" fmla="*/ G6 1 2"/>
                <a:gd name="G8" fmla="+- 21600 0 G7"/>
                <a:gd name="G9" fmla="*/ 21600 1 2"/>
                <a:gd name="G10" fmla="+- 3419 0 G9"/>
                <a:gd name="G11" fmla="?: G10 G8 0"/>
                <a:gd name="G12" fmla="?: G10 G7 21600"/>
                <a:gd name="T0" fmla="*/ 19890 w 21600"/>
                <a:gd name="T1" fmla="*/ 10800 h 21600"/>
                <a:gd name="T2" fmla="*/ 10800 w 21600"/>
                <a:gd name="T3" fmla="*/ 21600 h 21600"/>
                <a:gd name="T4" fmla="*/ 1710 w 21600"/>
                <a:gd name="T5" fmla="*/ 10800 h 21600"/>
                <a:gd name="T6" fmla="*/ 10800 w 21600"/>
                <a:gd name="T7" fmla="*/ 0 h 21600"/>
                <a:gd name="T8" fmla="*/ 3510 w 21600"/>
                <a:gd name="T9" fmla="*/ 3510 h 21600"/>
                <a:gd name="T10" fmla="*/ 18090 w 21600"/>
                <a:gd name="T11" fmla="*/ 1809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19" y="21600"/>
                  </a:lnTo>
                  <a:lnTo>
                    <a:pt x="1818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9275" name="Text Box 11"/>
            <p:cNvSpPr txBox="1">
              <a:spLocks noChangeArrowheads="1"/>
            </p:cNvSpPr>
            <p:nvPr/>
          </p:nvSpPr>
          <p:spPr bwMode="auto">
            <a:xfrm>
              <a:off x="1511" y="1669"/>
              <a:ext cx="432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205"/>
                <a:t>n+</a:t>
              </a:r>
            </a:p>
          </p:txBody>
        </p:sp>
        <p:sp>
          <p:nvSpPr>
            <p:cNvPr id="139276" name="Text Box 12"/>
            <p:cNvSpPr txBox="1">
              <a:spLocks noChangeArrowheads="1"/>
            </p:cNvSpPr>
            <p:nvPr/>
          </p:nvSpPr>
          <p:spPr bwMode="auto">
            <a:xfrm>
              <a:off x="1319" y="1429"/>
              <a:ext cx="62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205"/>
                <a:t>Source</a:t>
              </a:r>
            </a:p>
          </p:txBody>
        </p:sp>
        <p:sp>
          <p:nvSpPr>
            <p:cNvPr id="139277" name="Text Box 13"/>
            <p:cNvSpPr txBox="1">
              <a:spLocks noChangeArrowheads="1"/>
            </p:cNvSpPr>
            <p:nvPr/>
          </p:nvSpPr>
          <p:spPr bwMode="auto">
            <a:xfrm>
              <a:off x="2999" y="1429"/>
              <a:ext cx="62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205"/>
                <a:t>Drain</a:t>
              </a:r>
            </a:p>
          </p:txBody>
        </p:sp>
        <p:sp>
          <p:nvSpPr>
            <p:cNvPr id="139278" name="Text Box 14"/>
            <p:cNvSpPr txBox="1">
              <a:spLocks noChangeArrowheads="1"/>
            </p:cNvSpPr>
            <p:nvPr/>
          </p:nvSpPr>
          <p:spPr bwMode="auto">
            <a:xfrm>
              <a:off x="1991" y="2101"/>
              <a:ext cx="1200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205"/>
                <a:t>p </a:t>
              </a:r>
              <a:r>
                <a:rPr lang="hu-HU" sz="2205"/>
                <a:t>hordozó</a:t>
              </a:r>
              <a:endParaRPr lang="en-US" sz="2205"/>
            </a:p>
          </p:txBody>
        </p:sp>
        <p:sp>
          <p:nvSpPr>
            <p:cNvPr id="139281" name="Text Box 17"/>
            <p:cNvSpPr txBox="1">
              <a:spLocks noChangeArrowheads="1"/>
            </p:cNvSpPr>
            <p:nvPr/>
          </p:nvSpPr>
          <p:spPr bwMode="auto">
            <a:xfrm>
              <a:off x="4021" y="1538"/>
              <a:ext cx="108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hu-HU" sz="2205"/>
                <a:t>Vastag oxid</a:t>
              </a:r>
              <a:endParaRPr lang="en-US" sz="2205"/>
            </a:p>
          </p:txBody>
        </p:sp>
        <p:sp>
          <p:nvSpPr>
            <p:cNvPr id="139282" name="Line 18"/>
            <p:cNvSpPr>
              <a:spLocks noChangeShapeType="1"/>
            </p:cNvSpPr>
            <p:nvPr/>
          </p:nvSpPr>
          <p:spPr bwMode="auto">
            <a:xfrm>
              <a:off x="1367" y="1669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9283" name="Line 19"/>
            <p:cNvSpPr>
              <a:spLocks noChangeShapeType="1"/>
            </p:cNvSpPr>
            <p:nvPr/>
          </p:nvSpPr>
          <p:spPr bwMode="auto">
            <a:xfrm>
              <a:off x="983" y="2677"/>
              <a:ext cx="30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9284" name="Text Box 20"/>
            <p:cNvSpPr txBox="1">
              <a:spLocks noChangeArrowheads="1"/>
            </p:cNvSpPr>
            <p:nvPr/>
          </p:nvSpPr>
          <p:spPr bwMode="auto">
            <a:xfrm>
              <a:off x="3143" y="1669"/>
              <a:ext cx="432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205"/>
                <a:t>n+</a:t>
              </a:r>
            </a:p>
          </p:txBody>
        </p:sp>
        <p:sp>
          <p:nvSpPr>
            <p:cNvPr id="139285" name="Rectangle 21" descr="Light upward diagonal"/>
            <p:cNvSpPr>
              <a:spLocks noChangeArrowheads="1"/>
            </p:cNvSpPr>
            <p:nvPr/>
          </p:nvSpPr>
          <p:spPr bwMode="auto">
            <a:xfrm>
              <a:off x="1991" y="1573"/>
              <a:ext cx="912" cy="96"/>
            </a:xfrm>
            <a:prstGeom prst="rect">
              <a:avLst/>
            </a:prstGeom>
            <a:pattFill prst="ltUp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9286" name="Line 22"/>
            <p:cNvSpPr>
              <a:spLocks noChangeShapeType="1"/>
            </p:cNvSpPr>
            <p:nvPr/>
          </p:nvSpPr>
          <p:spPr bwMode="auto">
            <a:xfrm>
              <a:off x="2903" y="1669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9288" name="AutoShape 24" descr="Light downward diagonal"/>
            <p:cNvSpPr>
              <a:spLocks noChangeArrowheads="1"/>
            </p:cNvSpPr>
            <p:nvPr/>
          </p:nvSpPr>
          <p:spPr bwMode="auto">
            <a:xfrm>
              <a:off x="3527" y="1333"/>
              <a:ext cx="528" cy="720"/>
            </a:xfrm>
            <a:prstGeom prst="moon">
              <a:avLst>
                <a:gd name="adj" fmla="val 87500"/>
              </a:avLst>
            </a:prstGeom>
            <a:pattFill prst="lt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9289" name="Text Box 25"/>
            <p:cNvSpPr txBox="1">
              <a:spLocks noChangeArrowheads="1"/>
            </p:cNvSpPr>
            <p:nvPr/>
          </p:nvSpPr>
          <p:spPr bwMode="auto">
            <a:xfrm>
              <a:off x="1991" y="1045"/>
              <a:ext cx="987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hu-HU" sz="2205"/>
                <a:t>Poli-Si kapu</a:t>
              </a:r>
              <a:endParaRPr lang="en-US" sz="2205"/>
            </a:p>
          </p:txBody>
        </p:sp>
        <p:sp>
          <p:nvSpPr>
            <p:cNvPr id="139290" name="Line 26"/>
            <p:cNvSpPr>
              <a:spLocks noChangeShapeType="1"/>
            </p:cNvSpPr>
            <p:nvPr/>
          </p:nvSpPr>
          <p:spPr bwMode="auto">
            <a:xfrm>
              <a:off x="1751" y="949"/>
              <a:ext cx="240" cy="67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9292" name="Rectangle 28"/>
            <p:cNvSpPr>
              <a:spLocks noChangeArrowheads="1"/>
            </p:cNvSpPr>
            <p:nvPr/>
          </p:nvSpPr>
          <p:spPr bwMode="auto">
            <a:xfrm>
              <a:off x="1991" y="1525"/>
              <a:ext cx="912" cy="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39293" name="Text Box 29"/>
          <p:cNvSpPr txBox="1">
            <a:spLocks noChangeArrowheads="1"/>
          </p:cNvSpPr>
          <p:nvPr/>
        </p:nvSpPr>
        <p:spPr bwMode="auto">
          <a:xfrm>
            <a:off x="277017" y="4891040"/>
            <a:ext cx="9446094" cy="243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hu-HU" i="0"/>
              <a:t> </a:t>
            </a:r>
            <a:r>
              <a:rPr lang="hu-HU" sz="2205"/>
              <a:t>A fenti ábrán egy n-vezetéses MOS, azaz NMOS látható </a:t>
            </a:r>
          </a:p>
          <a:p>
            <a:pPr>
              <a:buFontTx/>
              <a:buChar char="•"/>
            </a:pPr>
            <a:r>
              <a:rPr lang="hu-HU" sz="2205"/>
              <a:t> A MOS tranzisztorok jellegzetes csatorna hosszúsága: L = 0,3 </a:t>
            </a:r>
            <a:r>
              <a:rPr lang="el-GR" sz="2205">
                <a:cs typeface="Times New Roman" pitchFamily="18" charset="0"/>
              </a:rPr>
              <a:t>μ</a:t>
            </a:r>
            <a:r>
              <a:rPr lang="hu-HU" sz="2205">
                <a:cs typeface="Times New Roman" pitchFamily="18" charset="0"/>
              </a:rPr>
              <a:t>m</a:t>
            </a:r>
          </a:p>
          <a:p>
            <a:pPr>
              <a:buFontTx/>
              <a:buChar char="•"/>
            </a:pPr>
            <a:r>
              <a:rPr lang="hu-HU" sz="2205">
                <a:cs typeface="Times New Roman" pitchFamily="18" charset="0"/>
              </a:rPr>
              <a:t> A gate anyaga általában polikristályos szilícium, röviden: poli-Si</a:t>
            </a:r>
          </a:p>
          <a:p>
            <a:pPr lvl="1">
              <a:buFontTx/>
              <a:buChar char="•"/>
            </a:pPr>
            <a:r>
              <a:rPr lang="hu-HU" sz="2205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hu-HU" sz="1984">
                <a:solidFill>
                  <a:srgbClr val="000066"/>
                </a:solidFill>
                <a:cs typeface="Times New Roman" pitchFamily="18" charset="0"/>
              </a:rPr>
              <a:t>A poli-Si vezetőképessége sokkal jobb, mint a szilíciumé, a fémekére hasonlít, bár a fémekénél azért nagyobb a fajlagos ellenállása</a:t>
            </a:r>
          </a:p>
          <a:p>
            <a:pPr>
              <a:buFontTx/>
              <a:buChar char="•"/>
            </a:pPr>
            <a:r>
              <a:rPr lang="hu-HU" sz="2205">
                <a:solidFill>
                  <a:srgbClr val="FF3300"/>
                </a:solidFill>
                <a:cs typeface="Times New Roman" pitchFamily="18" charset="0"/>
              </a:rPr>
              <a:t>A MOSFET készülhet alumínium gate-tel is, de a poli-Si gate előnye az </a:t>
            </a:r>
            <a:r>
              <a:rPr lang="hu-HU" sz="2205" b="1">
                <a:solidFill>
                  <a:srgbClr val="FF3300"/>
                </a:solidFill>
                <a:cs typeface="Times New Roman" pitchFamily="18" charset="0"/>
              </a:rPr>
              <a:t>önillesztő technológia</a:t>
            </a:r>
            <a:r>
              <a:rPr lang="hu-HU" sz="2205">
                <a:cs typeface="Times New Roman" pitchFamily="18" charset="0"/>
              </a:rPr>
              <a:t> (következő dia)</a:t>
            </a:r>
            <a:endParaRPr lang="el-GR" sz="2205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2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2500" y="335985"/>
            <a:ext cx="8567632" cy="1427939"/>
          </a:xfrm>
          <a:noFill/>
          <a:ln/>
        </p:spPr>
        <p:txBody>
          <a:bodyPr vert="horz" wrap="square" lIns="101496" tIns="50748" rIns="101496" bIns="50748" numCol="1" anchor="b" anchorCtr="0" compatLnSpc="1">
            <a:prstTxWarp prst="textNoShape">
              <a:avLst/>
            </a:prstTxWarp>
          </a:bodyPr>
          <a:lstStyle/>
          <a:p>
            <a:r>
              <a:rPr lang="hu-HU" sz="2646">
                <a:solidFill>
                  <a:srgbClr val="FF0000"/>
                </a:solidFill>
                <a:latin typeface="Bookman Old Style" pitchFamily="18" charset="0"/>
              </a:rPr>
              <a:t>A MOS tranzisztor</a:t>
            </a:r>
            <a:r>
              <a:rPr lang="hu-HU" sz="2646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hu-HU" sz="2646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hu-HU" sz="2646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hu-HU" sz="1764">
                <a:latin typeface="Bookman Old Style" pitchFamily="18" charset="0"/>
              </a:rPr>
              <a:t>Önillesztő, poli-Si gate eljárás</a:t>
            </a:r>
          </a:p>
        </p:txBody>
      </p:sp>
      <p:pic>
        <p:nvPicPr>
          <p:cNvPr id="116739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345" y="2183906"/>
            <a:ext cx="5500014" cy="505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36514" y="2099909"/>
            <a:ext cx="3989828" cy="3736046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96" tIns="50748" rIns="101496" bIns="50748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984" b="1">
                <a:latin typeface="Bookman Old Style" pitchFamily="18" charset="0"/>
              </a:rPr>
              <a:t>1. Aktív zóna </a:t>
            </a:r>
            <a:r>
              <a:rPr lang="hu-HU" sz="1984" b="1">
                <a:latin typeface="Symbol" pitchFamily="18" charset="2"/>
              </a:rPr>
              <a:t>® </a:t>
            </a:r>
            <a:r>
              <a:rPr lang="hu-HU" sz="1984" b="1">
                <a:latin typeface="Bookman Old Style" pitchFamily="18" charset="0"/>
              </a:rPr>
              <a:t>vékonyoxid</a:t>
            </a:r>
          </a:p>
          <a:p>
            <a:pPr>
              <a:spcBef>
                <a:spcPct val="50000"/>
              </a:spcBef>
            </a:pPr>
            <a:r>
              <a:rPr lang="hu-HU" sz="1984" b="1">
                <a:latin typeface="Bookman Old Style" pitchFamily="18" charset="0"/>
              </a:rPr>
              <a:t>2.Bújtatott kontaktus ablaknyitás</a:t>
            </a:r>
          </a:p>
          <a:p>
            <a:pPr>
              <a:spcBef>
                <a:spcPct val="50000"/>
              </a:spcBef>
            </a:pPr>
            <a:r>
              <a:rPr lang="hu-HU" sz="1984" b="1">
                <a:latin typeface="Bookman Old Style" pitchFamily="18" charset="0"/>
              </a:rPr>
              <a:t>3. Poli-Si felvitel, maszkol</a:t>
            </a:r>
          </a:p>
          <a:p>
            <a:pPr>
              <a:spcBef>
                <a:spcPct val="50000"/>
              </a:spcBef>
            </a:pPr>
            <a:r>
              <a:rPr lang="hu-HU" sz="1984" b="1">
                <a:latin typeface="Bookman Old Style" pitchFamily="18" charset="0"/>
              </a:rPr>
              <a:t>4. Aktív zónát nyit, n+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hu-HU" sz="1984" b="1">
                <a:latin typeface="Bookman Old Style" pitchFamily="18" charset="0"/>
              </a:rPr>
              <a:t>    diffúzió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hu-HU" sz="1984" b="1">
                <a:latin typeface="Bookman Old Style" pitchFamily="18" charset="0"/>
              </a:rPr>
              <a:t>5. Szigetelő bevonat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hu-HU" sz="1984" b="1">
                <a:latin typeface="Bookman Old Style" pitchFamily="18" charset="0"/>
              </a:rPr>
              <a:t>6. Kontaktus ablakok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hu-HU" sz="1984" b="1">
                <a:latin typeface="Bookman Old Style" pitchFamily="18" charset="0"/>
              </a:rPr>
              <a:t>7. Fémezés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529" y="5923496"/>
            <a:ext cx="4325814" cy="156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496" tIns="50748" rIns="101496" bIns="507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205" b="1">
                <a:solidFill>
                  <a:srgbClr val="008000"/>
                </a:solidFill>
                <a:latin typeface="Bookman Old Style" pitchFamily="18" charset="0"/>
              </a:rPr>
              <a:t>Önillesztés:</a:t>
            </a:r>
          </a:p>
          <a:p>
            <a:pPr algn="ctr">
              <a:spcBef>
                <a:spcPct val="50000"/>
              </a:spcBef>
            </a:pPr>
            <a:r>
              <a:rPr lang="hu-HU" sz="2094" b="1">
                <a:solidFill>
                  <a:srgbClr val="008000"/>
                </a:solidFill>
                <a:latin typeface="Bookman Old Style" pitchFamily="18" charset="0"/>
              </a:rPr>
              <a:t>A csatornát a poli-Si gate és az aktív zóna átfedése jelöli ki.</a:t>
            </a:r>
          </a:p>
        </p:txBody>
      </p:sp>
    </p:spTree>
    <p:extLst>
      <p:ext uri="{BB962C8B-B14F-4D97-AF65-F5344CB8AC3E}">
        <p14:creationId xmlns:p14="http://schemas.microsoft.com/office/powerpoint/2010/main" val="24419342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14" y="419982"/>
            <a:ext cx="3443852" cy="1175949"/>
          </a:xfrm>
          <a:noFill/>
          <a:ln/>
        </p:spPr>
        <p:txBody>
          <a:bodyPr vert="horz" wrap="square" lIns="101496" tIns="50748" rIns="101496" bIns="50748" numCol="1" anchor="b" anchorCtr="0" compatLnSpc="1">
            <a:prstTxWarp prst="textNoShape">
              <a:avLst/>
            </a:prstTxWarp>
          </a:bodyPr>
          <a:lstStyle/>
          <a:p>
            <a:r>
              <a:rPr lang="hu-HU" sz="2646">
                <a:latin typeface="Bookman Old Style" pitchFamily="18" charset="0"/>
              </a:rPr>
              <a:t>A MOS </a:t>
            </a:r>
            <a:br>
              <a:rPr lang="hu-HU" sz="2646">
                <a:latin typeface="Bookman Old Style" pitchFamily="18" charset="0"/>
              </a:rPr>
            </a:br>
            <a:r>
              <a:rPr lang="hu-HU" sz="2646">
                <a:latin typeface="Bookman Old Style" pitchFamily="18" charset="0"/>
              </a:rPr>
              <a:t>tranzisztor</a:t>
            </a:r>
          </a:p>
        </p:txBody>
      </p:sp>
      <p:pic>
        <p:nvPicPr>
          <p:cNvPr id="11878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56" y="335985"/>
            <a:ext cx="5808001" cy="698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588504" y="2519891"/>
            <a:ext cx="2855877" cy="71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496" tIns="50748" rIns="101496" bIns="50748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b="1" i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Mikronalatti MOS szerkezet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758247" y="4537555"/>
            <a:ext cx="2432395" cy="179910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496" tIns="50748" rIns="101496" bIns="50748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205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Vázlatrajz és elektron-mikroszkóppal készült metszeti kép</a:t>
            </a:r>
          </a:p>
        </p:txBody>
      </p:sp>
    </p:spTree>
    <p:extLst>
      <p:ext uri="{BB962C8B-B14F-4D97-AF65-F5344CB8AC3E}">
        <p14:creationId xmlns:p14="http://schemas.microsoft.com/office/powerpoint/2010/main" val="251138536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680457" y="2687884"/>
            <a:ext cx="7343677" cy="43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205"/>
              <a:t>Növekményes n csatornás MOS tranzisztor szimbólumok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764453" y="5963743"/>
            <a:ext cx="6811480" cy="111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205"/>
              <a:t>Kiürítéses n csatornás MOS tranzisztor szimbólumok</a:t>
            </a:r>
          </a:p>
          <a:p>
            <a:endParaRPr lang="hu-HU" sz="2205"/>
          </a:p>
          <a:p>
            <a:r>
              <a:rPr lang="hu-HU" sz="2205"/>
              <a:t>Mindegyik változat használatos</a:t>
            </a:r>
          </a:p>
        </p:txBody>
      </p:sp>
      <p:pic>
        <p:nvPicPr>
          <p:cNvPr id="99332" name="Picture 4" descr="Dia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1" y="167992"/>
            <a:ext cx="9155606" cy="2372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3" name="Picture 5" descr="Dia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424" y="3191862"/>
            <a:ext cx="5165778" cy="2603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017" y="671971"/>
            <a:ext cx="9526590" cy="503978"/>
          </a:xfrm>
        </p:spPr>
        <p:txBody>
          <a:bodyPr/>
          <a:lstStyle/>
          <a:p>
            <a:r>
              <a:rPr lang="hu-HU" b="1"/>
              <a:t>A MOS tranzisztor kimeneti jelleggörbéi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754747" y="1398190"/>
            <a:ext cx="27895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i="0"/>
              <a:t>I</a:t>
            </a:r>
            <a:r>
              <a:rPr lang="hu-HU" i="0" baseline="-25000"/>
              <a:t>D</a:t>
            </a:r>
            <a:r>
              <a:rPr lang="en-US" i="0"/>
              <a:t>=f(U</a:t>
            </a:r>
            <a:r>
              <a:rPr lang="en-US" i="0" baseline="-25000"/>
              <a:t>DS</a:t>
            </a:r>
            <a:r>
              <a:rPr lang="en-US" i="0"/>
              <a:t>)</a:t>
            </a:r>
            <a:r>
              <a:rPr lang="hu-HU" i="0"/>
              <a:t>,</a:t>
            </a:r>
            <a:r>
              <a:rPr lang="en-US" i="0"/>
              <a:t> param</a:t>
            </a:r>
            <a:r>
              <a:rPr lang="hu-HU" i="0"/>
              <a:t>éter: </a:t>
            </a:r>
            <a:r>
              <a:rPr lang="en-US" i="0"/>
              <a:t>U</a:t>
            </a:r>
            <a:r>
              <a:rPr lang="en-US" i="0" baseline="-25000"/>
              <a:t>GS</a:t>
            </a:r>
            <a:endParaRPr lang="en-US" i="0"/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3276388" y="2183906"/>
            <a:ext cx="26212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/>
              <a:t>Kimeneti karakterisztika</a:t>
            </a:r>
          </a:p>
        </p:txBody>
      </p:sp>
      <p:pic>
        <p:nvPicPr>
          <p:cNvPr id="103429" name="Picture 5" descr="wq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21" y="2771881"/>
            <a:ext cx="5039783" cy="4520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67838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6" name="Rectangle 14"/>
          <p:cNvSpPr>
            <a:spLocks noChangeArrowheads="1"/>
          </p:cNvSpPr>
          <p:nvPr/>
        </p:nvSpPr>
        <p:spPr bwMode="auto">
          <a:xfrm>
            <a:off x="4405090" y="5431766"/>
            <a:ext cx="5675005" cy="2467599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205"/>
              <a:t>W a gate szélessége,</a:t>
            </a:r>
          </a:p>
          <a:p>
            <a:r>
              <a:rPr lang="hu-HU" sz="2205"/>
              <a:t>L a gate hosszúsága,</a:t>
            </a:r>
          </a:p>
          <a:p>
            <a:r>
              <a:rPr lang="hu-HU" sz="2205">
                <a:sym typeface="Symbol" pitchFamily="18" charset="2"/>
              </a:rPr>
              <a:t></a:t>
            </a:r>
            <a:r>
              <a:rPr lang="hu-HU" sz="2205" baseline="-25000"/>
              <a:t>ox</a:t>
            </a:r>
            <a:r>
              <a:rPr lang="hu-HU" sz="2205"/>
              <a:t>/t</a:t>
            </a:r>
            <a:r>
              <a:rPr lang="hu-HU" sz="2205" baseline="-25000"/>
              <a:t>ox </a:t>
            </a:r>
            <a:r>
              <a:rPr lang="hu-HU" sz="2205"/>
              <a:t>a felületegységre eső oxidkapacitás,</a:t>
            </a:r>
          </a:p>
          <a:p>
            <a:r>
              <a:rPr lang="hu-HU" sz="2205">
                <a:sym typeface="Symbol" pitchFamily="18" charset="2"/>
              </a:rPr>
              <a:t></a:t>
            </a:r>
            <a:r>
              <a:rPr lang="hu-HU" sz="2205" baseline="-25000"/>
              <a:t>n</a:t>
            </a:r>
            <a:r>
              <a:rPr lang="hu-HU" sz="2205"/>
              <a:t> a csatorna töltéshordozóinak mozgékonysága,</a:t>
            </a:r>
          </a:p>
          <a:p>
            <a:r>
              <a:rPr lang="hu-HU" sz="2205"/>
              <a:t>U</a:t>
            </a:r>
            <a:r>
              <a:rPr lang="hu-HU" sz="2205" baseline="-25000"/>
              <a:t>GS </a:t>
            </a:r>
            <a:r>
              <a:rPr lang="hu-HU" sz="2205"/>
              <a:t>a gate-source feszültség,</a:t>
            </a:r>
          </a:p>
          <a:p>
            <a:r>
              <a:rPr lang="hu-HU" sz="2205"/>
              <a:t>V</a:t>
            </a:r>
            <a:r>
              <a:rPr lang="hu-HU" sz="2205" baseline="-25000"/>
              <a:t>T</a:t>
            </a:r>
            <a:r>
              <a:rPr lang="hu-HU" sz="2205"/>
              <a:t> a tranzisztor küszöbfeszültsége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3493" y="286988"/>
            <a:ext cx="8567632" cy="63522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46" tIns="48998" rIns="99746" bIns="48998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b="1">
                <a:solidFill>
                  <a:srgbClr val="FF0000"/>
                </a:solidFill>
              </a:rPr>
              <a:t>MOS modellegyenletek (NMOS-ra)</a:t>
            </a:r>
            <a:endParaRPr lang="en-GB" b="1">
              <a:solidFill>
                <a:srgbClr val="FF0000"/>
              </a:solidFill>
              <a:latin typeface="Times New Roman CE" charset="-18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" y="1160200"/>
            <a:ext cx="5912996" cy="83761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46" tIns="48998" rIns="99746" bIns="48998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hu-HU" i="1">
                <a:solidFill>
                  <a:srgbClr val="000066"/>
                </a:solidFill>
              </a:rPr>
              <a:t>Ezek másik neve:</a:t>
            </a:r>
            <a:r>
              <a:rPr lang="hu-HU" b="1" i="1">
                <a:solidFill>
                  <a:srgbClr val="000066"/>
                </a:solidFill>
              </a:rPr>
              <a:t> </a:t>
            </a:r>
            <a:r>
              <a:rPr lang="hu-HU" b="1">
                <a:solidFill>
                  <a:srgbClr val="000066"/>
                </a:solidFill>
              </a:rPr>
              <a:t>jelleggörbe egyenletek</a:t>
            </a:r>
            <a:endParaRPr lang="hu-HU" sz="1764" b="1">
              <a:solidFill>
                <a:srgbClr val="000066"/>
              </a:solidFill>
            </a:endParaRPr>
          </a:p>
        </p:txBody>
      </p:sp>
      <p:graphicFrame>
        <p:nvGraphicFramePr>
          <p:cNvPr id="136199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50364" y="3701091"/>
          <a:ext cx="4919039" cy="685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0" name="Egyenlet" r:id="rId3" imgW="2158920" imgH="330120" progId="Equation.3">
                  <p:embed/>
                </p:oleObj>
              </mc:Choice>
              <mc:Fallback>
                <p:oleObj name="Egyenlet" r:id="rId3" imgW="2158920" imgH="330120" progId="Equation.3">
                  <p:embed/>
                  <p:pic>
                    <p:nvPicPr>
                      <p:cNvPr id="136199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0364" y="3701091"/>
                        <a:ext cx="4919039" cy="685971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529" y="3779837"/>
            <a:ext cx="9572088" cy="37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6" tIns="48998" rIns="99746" bIns="48998">
            <a:spAutoFit/>
          </a:bodyPr>
          <a:lstStyle/>
          <a:p>
            <a:pPr marL="377979" indent="-377979">
              <a:spcBef>
                <a:spcPct val="20000"/>
              </a:spcBef>
            </a:pPr>
            <a:r>
              <a:rPr lang="hu-HU" b="1" i="0">
                <a:solidFill>
                  <a:srgbClr val="008000"/>
                </a:solidFill>
              </a:rPr>
              <a:t>Telítéses tartomány:</a:t>
            </a:r>
          </a:p>
        </p:txBody>
      </p:sp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357513" y="4653050"/>
            <a:ext cx="2619638" cy="375952"/>
          </a:xfrm>
          <a:prstGeom prst="rect">
            <a:avLst/>
          </a:prstGeom>
          <a:solidFill>
            <a:srgbClr val="FFCC99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6" tIns="48998" rIns="99746" bIns="48998">
            <a:spAutoFit/>
          </a:bodyPr>
          <a:lstStyle/>
          <a:p>
            <a:pPr marL="377979" indent="-377979">
              <a:spcBef>
                <a:spcPct val="20000"/>
              </a:spcBef>
            </a:pPr>
            <a:r>
              <a:rPr lang="hu-HU" b="1"/>
              <a:t>Határhelyzetben</a:t>
            </a:r>
            <a:r>
              <a:rPr lang="hu-HU" b="1" i="0"/>
              <a:t>:</a:t>
            </a:r>
          </a:p>
        </p:txBody>
      </p:sp>
      <p:graphicFrame>
        <p:nvGraphicFramePr>
          <p:cNvPr id="136198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87112" y="1716677"/>
          <a:ext cx="6192983" cy="1667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1" name="Egyenlet" r:id="rId5" imgW="2831760" imgH="723600" progId="Equation.3">
                  <p:embed/>
                </p:oleObj>
              </mc:Choice>
              <mc:Fallback>
                <p:oleObj name="Egyenlet" r:id="rId5" imgW="2831760" imgH="723600" progId="Equation.3">
                  <p:embed/>
                  <p:pic>
                    <p:nvPicPr>
                      <p:cNvPr id="136198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112" y="1716677"/>
                        <a:ext cx="6192983" cy="166767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4" name="Object 12"/>
          <p:cNvGraphicFramePr>
            <a:graphicFrameLocks noChangeAspect="1"/>
          </p:cNvGraphicFramePr>
          <p:nvPr/>
        </p:nvGraphicFramePr>
        <p:xfrm>
          <a:off x="1309472" y="6240232"/>
          <a:ext cx="1483936" cy="808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2" name="Egyenlet" r:id="rId7" imgW="672840" imgH="368280" progId="Equation.3">
                  <p:embed/>
                </p:oleObj>
              </mc:Choice>
              <mc:Fallback>
                <p:oleObj name="Egyenlet" r:id="rId7" imgW="672840" imgH="368280" progId="Equation.3">
                  <p:embed/>
                  <p:pic>
                    <p:nvPicPr>
                      <p:cNvPr id="1362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472" y="6240232"/>
                        <a:ext cx="1483936" cy="80846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0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50363" y="4731796"/>
          <a:ext cx="3137616" cy="447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3" name="Egyenlet" r:id="rId9" imgW="1498320" imgH="241200" progId="Equation.3">
                  <p:embed/>
                </p:oleObj>
              </mc:Choice>
              <mc:Fallback>
                <p:oleObj name="Egyenlet" r:id="rId9" imgW="1498320" imgH="241200" progId="Equation.3">
                  <p:embed/>
                  <p:pic>
                    <p:nvPicPr>
                      <p:cNvPr id="136200" name="Object 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0363" y="4731796"/>
                        <a:ext cx="3137616" cy="44798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7" name="Rectangle 15"/>
          <p:cNvSpPr>
            <a:spLocks noChangeArrowheads="1"/>
          </p:cNvSpPr>
          <p:nvPr/>
        </p:nvSpPr>
        <p:spPr bwMode="auto">
          <a:xfrm>
            <a:off x="529" y="5367019"/>
            <a:ext cx="4128073" cy="573827"/>
          </a:xfrm>
          <a:prstGeom prst="rect">
            <a:avLst/>
          </a:prstGeom>
          <a:solidFill>
            <a:srgbClr val="FFCC99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6" tIns="48998" rIns="99746" bIns="48998">
            <a:spAutoFit/>
          </a:bodyPr>
          <a:lstStyle/>
          <a:p>
            <a:pPr marL="377979" indent="-377979">
              <a:spcBef>
                <a:spcPct val="20000"/>
              </a:spcBef>
            </a:pPr>
            <a:r>
              <a:rPr lang="hu-HU" sz="1543" b="1"/>
              <a:t>Határhelyzetben mindkét modellegyenlet igaz.</a:t>
            </a:r>
            <a:endParaRPr lang="hu-HU" b="1" i="0"/>
          </a:p>
        </p:txBody>
      </p:sp>
      <p:sp>
        <p:nvSpPr>
          <p:cNvPr id="136208" name="Rectangle 16"/>
          <p:cNvSpPr>
            <a:spLocks noChangeArrowheads="1"/>
          </p:cNvSpPr>
          <p:nvPr/>
        </p:nvSpPr>
        <p:spPr bwMode="auto">
          <a:xfrm>
            <a:off x="529" y="2033412"/>
            <a:ext cx="3769338" cy="78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6" tIns="48998" rIns="99746" bIns="48998">
            <a:spAutoFit/>
          </a:bodyPr>
          <a:lstStyle/>
          <a:p>
            <a:pPr marL="377979" indent="-377979">
              <a:spcBef>
                <a:spcPct val="20000"/>
              </a:spcBef>
            </a:pPr>
            <a:r>
              <a:rPr lang="hu-HU" b="1" i="0">
                <a:solidFill>
                  <a:srgbClr val="008000"/>
                </a:solidFill>
              </a:rPr>
              <a:t>Trióda</a:t>
            </a:r>
          </a:p>
          <a:p>
            <a:pPr marL="377979" indent="-377979">
              <a:spcBef>
                <a:spcPct val="20000"/>
              </a:spcBef>
            </a:pPr>
            <a:r>
              <a:rPr lang="hu-HU" b="1" i="0">
                <a:solidFill>
                  <a:srgbClr val="008000"/>
                </a:solidFill>
              </a:rPr>
              <a:t>(lineáris tartomány):</a:t>
            </a:r>
            <a:endParaRPr lang="en-GB" sz="2205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14561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2996" y="458480"/>
            <a:ext cx="8567632" cy="63522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46" tIns="48998" rIns="99746" bIns="48998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b="1"/>
              <a:t>Jellemző értékek</a:t>
            </a:r>
            <a:endParaRPr lang="en-GB" b="1">
              <a:latin typeface="Times New Roman CE" charset="-18"/>
            </a:endParaRPr>
          </a:p>
        </p:txBody>
      </p:sp>
      <p:graphicFrame>
        <p:nvGraphicFramePr>
          <p:cNvPr id="13824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3691120" y="1874170"/>
          <a:ext cx="3694091" cy="1392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2" name="Egyenlet" r:id="rId3" imgW="1117440" imgH="393480" progId="Equation.3">
                  <p:embed/>
                </p:oleObj>
              </mc:Choice>
              <mc:Fallback>
                <p:oleObj name="Egyenlet" r:id="rId3" imgW="1117440" imgH="393480" progId="Equation.3">
                  <p:embed/>
                  <p:pic>
                    <p:nvPicPr>
                      <p:cNvPr id="138246" name="Object 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120" y="1874170"/>
                        <a:ext cx="3694091" cy="139294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127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8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50363" y="3779837"/>
          <a:ext cx="3442103" cy="1392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3" name="Egyenlet" r:id="rId5" imgW="1041120" imgH="393480" progId="Equation.3">
                  <p:embed/>
                </p:oleObj>
              </mc:Choice>
              <mc:Fallback>
                <p:oleObj name="Egyenlet" r:id="rId5" imgW="1041120" imgH="393480" progId="Equation.3">
                  <p:embed/>
                  <p:pic>
                    <p:nvPicPr>
                      <p:cNvPr id="138248" name="Object 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0363" y="3779837"/>
                        <a:ext cx="3442103" cy="139294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127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9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4723576" y="5605009"/>
          <a:ext cx="3568096" cy="1077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4" name="Egyenlet" r:id="rId7" imgW="1079280" imgH="304560" progId="Equation.3">
                  <p:embed/>
                </p:oleObj>
              </mc:Choice>
              <mc:Fallback>
                <p:oleObj name="Egyenlet" r:id="rId7" imgW="1079280" imgH="304560" progId="Equation.3">
                  <p:embed/>
                  <p:pic>
                    <p:nvPicPr>
                      <p:cNvPr id="138249" name="Object 9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576" y="5605009"/>
                        <a:ext cx="3568096" cy="107795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127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516758" y="2033413"/>
            <a:ext cx="30956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i="0"/>
              <a:t>NMOS technológiai paraméterek:</a:t>
            </a:r>
            <a:endParaRPr lang="en-US" i="0"/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436260" y="5685506"/>
            <a:ext cx="4366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i="0"/>
              <a:t>Konstrukciós paraméterek mindkettőnél:</a:t>
            </a:r>
            <a:endParaRPr lang="en-US" i="0"/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595504" y="3858585"/>
            <a:ext cx="29363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i="0"/>
              <a:t>PMOS technológiai paraméterek:</a:t>
            </a:r>
            <a:endParaRPr lang="en-US" i="0"/>
          </a:p>
        </p:txBody>
      </p:sp>
      <p:graphicFrame>
        <p:nvGraphicFramePr>
          <p:cNvPr id="138255" name="Object 15">
            <a:hlinkClick r:id="" action="ppaction://ole?verb=0"/>
          </p:cNvPr>
          <p:cNvGraphicFramePr>
            <a:graphicFrameLocks/>
          </p:cNvGraphicFramePr>
          <p:nvPr/>
        </p:nvGraphicFramePr>
        <p:xfrm>
          <a:off x="7659950" y="2192656"/>
          <a:ext cx="1762174" cy="764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5" name="Egyenlet" r:id="rId9" imgW="533160" imgH="215640" progId="Equation.3">
                  <p:embed/>
                </p:oleObj>
              </mc:Choice>
              <mc:Fallback>
                <p:oleObj name="Egyenlet" r:id="rId9" imgW="533160" imgH="215640" progId="Equation.3">
                  <p:embed/>
                  <p:pic>
                    <p:nvPicPr>
                      <p:cNvPr id="138255" name="Object 1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9950" y="2192656"/>
                        <a:ext cx="1762174" cy="76471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127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6" name="Object 16">
            <a:hlinkClick r:id="" action="ppaction://ole?verb=0"/>
          </p:cNvPr>
          <p:cNvGraphicFramePr>
            <a:graphicFrameLocks/>
          </p:cNvGraphicFramePr>
          <p:nvPr/>
        </p:nvGraphicFramePr>
        <p:xfrm>
          <a:off x="7581203" y="4017827"/>
          <a:ext cx="2056162" cy="764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6" name="Egyenlet" r:id="rId11" imgW="622080" imgH="215640" progId="Equation.3">
                  <p:embed/>
                </p:oleObj>
              </mc:Choice>
              <mc:Fallback>
                <p:oleObj name="Egyenlet" r:id="rId11" imgW="622080" imgH="215640" progId="Equation.3">
                  <p:embed/>
                  <p:pic>
                    <p:nvPicPr>
                      <p:cNvPr id="138256" name="Object 1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203" y="4017827"/>
                        <a:ext cx="2056162" cy="76471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127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7978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36550" y="1008063"/>
            <a:ext cx="9340850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hu-HU" sz="2400">
                <a:latin typeface="Times New Roman" pitchFamily="18" charset="0"/>
              </a:rPr>
              <a:t>Mennyi a MOS tranzisztor telítéses árama U</a:t>
            </a:r>
            <a:r>
              <a:rPr lang="hu-HU" sz="2400" baseline="-25000">
                <a:latin typeface="Times New Roman" pitchFamily="18" charset="0"/>
              </a:rPr>
              <a:t>GS</a:t>
            </a:r>
            <a:r>
              <a:rPr lang="hu-HU" sz="2400">
                <a:latin typeface="Times New Roman" pitchFamily="18" charset="0"/>
              </a:rPr>
              <a:t>=5V vezérlő feszültség mellett, ha </a:t>
            </a: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439738" y="1847850"/>
          <a:ext cx="264953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6" name="Egyenlet" r:id="rId3" imgW="1548728" imgH="431613" progId="Equation.3">
                  <p:embed/>
                </p:oleObj>
              </mc:Choice>
              <mc:Fallback>
                <p:oleObj name="Egyenlet" r:id="rId3" imgW="1548728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1847850"/>
                        <a:ext cx="2649537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43275" y="1893888"/>
            <a:ext cx="412908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V</a:t>
            </a:r>
            <a:r>
              <a:rPr lang="en-US" sz="2400" baseline="-25000">
                <a:latin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</a:rPr>
              <a:t> =1V, </a:t>
            </a:r>
            <a:r>
              <a:rPr lang="hu-HU" sz="2400">
                <a:latin typeface="Times New Roman" pitchFamily="18" charset="0"/>
              </a:rPr>
              <a:t>és a tranzisztor méretei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03225" y="2649538"/>
            <a:ext cx="625951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a) W= 10μm, L=0</a:t>
            </a:r>
            <a:r>
              <a:rPr lang="hu-HU" sz="2400">
                <a:latin typeface="Times New Roman" pitchFamily="18" charset="0"/>
              </a:rPr>
              <a:t>,</a:t>
            </a:r>
            <a:r>
              <a:rPr lang="en-US" sz="2400">
                <a:latin typeface="Times New Roman" pitchFamily="18" charset="0"/>
              </a:rPr>
              <a:t>8μm , b) W= 1</a:t>
            </a:r>
            <a:r>
              <a:rPr lang="hu-HU" sz="2400">
                <a:latin typeface="Times New Roman" pitchFamily="18" charset="0"/>
              </a:rPr>
              <a:t>,</a:t>
            </a:r>
            <a:r>
              <a:rPr lang="en-US" sz="2400">
                <a:latin typeface="Times New Roman" pitchFamily="18" charset="0"/>
              </a:rPr>
              <a:t>6μm, L=10μm 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20688" y="3276600"/>
            <a:ext cx="2055812" cy="6477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hu-HU" sz="3500" b="1">
                <a:latin typeface="Times New Roman" pitchFamily="18" charset="0"/>
              </a:rPr>
              <a:t>Megoldás</a:t>
            </a:r>
          </a:p>
        </p:txBody>
      </p:sp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731838" y="4048125"/>
          <a:ext cx="8218487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7" name="Egyenlet" r:id="rId5" imgW="3975100" imgH="419100" progId="Equation.3">
                  <p:embed/>
                </p:oleObj>
              </mc:Choice>
              <mc:Fallback>
                <p:oleObj name="Egyenlet" r:id="rId5" imgW="39751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4048125"/>
                        <a:ext cx="8218487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403225" y="4076700"/>
            <a:ext cx="4413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a)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420688" y="4787900"/>
            <a:ext cx="45878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b)</a:t>
            </a:r>
          </a:p>
        </p:txBody>
      </p:sp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719138" y="4748213"/>
          <a:ext cx="845343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8" name="Egyenlet" r:id="rId7" imgW="4089400" imgH="393700" progId="Equation.3">
                  <p:embed/>
                </p:oleObj>
              </mc:Choice>
              <mc:Fallback>
                <p:oleObj name="Egyenlet" r:id="rId7" imgW="4089400" imgH="393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4748213"/>
                        <a:ext cx="8453437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403225" y="5589588"/>
            <a:ext cx="8599488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hu-HU" sz="2400">
                <a:latin typeface="Times New Roman" pitchFamily="18" charset="0"/>
              </a:rPr>
              <a:t>A </a:t>
            </a:r>
            <a:r>
              <a:rPr lang="hu-HU" sz="2400" b="1">
                <a:solidFill>
                  <a:srgbClr val="FF0000"/>
                </a:solidFill>
                <a:latin typeface="Times New Roman" pitchFamily="18" charset="0"/>
              </a:rPr>
              <a:t>W/L arány megfelelő változtatásával</a:t>
            </a:r>
            <a:r>
              <a:rPr lang="hu-HU" sz="2400">
                <a:latin typeface="Times New Roman" pitchFamily="18" charset="0"/>
              </a:rPr>
              <a:t> tehát több nagyságrendnyi</a:t>
            </a:r>
            <a:br>
              <a:rPr lang="hu-HU" sz="2400">
                <a:latin typeface="Times New Roman" pitchFamily="18" charset="0"/>
              </a:rPr>
            </a:br>
            <a:r>
              <a:rPr lang="hu-HU" sz="2400">
                <a:latin typeface="Times New Roman" pitchFamily="18" charset="0"/>
              </a:rPr>
              <a:t>tartományban változtathatjuk a drain áramot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/>
              <a:t>9</a:t>
            </a:r>
            <a:r>
              <a:rPr lang="hu-HU" dirty="0" smtClean="0"/>
              <a:t>. példa: W/L hatása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8438" y="1557338"/>
          <a:ext cx="3956050" cy="537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3" name="Document" r:id="rId3" imgW="1926336" imgH="2651760" progId="Word.Document.8">
                  <p:embed/>
                </p:oleObj>
              </mc:Choice>
              <mc:Fallback>
                <p:oleObj name="Document" r:id="rId3" imgW="1926336" imgH="265176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557338"/>
                        <a:ext cx="3956050" cy="537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325938" y="4070350"/>
          <a:ext cx="5360987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4" name="Dokumentum" r:id="rId5" imgW="2685047" imgH="1659406" progId="Word.Document.8">
                  <p:embed/>
                </p:oleObj>
              </mc:Choice>
              <mc:Fallback>
                <p:oleObj name="Dokumentum" r:id="rId5" imgW="2685047" imgH="1659406" progId="Word.Documen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38" y="4070350"/>
                        <a:ext cx="5360987" cy="3489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4244975" y="1081088"/>
            <a:ext cx="5497513" cy="22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>
            <a:spAutoFit/>
          </a:bodyPr>
          <a:lstStyle/>
          <a:p>
            <a:pPr marL="377825" indent="-377825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n"/>
            </a:pPr>
            <a:r>
              <a:rPr lang="hu-HU" b="1">
                <a:solidFill>
                  <a:schemeClr val="accent2"/>
                </a:solidFill>
              </a:rPr>
              <a:t>Határozza meg az áramkör ellenállásait a következő DC működési tartományokra!</a:t>
            </a:r>
          </a:p>
          <a:p>
            <a:pPr marL="377825" indent="-377825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n"/>
            </a:pPr>
            <a:r>
              <a:rPr lang="hu-H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Itt a Zener dióda letörési feszültsége: U</a:t>
            </a:r>
            <a:r>
              <a:rPr lang="hu-HU" sz="24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r>
              <a:rPr lang="hu-H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= -4,7 V</a:t>
            </a:r>
          </a:p>
          <a:p>
            <a:pPr marL="377825" indent="-377825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n"/>
            </a:pPr>
            <a:r>
              <a:rPr lang="hu-H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Ebben a kapcsolásban a Zener dióda záróirányban van bekötve</a:t>
            </a:r>
            <a:endParaRPr lang="en-GB" sz="2400">
              <a:effectLst>
                <a:outerShdw blurRad="38100" dist="38100" dir="2700000" algn="tl">
                  <a:srgbClr val="C0C0C0"/>
                </a:outerShdw>
              </a:effectLst>
              <a:latin typeface="Times New Roman CE" charset="-18"/>
            </a:endParaRPr>
          </a:p>
        </p:txBody>
      </p:sp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0" y="2016125"/>
            <a:ext cx="203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>
            <a:spAutoFit/>
          </a:bodyPr>
          <a:lstStyle/>
          <a:p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10. példa: MOSFET &amp; </a:t>
            </a:r>
            <a:r>
              <a:rPr lang="hu-HU" dirty="0" err="1" smtClean="0"/>
              <a:t>Zener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3" y="617538"/>
            <a:ext cx="8569325" cy="61277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45" tIns="48997" rIns="99745" bIns="48997">
            <a:spAutoFit/>
          </a:bodyPr>
          <a:lstStyle/>
          <a:p>
            <a:r>
              <a:rPr lang="hu-HU" smtClean="0"/>
              <a:t>Megoldás</a:t>
            </a:r>
            <a:r>
              <a:rPr lang="en-GB" smtClean="0"/>
              <a:t> – A</a:t>
            </a:r>
            <a:r>
              <a:rPr lang="hu-HU" smtClean="0"/>
              <a:t> feladat</a:t>
            </a:r>
            <a:endParaRPr lang="en-GB" smtClean="0">
              <a:latin typeface="Times New Roman CE" charset="-18"/>
            </a:endParaRPr>
          </a:p>
        </p:txBody>
      </p:sp>
      <p:graphicFrame>
        <p:nvGraphicFramePr>
          <p:cNvPr id="48131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65125" y="1584325"/>
          <a:ext cx="9218613" cy="581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3" name="Dokumentum" r:id="rId3" imgW="4774823" imgH="3009027" progId="Word.Document.8">
                  <p:embed/>
                </p:oleObj>
              </mc:Choice>
              <mc:Fallback>
                <p:oleObj name="Dokumentum" r:id="rId3" imgW="4774823" imgH="3009027" progId="Word.Documen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1584325"/>
                        <a:ext cx="9218613" cy="581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7727950" y="196980"/>
            <a:ext cx="2184400" cy="57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>
              <a:defRPr/>
            </a:pPr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10. </a:t>
            </a:r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2a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73038"/>
            <a:ext cx="5870575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20688" y="6215063"/>
            <a:ext cx="4872037" cy="12096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b="1">
                <a:solidFill>
                  <a:schemeClr val="bg1"/>
                </a:solidFill>
                <a:latin typeface="Bookman Old Style" pitchFamily="18" charset="0"/>
              </a:rPr>
              <a:t>„Rákapcsoltuk a tápfeszültséget, és az áramkör 1,3 MHz-en, körülbelül </a:t>
            </a:r>
            <a:r>
              <a:rPr lang="en-US" altLang="hu-HU" b="1">
                <a:solidFill>
                  <a:schemeClr val="bg1"/>
                </a:solidFill>
                <a:latin typeface="Bookman Old Style" pitchFamily="18" charset="0"/>
              </a:rPr>
              <a:t>0</a:t>
            </a:r>
            <a:r>
              <a:rPr lang="hu-HU" altLang="hu-HU" b="1">
                <a:solidFill>
                  <a:schemeClr val="bg1"/>
                </a:solidFill>
                <a:latin typeface="Bookman Old Style" pitchFamily="18" charset="0"/>
              </a:rPr>
              <a:t>,2 V amplitúdóval azonnal oszcillálni kezdett” </a:t>
            </a:r>
            <a:endParaRPr lang="en-US" altLang="hu-HU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804025" y="420688"/>
            <a:ext cx="3108325" cy="41433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>
                <a:solidFill>
                  <a:schemeClr val="bg1"/>
                </a:solidFill>
                <a:latin typeface="Bookman Old Style" pitchFamily="18" charset="0"/>
              </a:rPr>
              <a:t>1958. szeptember 12.</a:t>
            </a:r>
            <a:endParaRPr lang="en-US" altLang="hu-HU" sz="2000" b="1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28650" y="1689100"/>
          <a:ext cx="9045575" cy="602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7" name="Dokumentum" r:id="rId3" imgW="4295931" imgH="2856301" progId="Word.Document.8">
                  <p:embed/>
                </p:oleObj>
              </mc:Choice>
              <mc:Fallback>
                <p:oleObj name="Dokumentum" r:id="rId3" imgW="4295931" imgH="2856301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689100"/>
                        <a:ext cx="9045575" cy="602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5" name="Rectangle 4"/>
          <p:cNvSpPr>
            <a:spLocks noGrp="1" noChangeArrowheads="1"/>
          </p:cNvSpPr>
          <p:nvPr>
            <p:ph type="title"/>
          </p:nvPr>
        </p:nvSpPr>
        <p:spPr>
          <a:xfrm>
            <a:off x="754063" y="536575"/>
            <a:ext cx="8569325" cy="61436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45" tIns="48997" rIns="99745" bIns="48997">
            <a:spAutoFit/>
          </a:bodyPr>
          <a:lstStyle/>
          <a:p>
            <a:r>
              <a:rPr lang="hu-HU" smtClean="0"/>
              <a:t>Megoldás</a:t>
            </a:r>
            <a:r>
              <a:rPr lang="en-GB" smtClean="0"/>
              <a:t> – B</a:t>
            </a:r>
            <a:r>
              <a:rPr lang="hu-HU" smtClean="0"/>
              <a:t> feladat</a:t>
            </a:r>
            <a:endParaRPr lang="en-GB" smtClean="0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7727950" y="196980"/>
            <a:ext cx="2184400" cy="57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>
              <a:defRPr/>
            </a:pPr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10. </a:t>
            </a:r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536575"/>
            <a:ext cx="8569325" cy="61436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45" tIns="48997" rIns="99745" bIns="48997">
            <a:spAutoFit/>
          </a:bodyPr>
          <a:lstStyle/>
          <a:p>
            <a:r>
              <a:rPr lang="hu-HU" smtClean="0"/>
              <a:t>Megoldás – C feladat</a:t>
            </a:r>
            <a:endParaRPr lang="hu-HU" smtClean="0">
              <a:latin typeface="Times New Roman CE" charset="-18"/>
            </a:endParaRPr>
          </a:p>
        </p:txBody>
      </p:sp>
      <p:graphicFrame>
        <p:nvGraphicFramePr>
          <p:cNvPr id="50179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11188" y="1546225"/>
          <a:ext cx="9080500" cy="621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1" name="Dokumentum" r:id="rId3" imgW="4295931" imgH="2813696" progId="Word.Document.8">
                  <p:embed/>
                </p:oleObj>
              </mc:Choice>
              <mc:Fallback>
                <p:oleObj name="Dokumentum" r:id="rId3" imgW="4295931" imgH="2813696" progId="Word.Documen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546225"/>
                        <a:ext cx="9080500" cy="621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7727950" y="196980"/>
            <a:ext cx="2184400" cy="57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>
              <a:defRPr/>
            </a:pPr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10. </a:t>
            </a:r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44"/>
          <p:cNvSpPr>
            <a:spLocks noChangeArrowheads="1"/>
          </p:cNvSpPr>
          <p:nvPr/>
        </p:nvSpPr>
        <p:spPr bwMode="auto">
          <a:xfrm>
            <a:off x="673100" y="3065463"/>
            <a:ext cx="3335338" cy="42068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hu-HU"/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>
          <a:xfrm>
            <a:off x="673100" y="207963"/>
            <a:ext cx="8569325" cy="1260475"/>
          </a:xfrm>
        </p:spPr>
        <p:txBody>
          <a:bodyPr/>
          <a:lstStyle/>
          <a:p>
            <a:r>
              <a:rPr lang="hu-HU" dirty="0" smtClean="0"/>
              <a:t>11. példa: </a:t>
            </a:r>
            <a:r>
              <a:rPr lang="hu-HU" dirty="0" err="1" smtClean="0"/>
              <a:t>Zener</a:t>
            </a:r>
            <a:r>
              <a:rPr lang="hu-HU" dirty="0" smtClean="0"/>
              <a:t> &amp; MOSFET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73100" y="1557338"/>
            <a:ext cx="8729663" cy="1357312"/>
          </a:xfrm>
        </p:spPr>
        <p:txBody>
          <a:bodyPr/>
          <a:lstStyle/>
          <a:p>
            <a:pPr marL="0" indent="0"/>
            <a:r>
              <a:rPr lang="hu-HU" sz="2200" smtClean="0"/>
              <a:t>Határozza meg a csomóponti feszültségeket és az ágáramokat DC működési körülmények között!</a:t>
            </a:r>
          </a:p>
          <a:p>
            <a:pPr marL="0" indent="0"/>
            <a:r>
              <a:rPr lang="hu-HU" sz="2200" i="1" smtClean="0"/>
              <a:t>U</a:t>
            </a:r>
            <a:r>
              <a:rPr lang="hu-HU" sz="2200" i="1" baseline="-25000" smtClean="0"/>
              <a:t>Z1</a:t>
            </a:r>
            <a:r>
              <a:rPr lang="hu-HU" sz="2200" i="1" smtClean="0"/>
              <a:t> a Zener dióda letörési feszültsége</a:t>
            </a:r>
            <a:endParaRPr lang="hu-HU" sz="2200" smtClean="0"/>
          </a:p>
        </p:txBody>
      </p:sp>
      <p:grpSp>
        <p:nvGrpSpPr>
          <p:cNvPr id="51205" name="Group 445"/>
          <p:cNvGrpSpPr>
            <a:grpSpLocks/>
          </p:cNvGrpSpPr>
          <p:nvPr/>
        </p:nvGrpSpPr>
        <p:grpSpPr bwMode="auto">
          <a:xfrm>
            <a:off x="754063" y="3382963"/>
            <a:ext cx="3008312" cy="3492500"/>
            <a:chOff x="3183" y="2515"/>
            <a:chExt cx="3467" cy="4028"/>
          </a:xfrm>
        </p:grpSpPr>
        <p:sp>
          <p:nvSpPr>
            <p:cNvPr id="51248" name="Rectangle 446"/>
            <p:cNvSpPr>
              <a:spLocks noChangeArrowheads="1"/>
            </p:cNvSpPr>
            <p:nvPr/>
          </p:nvSpPr>
          <p:spPr bwMode="auto">
            <a:xfrm>
              <a:off x="5805" y="2515"/>
              <a:ext cx="491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400"/>
                <a:t>U</a:t>
              </a:r>
              <a:r>
                <a:rPr lang="hu-HU" sz="1400" baseline="-25000"/>
                <a:t>DD</a:t>
              </a:r>
              <a:endParaRPr lang="en-GB" sz="1400"/>
            </a:p>
          </p:txBody>
        </p:sp>
        <p:grpSp>
          <p:nvGrpSpPr>
            <p:cNvPr id="51249" name="Group 447"/>
            <p:cNvGrpSpPr>
              <a:grpSpLocks/>
            </p:cNvGrpSpPr>
            <p:nvPr/>
          </p:nvGrpSpPr>
          <p:grpSpPr bwMode="auto">
            <a:xfrm>
              <a:off x="3483" y="6176"/>
              <a:ext cx="321" cy="271"/>
              <a:chOff x="0" y="-34"/>
              <a:chExt cx="20000" cy="20034"/>
            </a:xfrm>
          </p:grpSpPr>
          <p:sp>
            <p:nvSpPr>
              <p:cNvPr id="51332" name="Line 448"/>
              <p:cNvSpPr>
                <a:spLocks noChangeShapeType="1"/>
              </p:cNvSpPr>
              <p:nvPr/>
            </p:nvSpPr>
            <p:spPr bwMode="auto">
              <a:xfrm>
                <a:off x="0" y="19921"/>
                <a:ext cx="20000" cy="79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1333" name="Line 449"/>
              <p:cNvSpPr>
                <a:spLocks noChangeShapeType="1"/>
              </p:cNvSpPr>
              <p:nvPr/>
            </p:nvSpPr>
            <p:spPr bwMode="auto">
              <a:xfrm flipV="1">
                <a:off x="9968" y="-34"/>
                <a:ext cx="64" cy="173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51250" name="Group 450"/>
            <p:cNvGrpSpPr>
              <a:grpSpLocks/>
            </p:cNvGrpSpPr>
            <p:nvPr/>
          </p:nvGrpSpPr>
          <p:grpSpPr bwMode="auto">
            <a:xfrm>
              <a:off x="5014" y="6193"/>
              <a:ext cx="321" cy="283"/>
              <a:chOff x="0" y="140"/>
              <a:chExt cx="20000" cy="19860"/>
            </a:xfrm>
          </p:grpSpPr>
          <p:sp>
            <p:nvSpPr>
              <p:cNvPr id="51330" name="Line 451"/>
              <p:cNvSpPr>
                <a:spLocks noChangeShapeType="1"/>
              </p:cNvSpPr>
              <p:nvPr/>
            </p:nvSpPr>
            <p:spPr bwMode="auto">
              <a:xfrm>
                <a:off x="0" y="19925"/>
                <a:ext cx="20000" cy="75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1331" name="Line 452"/>
              <p:cNvSpPr>
                <a:spLocks noChangeShapeType="1"/>
              </p:cNvSpPr>
              <p:nvPr/>
            </p:nvSpPr>
            <p:spPr bwMode="auto">
              <a:xfrm flipV="1">
                <a:off x="9968" y="140"/>
                <a:ext cx="64" cy="172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51251" name="Oval 453"/>
            <p:cNvSpPr>
              <a:spLocks noChangeArrowheads="1"/>
            </p:cNvSpPr>
            <p:nvPr/>
          </p:nvSpPr>
          <p:spPr bwMode="auto">
            <a:xfrm>
              <a:off x="5145" y="4113"/>
              <a:ext cx="64" cy="69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252" name="Rectangle 454"/>
            <p:cNvSpPr>
              <a:spLocks noChangeArrowheads="1"/>
            </p:cNvSpPr>
            <p:nvPr/>
          </p:nvSpPr>
          <p:spPr bwMode="auto">
            <a:xfrm>
              <a:off x="4779" y="3981"/>
              <a:ext cx="328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400"/>
                <a:t>U</a:t>
              </a:r>
              <a:r>
                <a:rPr lang="hu-HU" sz="1400" baseline="-25000"/>
                <a:t>2</a:t>
              </a:r>
              <a:endParaRPr lang="en-GB" sz="1400"/>
            </a:p>
          </p:txBody>
        </p:sp>
        <p:sp>
          <p:nvSpPr>
            <p:cNvPr id="51253" name="Rectangle 455"/>
            <p:cNvSpPr>
              <a:spLocks noChangeArrowheads="1"/>
            </p:cNvSpPr>
            <p:nvPr/>
          </p:nvSpPr>
          <p:spPr bwMode="auto">
            <a:xfrm>
              <a:off x="3700" y="4574"/>
              <a:ext cx="328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400"/>
                <a:t>U</a:t>
              </a:r>
              <a:r>
                <a:rPr lang="hu-HU" sz="1400" baseline="-25000"/>
                <a:t>1</a:t>
              </a:r>
              <a:endParaRPr lang="en-GB" sz="1400"/>
            </a:p>
          </p:txBody>
        </p:sp>
        <p:sp>
          <p:nvSpPr>
            <p:cNvPr id="51254" name="Rectangle 456"/>
            <p:cNvSpPr>
              <a:spLocks noChangeArrowheads="1"/>
            </p:cNvSpPr>
            <p:nvPr/>
          </p:nvSpPr>
          <p:spPr bwMode="auto">
            <a:xfrm>
              <a:off x="5235" y="4493"/>
              <a:ext cx="26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400"/>
                <a:t>T</a:t>
              </a:r>
              <a:r>
                <a:rPr lang="hu-HU" sz="1400" baseline="-25000"/>
                <a:t>1</a:t>
              </a:r>
              <a:endParaRPr lang="en-GB" sz="1400"/>
            </a:p>
          </p:txBody>
        </p:sp>
        <p:sp>
          <p:nvSpPr>
            <p:cNvPr id="51255" name="Rectangle 457"/>
            <p:cNvSpPr>
              <a:spLocks noChangeArrowheads="1"/>
            </p:cNvSpPr>
            <p:nvPr/>
          </p:nvSpPr>
          <p:spPr bwMode="auto">
            <a:xfrm>
              <a:off x="4794" y="3292"/>
              <a:ext cx="361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400"/>
                <a:t>R</a:t>
              </a:r>
              <a:r>
                <a:rPr lang="hu-HU" sz="1400" baseline="-25000"/>
                <a:t>2</a:t>
              </a:r>
              <a:endParaRPr lang="en-GB" sz="1400"/>
            </a:p>
          </p:txBody>
        </p:sp>
        <p:sp>
          <p:nvSpPr>
            <p:cNvPr id="51256" name="Rectangle 458"/>
            <p:cNvSpPr>
              <a:spLocks noChangeArrowheads="1"/>
            </p:cNvSpPr>
            <p:nvPr/>
          </p:nvSpPr>
          <p:spPr bwMode="auto">
            <a:xfrm>
              <a:off x="5421" y="3592"/>
              <a:ext cx="26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400"/>
                <a:t>I</a:t>
              </a:r>
              <a:r>
                <a:rPr lang="hu-HU" sz="1400" baseline="-25000"/>
                <a:t>2</a:t>
              </a:r>
              <a:endParaRPr lang="en-GB" sz="1400"/>
            </a:p>
          </p:txBody>
        </p:sp>
        <p:sp>
          <p:nvSpPr>
            <p:cNvPr id="51257" name="Rectangle 459"/>
            <p:cNvSpPr>
              <a:spLocks noChangeArrowheads="1"/>
            </p:cNvSpPr>
            <p:nvPr/>
          </p:nvSpPr>
          <p:spPr bwMode="auto">
            <a:xfrm>
              <a:off x="3832" y="3883"/>
              <a:ext cx="331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400"/>
                <a:t>I</a:t>
              </a:r>
              <a:r>
                <a:rPr lang="hu-HU" sz="1400" baseline="-25000"/>
                <a:t>1</a:t>
              </a:r>
              <a:endParaRPr lang="en-GB" sz="1400"/>
            </a:p>
          </p:txBody>
        </p:sp>
        <p:sp>
          <p:nvSpPr>
            <p:cNvPr id="51258" name="Rectangle 460"/>
            <p:cNvSpPr>
              <a:spLocks noChangeArrowheads="1"/>
            </p:cNvSpPr>
            <p:nvPr/>
          </p:nvSpPr>
          <p:spPr bwMode="auto">
            <a:xfrm>
              <a:off x="3924" y="5519"/>
              <a:ext cx="331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400"/>
                <a:t>I</a:t>
              </a:r>
              <a:r>
                <a:rPr lang="hu-HU" sz="1400" baseline="-25000"/>
                <a:t>4</a:t>
              </a:r>
              <a:endParaRPr lang="en-GB" sz="1400"/>
            </a:p>
          </p:txBody>
        </p:sp>
        <p:sp>
          <p:nvSpPr>
            <p:cNvPr id="51259" name="Rectangle 461"/>
            <p:cNvSpPr>
              <a:spLocks noChangeArrowheads="1"/>
            </p:cNvSpPr>
            <p:nvPr/>
          </p:nvSpPr>
          <p:spPr bwMode="auto">
            <a:xfrm>
              <a:off x="3219" y="3323"/>
              <a:ext cx="44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400"/>
                <a:t>R</a:t>
              </a:r>
              <a:r>
                <a:rPr lang="hu-HU" sz="1400" baseline="-25000"/>
                <a:t>1</a:t>
              </a:r>
              <a:endParaRPr lang="en-GB" sz="1400"/>
            </a:p>
          </p:txBody>
        </p:sp>
        <p:sp>
          <p:nvSpPr>
            <p:cNvPr id="51260" name="Oval 462"/>
            <p:cNvSpPr>
              <a:spLocks noChangeArrowheads="1"/>
            </p:cNvSpPr>
            <p:nvPr/>
          </p:nvSpPr>
          <p:spPr bwMode="auto">
            <a:xfrm>
              <a:off x="3616" y="4891"/>
              <a:ext cx="64" cy="69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51261" name="Group 463"/>
            <p:cNvGrpSpPr>
              <a:grpSpLocks/>
            </p:cNvGrpSpPr>
            <p:nvPr/>
          </p:nvGrpSpPr>
          <p:grpSpPr bwMode="auto">
            <a:xfrm>
              <a:off x="5277" y="3555"/>
              <a:ext cx="176" cy="523"/>
              <a:chOff x="8" y="0"/>
              <a:chExt cx="19981" cy="20000"/>
            </a:xfrm>
          </p:grpSpPr>
          <p:sp>
            <p:nvSpPr>
              <p:cNvPr id="51328" name="Line 464"/>
              <p:cNvSpPr>
                <a:spLocks noChangeShapeType="1"/>
              </p:cNvSpPr>
              <p:nvPr/>
            </p:nvSpPr>
            <p:spPr bwMode="auto">
              <a:xfrm>
                <a:off x="8863" y="0"/>
                <a:ext cx="115" cy="126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1329" name="Freeform 465"/>
              <p:cNvSpPr>
                <a:spLocks/>
              </p:cNvSpPr>
              <p:nvPr/>
            </p:nvSpPr>
            <p:spPr bwMode="auto">
              <a:xfrm>
                <a:off x="8" y="13039"/>
                <a:ext cx="19981" cy="6961"/>
              </a:xfrm>
              <a:custGeom>
                <a:avLst/>
                <a:gdLst>
                  <a:gd name="T0" fmla="*/ 0 w 20000"/>
                  <a:gd name="T1" fmla="*/ 0 h 20000"/>
                  <a:gd name="T2" fmla="*/ 9683 w 20000"/>
                  <a:gd name="T3" fmla="*/ 1 h 20000"/>
                  <a:gd name="T4" fmla="*/ 19696 w 20000"/>
                  <a:gd name="T5" fmla="*/ 0 h 20000"/>
                  <a:gd name="T6" fmla="*/ 227 w 20000"/>
                  <a:gd name="T7" fmla="*/ 0 h 2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9773" y="19890"/>
                    </a:lnTo>
                    <a:lnTo>
                      <a:pt x="19886" y="220"/>
                    </a:lnTo>
                    <a:lnTo>
                      <a:pt x="227" y="220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51262" name="Line 466"/>
            <p:cNvSpPr>
              <a:spLocks noChangeShapeType="1"/>
            </p:cNvSpPr>
            <p:nvPr/>
          </p:nvSpPr>
          <p:spPr bwMode="auto">
            <a:xfrm flipV="1">
              <a:off x="3652" y="4921"/>
              <a:ext cx="95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51263" name="Group 467"/>
            <p:cNvGrpSpPr>
              <a:grpSpLocks/>
            </p:cNvGrpSpPr>
            <p:nvPr/>
          </p:nvGrpSpPr>
          <p:grpSpPr bwMode="auto">
            <a:xfrm>
              <a:off x="5055" y="2709"/>
              <a:ext cx="217" cy="1561"/>
              <a:chOff x="41" y="-2"/>
              <a:chExt cx="19926" cy="20002"/>
            </a:xfrm>
          </p:grpSpPr>
          <p:sp>
            <p:nvSpPr>
              <p:cNvPr id="51322" name="Line 468"/>
              <p:cNvSpPr>
                <a:spLocks noChangeShapeType="1"/>
              </p:cNvSpPr>
              <p:nvPr/>
            </p:nvSpPr>
            <p:spPr bwMode="auto">
              <a:xfrm flipV="1">
                <a:off x="11062" y="17525"/>
                <a:ext cx="93" cy="24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51323" name="Group 469"/>
              <p:cNvGrpSpPr>
                <a:grpSpLocks/>
              </p:cNvGrpSpPr>
              <p:nvPr/>
            </p:nvGrpSpPr>
            <p:grpSpPr bwMode="auto">
              <a:xfrm>
                <a:off x="41" y="2459"/>
                <a:ext cx="19926" cy="15219"/>
                <a:chOff x="0" y="0"/>
                <a:chExt cx="20000" cy="20000"/>
              </a:xfrm>
            </p:grpSpPr>
            <p:sp>
              <p:nvSpPr>
                <p:cNvPr id="51325" name="Rectangle 470"/>
                <p:cNvSpPr>
                  <a:spLocks noChangeArrowheads="1"/>
                </p:cNvSpPr>
                <p:nvPr/>
              </p:nvSpPr>
              <p:spPr bwMode="auto">
                <a:xfrm>
                  <a:off x="0" y="5335"/>
                  <a:ext cx="20000" cy="94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1326" name="Line 471"/>
                <p:cNvSpPr>
                  <a:spLocks noChangeShapeType="1"/>
                </p:cNvSpPr>
                <p:nvPr/>
              </p:nvSpPr>
              <p:spPr bwMode="auto">
                <a:xfrm>
                  <a:off x="9965" y="0"/>
                  <a:ext cx="93" cy="53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1327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11062" y="14633"/>
                  <a:ext cx="93" cy="536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51324" name="Line 473"/>
              <p:cNvSpPr>
                <a:spLocks noChangeShapeType="1"/>
              </p:cNvSpPr>
              <p:nvPr/>
            </p:nvSpPr>
            <p:spPr bwMode="auto">
              <a:xfrm flipV="1">
                <a:off x="9969" y="-2"/>
                <a:ext cx="93" cy="24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51264" name="Group 474"/>
            <p:cNvGrpSpPr>
              <a:grpSpLocks/>
            </p:cNvGrpSpPr>
            <p:nvPr/>
          </p:nvGrpSpPr>
          <p:grpSpPr bwMode="auto">
            <a:xfrm>
              <a:off x="4582" y="4526"/>
              <a:ext cx="693" cy="760"/>
              <a:chOff x="4582" y="4526"/>
              <a:chExt cx="693" cy="760"/>
            </a:xfrm>
          </p:grpSpPr>
          <p:sp>
            <p:nvSpPr>
              <p:cNvPr id="51314" name="Line 475"/>
              <p:cNvSpPr>
                <a:spLocks noChangeShapeType="1"/>
              </p:cNvSpPr>
              <p:nvPr/>
            </p:nvSpPr>
            <p:spPr bwMode="auto">
              <a:xfrm>
                <a:off x="4996" y="4697"/>
                <a:ext cx="1" cy="433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1315" name="Line 476"/>
              <p:cNvSpPr>
                <a:spLocks noChangeShapeType="1"/>
              </p:cNvSpPr>
              <p:nvPr/>
            </p:nvSpPr>
            <p:spPr bwMode="auto">
              <a:xfrm>
                <a:off x="4882" y="4697"/>
                <a:ext cx="1" cy="43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1316" name="Line 477"/>
              <p:cNvSpPr>
                <a:spLocks noChangeShapeType="1"/>
              </p:cNvSpPr>
              <p:nvPr/>
            </p:nvSpPr>
            <p:spPr bwMode="auto">
              <a:xfrm flipH="1">
                <a:off x="4582" y="4920"/>
                <a:ext cx="292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1317" name="Line 478"/>
              <p:cNvSpPr>
                <a:spLocks noChangeShapeType="1"/>
              </p:cNvSpPr>
              <p:nvPr/>
            </p:nvSpPr>
            <p:spPr bwMode="auto">
              <a:xfrm>
                <a:off x="4963" y="4697"/>
                <a:ext cx="20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1318" name="Line 479"/>
              <p:cNvSpPr>
                <a:spLocks noChangeShapeType="1"/>
              </p:cNvSpPr>
              <p:nvPr/>
            </p:nvSpPr>
            <p:spPr bwMode="auto">
              <a:xfrm>
                <a:off x="4996" y="5120"/>
                <a:ext cx="17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1319" name="Line 480"/>
              <p:cNvSpPr>
                <a:spLocks noChangeShapeType="1"/>
              </p:cNvSpPr>
              <p:nvPr/>
            </p:nvSpPr>
            <p:spPr bwMode="auto">
              <a:xfrm flipV="1">
                <a:off x="5167" y="4526"/>
                <a:ext cx="1" cy="1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1320" name="Line 481"/>
              <p:cNvSpPr>
                <a:spLocks noChangeShapeType="1"/>
              </p:cNvSpPr>
              <p:nvPr/>
            </p:nvSpPr>
            <p:spPr bwMode="auto">
              <a:xfrm>
                <a:off x="5173" y="5114"/>
                <a:ext cx="1" cy="1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1321" name="Rectangle 482"/>
              <p:cNvSpPr>
                <a:spLocks noChangeArrowheads="1"/>
              </p:cNvSpPr>
              <p:nvPr/>
            </p:nvSpPr>
            <p:spPr bwMode="auto">
              <a:xfrm>
                <a:off x="5078" y="4792"/>
                <a:ext cx="197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hu-HU" sz="1400"/>
                  <a:t>N</a:t>
                </a:r>
                <a:endParaRPr lang="en-GB" sz="1400"/>
              </a:p>
            </p:txBody>
          </p:sp>
        </p:grpSp>
        <p:grpSp>
          <p:nvGrpSpPr>
            <p:cNvPr id="51265" name="Group 483"/>
            <p:cNvGrpSpPr>
              <a:grpSpLocks/>
            </p:cNvGrpSpPr>
            <p:nvPr/>
          </p:nvGrpSpPr>
          <p:grpSpPr bwMode="auto">
            <a:xfrm>
              <a:off x="3520" y="2713"/>
              <a:ext cx="217" cy="1561"/>
              <a:chOff x="41" y="2"/>
              <a:chExt cx="19926" cy="19998"/>
            </a:xfrm>
          </p:grpSpPr>
          <p:sp>
            <p:nvSpPr>
              <p:cNvPr id="51308" name="Line 484"/>
              <p:cNvSpPr>
                <a:spLocks noChangeShapeType="1"/>
              </p:cNvSpPr>
              <p:nvPr/>
            </p:nvSpPr>
            <p:spPr bwMode="auto">
              <a:xfrm flipV="1">
                <a:off x="11062" y="17528"/>
                <a:ext cx="93" cy="24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51309" name="Group 485"/>
              <p:cNvGrpSpPr>
                <a:grpSpLocks/>
              </p:cNvGrpSpPr>
              <p:nvPr/>
            </p:nvGrpSpPr>
            <p:grpSpPr bwMode="auto">
              <a:xfrm>
                <a:off x="41" y="2460"/>
                <a:ext cx="19926" cy="15221"/>
                <a:chOff x="0" y="-1"/>
                <a:chExt cx="20000" cy="20001"/>
              </a:xfrm>
            </p:grpSpPr>
            <p:sp>
              <p:nvSpPr>
                <p:cNvPr id="51311" name="Rectangle 486"/>
                <p:cNvSpPr>
                  <a:spLocks noChangeArrowheads="1"/>
                </p:cNvSpPr>
                <p:nvPr/>
              </p:nvSpPr>
              <p:spPr bwMode="auto">
                <a:xfrm>
                  <a:off x="0" y="5338"/>
                  <a:ext cx="20000" cy="941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1312" name="Line 487"/>
                <p:cNvSpPr>
                  <a:spLocks noChangeShapeType="1"/>
                </p:cNvSpPr>
                <p:nvPr/>
              </p:nvSpPr>
              <p:spPr bwMode="auto">
                <a:xfrm>
                  <a:off x="9965" y="-1"/>
                  <a:ext cx="93" cy="53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1313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11062" y="14629"/>
                  <a:ext cx="93" cy="53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51310" name="Line 489"/>
              <p:cNvSpPr>
                <a:spLocks noChangeShapeType="1"/>
              </p:cNvSpPr>
              <p:nvPr/>
            </p:nvSpPr>
            <p:spPr bwMode="auto">
              <a:xfrm flipV="1">
                <a:off x="9969" y="2"/>
                <a:ext cx="93" cy="24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51266" name="Line 490"/>
            <p:cNvSpPr>
              <a:spLocks noChangeShapeType="1"/>
            </p:cNvSpPr>
            <p:nvPr/>
          </p:nvSpPr>
          <p:spPr bwMode="auto">
            <a:xfrm>
              <a:off x="3634" y="2713"/>
              <a:ext cx="200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267" name="Oval 491"/>
            <p:cNvSpPr>
              <a:spLocks noChangeArrowheads="1"/>
            </p:cNvSpPr>
            <p:nvPr/>
          </p:nvSpPr>
          <p:spPr bwMode="auto">
            <a:xfrm>
              <a:off x="5116" y="2683"/>
              <a:ext cx="64" cy="69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268" name="Line 492"/>
            <p:cNvSpPr>
              <a:spLocks noChangeShapeType="1"/>
            </p:cNvSpPr>
            <p:nvPr/>
          </p:nvSpPr>
          <p:spPr bwMode="auto">
            <a:xfrm flipH="1">
              <a:off x="3639" y="4199"/>
              <a:ext cx="3" cy="9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51269" name="Group 493"/>
            <p:cNvGrpSpPr>
              <a:grpSpLocks/>
            </p:cNvGrpSpPr>
            <p:nvPr/>
          </p:nvGrpSpPr>
          <p:grpSpPr bwMode="auto">
            <a:xfrm>
              <a:off x="3700" y="3943"/>
              <a:ext cx="176" cy="523"/>
              <a:chOff x="8" y="0"/>
              <a:chExt cx="19981" cy="20000"/>
            </a:xfrm>
          </p:grpSpPr>
          <p:sp>
            <p:nvSpPr>
              <p:cNvPr id="51306" name="Line 494"/>
              <p:cNvSpPr>
                <a:spLocks noChangeShapeType="1"/>
              </p:cNvSpPr>
              <p:nvPr/>
            </p:nvSpPr>
            <p:spPr bwMode="auto">
              <a:xfrm>
                <a:off x="8863" y="0"/>
                <a:ext cx="115" cy="126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1307" name="Freeform 495"/>
              <p:cNvSpPr>
                <a:spLocks/>
              </p:cNvSpPr>
              <p:nvPr/>
            </p:nvSpPr>
            <p:spPr bwMode="auto">
              <a:xfrm>
                <a:off x="8" y="13039"/>
                <a:ext cx="19981" cy="6961"/>
              </a:xfrm>
              <a:custGeom>
                <a:avLst/>
                <a:gdLst>
                  <a:gd name="T0" fmla="*/ 0 w 20000"/>
                  <a:gd name="T1" fmla="*/ 0 h 20000"/>
                  <a:gd name="T2" fmla="*/ 9683 w 20000"/>
                  <a:gd name="T3" fmla="*/ 1 h 20000"/>
                  <a:gd name="T4" fmla="*/ 19696 w 20000"/>
                  <a:gd name="T5" fmla="*/ 0 h 20000"/>
                  <a:gd name="T6" fmla="*/ 227 w 20000"/>
                  <a:gd name="T7" fmla="*/ 0 h 2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9773" y="19890"/>
                    </a:lnTo>
                    <a:lnTo>
                      <a:pt x="19886" y="220"/>
                    </a:lnTo>
                    <a:lnTo>
                      <a:pt x="227" y="220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51270" name="Line 496"/>
            <p:cNvSpPr>
              <a:spLocks noChangeShapeType="1"/>
            </p:cNvSpPr>
            <p:nvPr/>
          </p:nvSpPr>
          <p:spPr bwMode="auto">
            <a:xfrm>
              <a:off x="5176" y="5234"/>
              <a:ext cx="1" cy="9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271" name="Line 497"/>
            <p:cNvSpPr>
              <a:spLocks noChangeShapeType="1"/>
            </p:cNvSpPr>
            <p:nvPr/>
          </p:nvSpPr>
          <p:spPr bwMode="auto">
            <a:xfrm flipH="1">
              <a:off x="5170" y="4064"/>
              <a:ext cx="3" cy="5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272" name="Rectangle 498"/>
            <p:cNvSpPr>
              <a:spLocks noChangeArrowheads="1"/>
            </p:cNvSpPr>
            <p:nvPr/>
          </p:nvSpPr>
          <p:spPr bwMode="auto">
            <a:xfrm>
              <a:off x="5380" y="5519"/>
              <a:ext cx="26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400"/>
                <a:t>I</a:t>
              </a:r>
              <a:r>
                <a:rPr lang="hu-HU" sz="1400" baseline="-25000"/>
                <a:t>5</a:t>
              </a:r>
              <a:endParaRPr lang="en-GB" sz="1400"/>
            </a:p>
          </p:txBody>
        </p:sp>
        <p:grpSp>
          <p:nvGrpSpPr>
            <p:cNvPr id="51273" name="Group 499"/>
            <p:cNvGrpSpPr>
              <a:grpSpLocks/>
            </p:cNvGrpSpPr>
            <p:nvPr/>
          </p:nvGrpSpPr>
          <p:grpSpPr bwMode="auto">
            <a:xfrm>
              <a:off x="5254" y="5531"/>
              <a:ext cx="176" cy="523"/>
              <a:chOff x="8" y="0"/>
              <a:chExt cx="19981" cy="19999"/>
            </a:xfrm>
          </p:grpSpPr>
          <p:sp>
            <p:nvSpPr>
              <p:cNvPr id="51304" name="Line 500"/>
              <p:cNvSpPr>
                <a:spLocks noChangeShapeType="1"/>
              </p:cNvSpPr>
              <p:nvPr/>
            </p:nvSpPr>
            <p:spPr bwMode="auto">
              <a:xfrm>
                <a:off x="8863" y="0"/>
                <a:ext cx="115" cy="126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1305" name="Freeform 501"/>
              <p:cNvSpPr>
                <a:spLocks/>
              </p:cNvSpPr>
              <p:nvPr/>
            </p:nvSpPr>
            <p:spPr bwMode="auto">
              <a:xfrm>
                <a:off x="8" y="13036"/>
                <a:ext cx="19981" cy="6963"/>
              </a:xfrm>
              <a:custGeom>
                <a:avLst/>
                <a:gdLst>
                  <a:gd name="T0" fmla="*/ 0 w 20000"/>
                  <a:gd name="T1" fmla="*/ 0 h 20000"/>
                  <a:gd name="T2" fmla="*/ 9683 w 20000"/>
                  <a:gd name="T3" fmla="*/ 1 h 20000"/>
                  <a:gd name="T4" fmla="*/ 19696 w 20000"/>
                  <a:gd name="T5" fmla="*/ 0 h 20000"/>
                  <a:gd name="T6" fmla="*/ 227 w 20000"/>
                  <a:gd name="T7" fmla="*/ 0 h 2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9773" y="19890"/>
                    </a:lnTo>
                    <a:lnTo>
                      <a:pt x="19886" y="220"/>
                    </a:lnTo>
                    <a:lnTo>
                      <a:pt x="227" y="220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51274" name="Group 502"/>
            <p:cNvGrpSpPr>
              <a:grpSpLocks/>
            </p:cNvGrpSpPr>
            <p:nvPr/>
          </p:nvGrpSpPr>
          <p:grpSpPr bwMode="auto">
            <a:xfrm>
              <a:off x="3810" y="5519"/>
              <a:ext cx="176" cy="523"/>
              <a:chOff x="8" y="0"/>
              <a:chExt cx="19981" cy="20000"/>
            </a:xfrm>
          </p:grpSpPr>
          <p:sp>
            <p:nvSpPr>
              <p:cNvPr id="51302" name="Line 503"/>
              <p:cNvSpPr>
                <a:spLocks noChangeShapeType="1"/>
              </p:cNvSpPr>
              <p:nvPr/>
            </p:nvSpPr>
            <p:spPr bwMode="auto">
              <a:xfrm>
                <a:off x="8863" y="0"/>
                <a:ext cx="115" cy="126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1303" name="Freeform 504"/>
              <p:cNvSpPr>
                <a:spLocks/>
              </p:cNvSpPr>
              <p:nvPr/>
            </p:nvSpPr>
            <p:spPr bwMode="auto">
              <a:xfrm>
                <a:off x="8" y="13039"/>
                <a:ext cx="19981" cy="6961"/>
              </a:xfrm>
              <a:custGeom>
                <a:avLst/>
                <a:gdLst>
                  <a:gd name="T0" fmla="*/ 0 w 20000"/>
                  <a:gd name="T1" fmla="*/ 0 h 20000"/>
                  <a:gd name="T2" fmla="*/ 9683 w 20000"/>
                  <a:gd name="T3" fmla="*/ 1 h 20000"/>
                  <a:gd name="T4" fmla="*/ 19696 w 20000"/>
                  <a:gd name="T5" fmla="*/ 0 h 20000"/>
                  <a:gd name="T6" fmla="*/ 227 w 20000"/>
                  <a:gd name="T7" fmla="*/ 0 h 2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9773" y="19890"/>
                    </a:lnTo>
                    <a:lnTo>
                      <a:pt x="19886" y="220"/>
                    </a:lnTo>
                    <a:lnTo>
                      <a:pt x="227" y="220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51275" name="Group 505"/>
            <p:cNvGrpSpPr>
              <a:grpSpLocks/>
            </p:cNvGrpSpPr>
            <p:nvPr/>
          </p:nvGrpSpPr>
          <p:grpSpPr bwMode="auto">
            <a:xfrm>
              <a:off x="3501" y="5050"/>
              <a:ext cx="295" cy="1134"/>
              <a:chOff x="3501" y="5050"/>
              <a:chExt cx="295" cy="1134"/>
            </a:xfrm>
          </p:grpSpPr>
          <p:sp>
            <p:nvSpPr>
              <p:cNvPr id="51295" name="Line 506"/>
              <p:cNvSpPr>
                <a:spLocks noChangeShapeType="1"/>
              </p:cNvSpPr>
              <p:nvPr/>
            </p:nvSpPr>
            <p:spPr bwMode="auto">
              <a:xfrm>
                <a:off x="3645" y="5050"/>
                <a:ext cx="1" cy="4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1296" name="Line 507"/>
              <p:cNvSpPr>
                <a:spLocks noChangeShapeType="1"/>
              </p:cNvSpPr>
              <p:nvPr/>
            </p:nvSpPr>
            <p:spPr bwMode="auto">
              <a:xfrm>
                <a:off x="3507" y="5464"/>
                <a:ext cx="289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1297" name="Line 508"/>
              <p:cNvSpPr>
                <a:spLocks noChangeShapeType="1"/>
              </p:cNvSpPr>
              <p:nvPr/>
            </p:nvSpPr>
            <p:spPr bwMode="auto">
              <a:xfrm flipH="1">
                <a:off x="3501" y="5470"/>
                <a:ext cx="271" cy="33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1298" name="Line 509"/>
              <p:cNvSpPr>
                <a:spLocks noChangeShapeType="1"/>
              </p:cNvSpPr>
              <p:nvPr/>
            </p:nvSpPr>
            <p:spPr bwMode="auto">
              <a:xfrm>
                <a:off x="3507" y="5812"/>
                <a:ext cx="259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1299" name="Line 510"/>
              <p:cNvSpPr>
                <a:spLocks noChangeShapeType="1"/>
              </p:cNvSpPr>
              <p:nvPr/>
            </p:nvSpPr>
            <p:spPr bwMode="auto">
              <a:xfrm>
                <a:off x="3651" y="5632"/>
                <a:ext cx="145" cy="17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1300" name="Freeform 511"/>
              <p:cNvSpPr>
                <a:spLocks/>
              </p:cNvSpPr>
              <p:nvPr/>
            </p:nvSpPr>
            <p:spPr bwMode="auto">
              <a:xfrm>
                <a:off x="3518" y="5632"/>
                <a:ext cx="254" cy="181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000" h="20000">
                    <a:moveTo>
                      <a:pt x="9528" y="0"/>
                    </a:moveTo>
                    <a:lnTo>
                      <a:pt x="10000" y="331"/>
                    </a:lnTo>
                    <a:lnTo>
                      <a:pt x="10000" y="4530"/>
                    </a:lnTo>
                    <a:lnTo>
                      <a:pt x="9449" y="4530"/>
                    </a:lnTo>
                    <a:lnTo>
                      <a:pt x="9449" y="5304"/>
                    </a:lnTo>
                    <a:lnTo>
                      <a:pt x="8268" y="5304"/>
                    </a:lnTo>
                    <a:lnTo>
                      <a:pt x="8268" y="6188"/>
                    </a:lnTo>
                    <a:lnTo>
                      <a:pt x="6457" y="6188"/>
                    </a:lnTo>
                    <a:lnTo>
                      <a:pt x="6457" y="6961"/>
                    </a:lnTo>
                    <a:lnTo>
                      <a:pt x="5276" y="6961"/>
                    </a:lnTo>
                    <a:lnTo>
                      <a:pt x="5276" y="7845"/>
                    </a:lnTo>
                    <a:lnTo>
                      <a:pt x="4724" y="7845"/>
                    </a:lnTo>
                    <a:lnTo>
                      <a:pt x="4724" y="9503"/>
                    </a:lnTo>
                    <a:lnTo>
                      <a:pt x="4094" y="9503"/>
                    </a:lnTo>
                    <a:lnTo>
                      <a:pt x="4094" y="11160"/>
                    </a:lnTo>
                    <a:lnTo>
                      <a:pt x="3543" y="11160"/>
                    </a:lnTo>
                    <a:lnTo>
                      <a:pt x="3543" y="11934"/>
                    </a:lnTo>
                    <a:lnTo>
                      <a:pt x="2913" y="11934"/>
                    </a:lnTo>
                    <a:lnTo>
                      <a:pt x="2913" y="13591"/>
                    </a:lnTo>
                    <a:lnTo>
                      <a:pt x="2362" y="13591"/>
                    </a:lnTo>
                    <a:lnTo>
                      <a:pt x="2362" y="15249"/>
                    </a:lnTo>
                    <a:lnTo>
                      <a:pt x="1732" y="15249"/>
                    </a:lnTo>
                    <a:lnTo>
                      <a:pt x="1732" y="16133"/>
                    </a:lnTo>
                    <a:lnTo>
                      <a:pt x="0" y="16133"/>
                    </a:lnTo>
                    <a:lnTo>
                      <a:pt x="79" y="18564"/>
                    </a:lnTo>
                    <a:lnTo>
                      <a:pt x="19921" y="19890"/>
                    </a:lnTo>
                    <a:lnTo>
                      <a:pt x="10000" y="1326"/>
                    </a:lnTo>
                    <a:lnTo>
                      <a:pt x="8583" y="1326"/>
                    </a:lnTo>
                    <a:lnTo>
                      <a:pt x="8583" y="2652"/>
                    </a:lnTo>
                    <a:lnTo>
                      <a:pt x="10472" y="3315"/>
                    </a:lnTo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1301" name="Line 512"/>
              <p:cNvSpPr>
                <a:spLocks noChangeShapeType="1"/>
              </p:cNvSpPr>
              <p:nvPr/>
            </p:nvSpPr>
            <p:spPr bwMode="auto">
              <a:xfrm>
                <a:off x="3645" y="5824"/>
                <a:ext cx="1" cy="3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51276" name="Rectangle 513"/>
            <p:cNvSpPr>
              <a:spLocks noChangeArrowheads="1"/>
            </p:cNvSpPr>
            <p:nvPr/>
          </p:nvSpPr>
          <p:spPr bwMode="auto">
            <a:xfrm>
              <a:off x="3183" y="5405"/>
              <a:ext cx="28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400"/>
                <a:t>Z</a:t>
              </a:r>
              <a:r>
                <a:rPr lang="hu-HU" sz="1400" baseline="-25000"/>
                <a:t>1</a:t>
              </a:r>
              <a:endParaRPr lang="en-GB" sz="1400"/>
            </a:p>
          </p:txBody>
        </p:sp>
        <p:sp>
          <p:nvSpPr>
            <p:cNvPr id="51277" name="Oval 514"/>
            <p:cNvSpPr>
              <a:spLocks noChangeArrowheads="1"/>
            </p:cNvSpPr>
            <p:nvPr/>
          </p:nvSpPr>
          <p:spPr bwMode="auto">
            <a:xfrm>
              <a:off x="5577" y="2665"/>
              <a:ext cx="96" cy="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51278" name="Group 515"/>
            <p:cNvGrpSpPr>
              <a:grpSpLocks/>
            </p:cNvGrpSpPr>
            <p:nvPr/>
          </p:nvGrpSpPr>
          <p:grpSpPr bwMode="auto">
            <a:xfrm>
              <a:off x="5985" y="6260"/>
              <a:ext cx="321" cy="283"/>
              <a:chOff x="0" y="140"/>
              <a:chExt cx="20000" cy="19860"/>
            </a:xfrm>
          </p:grpSpPr>
          <p:sp>
            <p:nvSpPr>
              <p:cNvPr id="51293" name="Line 516"/>
              <p:cNvSpPr>
                <a:spLocks noChangeShapeType="1"/>
              </p:cNvSpPr>
              <p:nvPr/>
            </p:nvSpPr>
            <p:spPr bwMode="auto">
              <a:xfrm>
                <a:off x="0" y="19925"/>
                <a:ext cx="20000" cy="75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1294" name="Line 517"/>
              <p:cNvSpPr>
                <a:spLocks noChangeShapeType="1"/>
              </p:cNvSpPr>
              <p:nvPr/>
            </p:nvSpPr>
            <p:spPr bwMode="auto">
              <a:xfrm flipV="1">
                <a:off x="9968" y="140"/>
                <a:ext cx="64" cy="172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51279" name="Group 518"/>
            <p:cNvGrpSpPr>
              <a:grpSpLocks/>
            </p:cNvGrpSpPr>
            <p:nvPr/>
          </p:nvGrpSpPr>
          <p:grpSpPr bwMode="auto">
            <a:xfrm>
              <a:off x="6027" y="4151"/>
              <a:ext cx="217" cy="1561"/>
              <a:chOff x="41" y="2"/>
              <a:chExt cx="19926" cy="19998"/>
            </a:xfrm>
          </p:grpSpPr>
          <p:sp>
            <p:nvSpPr>
              <p:cNvPr id="51287" name="Line 519"/>
              <p:cNvSpPr>
                <a:spLocks noChangeShapeType="1"/>
              </p:cNvSpPr>
              <p:nvPr/>
            </p:nvSpPr>
            <p:spPr bwMode="auto">
              <a:xfrm flipV="1">
                <a:off x="11062" y="17528"/>
                <a:ext cx="93" cy="24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51288" name="Group 520"/>
              <p:cNvGrpSpPr>
                <a:grpSpLocks/>
              </p:cNvGrpSpPr>
              <p:nvPr/>
            </p:nvGrpSpPr>
            <p:grpSpPr bwMode="auto">
              <a:xfrm>
                <a:off x="41" y="2460"/>
                <a:ext cx="19926" cy="15221"/>
                <a:chOff x="0" y="-1"/>
                <a:chExt cx="20000" cy="20001"/>
              </a:xfrm>
            </p:grpSpPr>
            <p:sp>
              <p:nvSpPr>
                <p:cNvPr id="51290" name="Rectangle 521"/>
                <p:cNvSpPr>
                  <a:spLocks noChangeArrowheads="1"/>
                </p:cNvSpPr>
                <p:nvPr/>
              </p:nvSpPr>
              <p:spPr bwMode="auto">
                <a:xfrm>
                  <a:off x="0" y="5338"/>
                  <a:ext cx="20000" cy="941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1291" name="Line 522"/>
                <p:cNvSpPr>
                  <a:spLocks noChangeShapeType="1"/>
                </p:cNvSpPr>
                <p:nvPr/>
              </p:nvSpPr>
              <p:spPr bwMode="auto">
                <a:xfrm>
                  <a:off x="9965" y="-1"/>
                  <a:ext cx="93" cy="53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51292" name="Line 523"/>
                <p:cNvSpPr>
                  <a:spLocks noChangeShapeType="1"/>
                </p:cNvSpPr>
                <p:nvPr/>
              </p:nvSpPr>
              <p:spPr bwMode="auto">
                <a:xfrm flipV="1">
                  <a:off x="11062" y="14629"/>
                  <a:ext cx="93" cy="53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51289" name="Line 524"/>
              <p:cNvSpPr>
                <a:spLocks noChangeShapeType="1"/>
              </p:cNvSpPr>
              <p:nvPr/>
            </p:nvSpPr>
            <p:spPr bwMode="auto">
              <a:xfrm flipV="1">
                <a:off x="9969" y="2"/>
                <a:ext cx="93" cy="24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51280" name="Line 525"/>
            <p:cNvSpPr>
              <a:spLocks noChangeShapeType="1"/>
            </p:cNvSpPr>
            <p:nvPr/>
          </p:nvSpPr>
          <p:spPr bwMode="auto">
            <a:xfrm flipH="1">
              <a:off x="6144" y="5462"/>
              <a:ext cx="3" cy="9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281" name="Line 526"/>
            <p:cNvSpPr>
              <a:spLocks noChangeShapeType="1"/>
            </p:cNvSpPr>
            <p:nvPr/>
          </p:nvSpPr>
          <p:spPr bwMode="auto">
            <a:xfrm>
              <a:off x="5178" y="4151"/>
              <a:ext cx="957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51282" name="Group 527"/>
            <p:cNvGrpSpPr>
              <a:grpSpLocks/>
            </p:cNvGrpSpPr>
            <p:nvPr/>
          </p:nvGrpSpPr>
          <p:grpSpPr bwMode="auto">
            <a:xfrm>
              <a:off x="6250" y="5068"/>
              <a:ext cx="176" cy="523"/>
              <a:chOff x="8" y="0"/>
              <a:chExt cx="19981" cy="20000"/>
            </a:xfrm>
          </p:grpSpPr>
          <p:sp>
            <p:nvSpPr>
              <p:cNvPr id="51285" name="Line 528"/>
              <p:cNvSpPr>
                <a:spLocks noChangeShapeType="1"/>
              </p:cNvSpPr>
              <p:nvPr/>
            </p:nvSpPr>
            <p:spPr bwMode="auto">
              <a:xfrm>
                <a:off x="8863" y="0"/>
                <a:ext cx="115" cy="126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1286" name="Freeform 529"/>
              <p:cNvSpPr>
                <a:spLocks/>
              </p:cNvSpPr>
              <p:nvPr/>
            </p:nvSpPr>
            <p:spPr bwMode="auto">
              <a:xfrm>
                <a:off x="8" y="13039"/>
                <a:ext cx="19981" cy="6961"/>
              </a:xfrm>
              <a:custGeom>
                <a:avLst/>
                <a:gdLst>
                  <a:gd name="T0" fmla="*/ 0 w 20000"/>
                  <a:gd name="T1" fmla="*/ 0 h 20000"/>
                  <a:gd name="T2" fmla="*/ 9683 w 20000"/>
                  <a:gd name="T3" fmla="*/ 1 h 20000"/>
                  <a:gd name="T4" fmla="*/ 19696 w 20000"/>
                  <a:gd name="T5" fmla="*/ 0 h 20000"/>
                  <a:gd name="T6" fmla="*/ 227 w 20000"/>
                  <a:gd name="T7" fmla="*/ 0 h 2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9773" y="19890"/>
                    </a:lnTo>
                    <a:lnTo>
                      <a:pt x="19886" y="220"/>
                    </a:lnTo>
                    <a:lnTo>
                      <a:pt x="227" y="220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51283" name="Rectangle 530"/>
            <p:cNvSpPr>
              <a:spLocks noChangeArrowheads="1"/>
            </p:cNvSpPr>
            <p:nvPr/>
          </p:nvSpPr>
          <p:spPr bwMode="auto">
            <a:xfrm>
              <a:off x="6385" y="5009"/>
              <a:ext cx="26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400"/>
                <a:t>I</a:t>
              </a:r>
              <a:r>
                <a:rPr lang="hu-HU" sz="1400" baseline="-25000"/>
                <a:t>3</a:t>
              </a:r>
              <a:endParaRPr lang="en-GB" sz="1400"/>
            </a:p>
          </p:txBody>
        </p:sp>
        <p:sp>
          <p:nvSpPr>
            <p:cNvPr id="51284" name="Rectangle 531"/>
            <p:cNvSpPr>
              <a:spLocks noChangeArrowheads="1"/>
            </p:cNvSpPr>
            <p:nvPr/>
          </p:nvSpPr>
          <p:spPr bwMode="auto">
            <a:xfrm>
              <a:off x="5709" y="4777"/>
              <a:ext cx="361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400"/>
                <a:t>R</a:t>
              </a:r>
              <a:r>
                <a:rPr lang="hu-HU" sz="1400" baseline="-25000"/>
                <a:t>3</a:t>
              </a:r>
              <a:endParaRPr lang="en-GB" sz="1400"/>
            </a:p>
          </p:txBody>
        </p:sp>
      </p:grpSp>
      <p:graphicFrame>
        <p:nvGraphicFramePr>
          <p:cNvPr id="148163" name="Group 707"/>
          <p:cNvGraphicFramePr>
            <a:graphicFrameLocks noGrp="1"/>
          </p:cNvGraphicFramePr>
          <p:nvPr>
            <p:ph sz="half" idx="2"/>
          </p:nvPr>
        </p:nvGraphicFramePr>
        <p:xfrm>
          <a:off x="5675313" y="3541713"/>
          <a:ext cx="3649662" cy="3376611"/>
        </p:xfrm>
        <a:graphic>
          <a:graphicData uri="http://schemas.openxmlformats.org/drawingml/2006/table">
            <a:tbl>
              <a:tblPr/>
              <a:tblGrid>
                <a:gridCol w="999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17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Név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17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hu-HU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Z1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V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 V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17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hu-HU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A/V</a:t>
                      </a:r>
                      <a:r>
                        <a:rPr kumimoji="0" lang="hu-H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2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A/V</a:t>
                      </a:r>
                      <a:r>
                        <a:rPr kumimoji="0" lang="hu-H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2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17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W/L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17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hu-HU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DD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 V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 V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17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hu-HU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V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V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17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hu-HU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17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hu-HU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17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hu-HU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25" marR="100825" marT="50410" marB="504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55" name="Rectangle 451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16088"/>
            <a:ext cx="8967787" cy="5519737"/>
          </a:xfrm>
        </p:spPr>
        <p:txBody>
          <a:bodyPr/>
          <a:lstStyle/>
          <a:p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Zener dióda záróirányban van előfeszítve</a:t>
            </a:r>
          </a:p>
          <a:p>
            <a:pPr lvl="1"/>
            <a:r>
              <a:rPr lang="hu-HU" sz="2000" smtClean="0"/>
              <a:t>Ha nem folyna rajta áram, akkor a nem földelt sarka az </a:t>
            </a:r>
            <a:r>
              <a:rPr lang="hu-HU" sz="2000" i="1" smtClean="0"/>
              <a:t>U</a:t>
            </a:r>
            <a:r>
              <a:rPr lang="hu-HU" sz="2000" i="1" baseline="-25000" smtClean="0"/>
              <a:t>DD</a:t>
            </a:r>
            <a:r>
              <a:rPr lang="hu-HU" sz="2000" smtClean="0"/>
              <a:t> tápfeszültségen lenne, ekkor (0V-U</a:t>
            </a:r>
            <a:r>
              <a:rPr lang="hu-HU" sz="2000" baseline="-25000" smtClean="0"/>
              <a:t>DD</a:t>
            </a:r>
            <a:r>
              <a:rPr lang="hu-HU" sz="2000" smtClean="0"/>
              <a:t>) feszültségnek kellene esni rajta, ami viszont abszolút értékben nagyobb, mint az </a:t>
            </a:r>
            <a:r>
              <a:rPr lang="hu-HU" sz="2000" i="1" smtClean="0"/>
              <a:t>U</a:t>
            </a:r>
            <a:r>
              <a:rPr lang="hu-HU" sz="2000" i="1" baseline="-25000" smtClean="0"/>
              <a:t>Z</a:t>
            </a:r>
            <a:r>
              <a:rPr lang="hu-HU" sz="2000" smtClean="0"/>
              <a:t> letörési feszültség, így a dióda mégiscsak letöréses üzemmódban lenne</a:t>
            </a:r>
          </a:p>
          <a:p>
            <a:pPr lvl="1"/>
            <a:r>
              <a:rPr lang="hu-HU" sz="2000" smtClean="0"/>
              <a:t>Ha a Zener dióda letörésben működik, akkor a rá vonatkozó egyszerűsített eszközmodell szerint a rajta eső feszültség a rajta átfolyó áramtól függetlenül </a:t>
            </a:r>
            <a:r>
              <a:rPr lang="hu-HU" sz="2000" i="1" smtClean="0"/>
              <a:t>U</a:t>
            </a:r>
            <a:r>
              <a:rPr lang="hu-HU" sz="2000" i="1" baseline="-25000" smtClean="0"/>
              <a:t>Z</a:t>
            </a:r>
          </a:p>
          <a:p>
            <a:pPr lvl="2"/>
            <a:r>
              <a:rPr lang="hu-HU" sz="2000" smtClean="0"/>
              <a:t>Mivel a dióda záróirányban van bekötve, ezért a nem földelt sarka lesz U</a:t>
            </a:r>
            <a:r>
              <a:rPr lang="hu-HU" sz="2000" baseline="-25000" smtClean="0"/>
              <a:t>1</a:t>
            </a:r>
            <a:r>
              <a:rPr lang="hu-HU" sz="2000" smtClean="0"/>
              <a:t>=0V-U</a:t>
            </a:r>
            <a:r>
              <a:rPr lang="hu-HU" sz="2000" baseline="-25000" smtClean="0"/>
              <a:t>Z</a:t>
            </a:r>
            <a:r>
              <a:rPr lang="hu-HU" sz="2000" smtClean="0"/>
              <a:t> potenciálon</a:t>
            </a:r>
          </a:p>
          <a:p>
            <a:pPr lvl="2"/>
            <a:r>
              <a:rPr lang="hu-HU" sz="2000" smtClean="0"/>
              <a:t>Az A feladatban U</a:t>
            </a:r>
            <a:r>
              <a:rPr lang="hu-HU" sz="2000" baseline="-25000" smtClean="0"/>
              <a:t>1</a:t>
            </a:r>
            <a:r>
              <a:rPr lang="hu-HU" sz="2000" smtClean="0"/>
              <a:t>=4V</a:t>
            </a:r>
            <a:endParaRPr lang="hu-HU" sz="2000" baseline="-25000" smtClean="0"/>
          </a:p>
          <a:p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Az </a:t>
            </a:r>
            <a:r>
              <a:rPr lang="hu-HU" sz="2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hu-HU" sz="2200" i="1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potenciál a T</a:t>
            </a:r>
            <a:r>
              <a:rPr lang="hu-HU" sz="22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MOS tranzisztor </a:t>
            </a:r>
            <a:r>
              <a:rPr lang="hu-HU" sz="2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hu-HU" sz="2200" i="1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gate feszültségével egyezik meg</a:t>
            </a:r>
          </a:p>
          <a:p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Mivel a T</a:t>
            </a:r>
            <a:r>
              <a:rPr lang="hu-HU" sz="22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tranzisztor source elektródája a földre van kötve, ezért U</a:t>
            </a:r>
            <a:r>
              <a:rPr lang="hu-HU" sz="22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=0V</a:t>
            </a:r>
          </a:p>
          <a:p>
            <a:pPr lvl="1"/>
            <a:r>
              <a:rPr lang="hu-HU" sz="2000" smtClean="0"/>
              <a:t>Az A feladatban U</a:t>
            </a:r>
            <a:r>
              <a:rPr lang="hu-HU" sz="2000" baseline="-25000" smtClean="0"/>
              <a:t>GS</a:t>
            </a:r>
            <a:r>
              <a:rPr lang="hu-HU" sz="2000" smtClean="0"/>
              <a:t>=4V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376238"/>
            <a:ext cx="8569325" cy="11303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45" tIns="48997" rIns="99745" bIns="48997">
            <a:spAutoFit/>
          </a:bodyPr>
          <a:lstStyle/>
          <a:p>
            <a:r>
              <a:rPr lang="hu-HU" smtClean="0"/>
              <a:t>Segítség a megoldáshoz</a:t>
            </a:r>
            <a:br>
              <a:rPr lang="hu-HU" smtClean="0"/>
            </a:br>
            <a:r>
              <a:rPr lang="hu-HU" smtClean="0"/>
              <a:t>(A feladat) 2/1</a:t>
            </a:r>
          </a:p>
        </p:txBody>
      </p:sp>
      <p:sp>
        <p:nvSpPr>
          <p:cNvPr id="149957" name="Rectangle 453"/>
          <p:cNvSpPr>
            <a:spLocks noChangeArrowheads="1"/>
          </p:cNvSpPr>
          <p:nvPr/>
        </p:nvSpPr>
        <p:spPr bwMode="auto">
          <a:xfrm>
            <a:off x="7896225" y="169992"/>
            <a:ext cx="2184400" cy="57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>
              <a:defRPr/>
            </a:pPr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11. </a:t>
            </a:r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73100" y="1954213"/>
            <a:ext cx="8809038" cy="5354637"/>
          </a:xfrm>
        </p:spPr>
        <p:txBody>
          <a:bodyPr/>
          <a:lstStyle/>
          <a:p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Iterációs módszerrel érdemes megoldani</a:t>
            </a:r>
          </a:p>
          <a:p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Az </a:t>
            </a:r>
            <a:r>
              <a:rPr lang="hu-HU" sz="2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hu-HU" sz="2200" i="1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potenciálra érdemes kezdeti értéket adni, majd ezt módosítani az </a:t>
            </a:r>
            <a:r>
              <a:rPr lang="hu-HU" sz="2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hu-HU" sz="2200" i="1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csomópontra felírt Kirchoff törvény alapján meghatározható E(U</a:t>
            </a:r>
            <a:r>
              <a:rPr lang="hu-HU" sz="22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)=I</a:t>
            </a:r>
            <a:r>
              <a:rPr lang="hu-HU" sz="22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-I</a:t>
            </a:r>
            <a:r>
              <a:rPr lang="hu-HU" sz="22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-I</a:t>
            </a:r>
            <a:r>
              <a:rPr lang="hu-HU" sz="22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hibafüggvény minimalizálásával</a:t>
            </a:r>
          </a:p>
          <a:p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Az </a:t>
            </a:r>
            <a:r>
              <a:rPr lang="hu-HU" sz="2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hu-HU" sz="2200" i="1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hu-HU" sz="2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kezdeti értékének az (U</a:t>
            </a:r>
            <a:r>
              <a:rPr lang="hu-HU" sz="22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GS</a:t>
            </a:r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-V</a:t>
            </a:r>
            <a:r>
              <a:rPr lang="hu-HU" sz="22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értéket célszerű választani, amivel a T</a:t>
            </a:r>
            <a:r>
              <a:rPr lang="hu-HU" sz="22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MOS tranzisztor a trióda és a telítéses tartomány határhelyzetében működik, ugyanis a példában U</a:t>
            </a:r>
            <a:r>
              <a:rPr lang="hu-HU" sz="22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=U</a:t>
            </a:r>
            <a:r>
              <a:rPr lang="hu-HU" sz="22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és mivel U</a:t>
            </a:r>
            <a:r>
              <a:rPr lang="hu-HU" sz="22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=0V, így U</a:t>
            </a:r>
            <a:r>
              <a:rPr lang="hu-HU" sz="22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DS</a:t>
            </a:r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=U</a:t>
            </a:r>
            <a:r>
              <a:rPr lang="hu-HU" sz="2200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lvl="1"/>
            <a:r>
              <a:rPr lang="hu-HU" sz="2000" smtClean="0"/>
              <a:t>Tehát a telítés és a trióda tartomány határhelyzetének feltétele az U</a:t>
            </a:r>
            <a:r>
              <a:rPr lang="hu-HU" sz="2000" baseline="-25000" smtClean="0"/>
              <a:t>DS</a:t>
            </a:r>
            <a:r>
              <a:rPr lang="hu-HU" sz="2000" smtClean="0"/>
              <a:t>=U</a:t>
            </a:r>
            <a:r>
              <a:rPr lang="hu-HU" sz="2000" baseline="-25000" smtClean="0"/>
              <a:t>2</a:t>
            </a:r>
            <a:r>
              <a:rPr lang="hu-HU" sz="2000" smtClean="0"/>
              <a:t>=U</a:t>
            </a:r>
            <a:r>
              <a:rPr lang="hu-HU" sz="2000" baseline="-25000" smtClean="0"/>
              <a:t>GS</a:t>
            </a:r>
            <a:r>
              <a:rPr lang="hu-HU" sz="2000" smtClean="0"/>
              <a:t>-V</a:t>
            </a:r>
            <a:r>
              <a:rPr lang="hu-HU" sz="2000" baseline="-25000" smtClean="0"/>
              <a:t>T</a:t>
            </a:r>
            <a:r>
              <a:rPr lang="hu-HU" sz="2000" smtClean="0"/>
              <a:t> egyenlőség fennállása</a:t>
            </a:r>
          </a:p>
          <a:p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Ezek után eldönthető, hogy az </a:t>
            </a:r>
            <a:r>
              <a:rPr lang="hu-HU" sz="2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hu-HU" sz="2200" i="1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hu-HU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-t melyik irányba kell módosítani:</a:t>
            </a:r>
          </a:p>
          <a:p>
            <a:pPr lvl="1"/>
            <a:r>
              <a:rPr lang="hu-HU" sz="2000" smtClean="0">
                <a:solidFill>
                  <a:srgbClr val="000066"/>
                </a:solidFill>
              </a:rPr>
              <a:t>Ha felfelé (</a:t>
            </a:r>
            <a:r>
              <a:rPr lang="hu-HU" sz="2000" i="1" smtClean="0">
                <a:solidFill>
                  <a:srgbClr val="000066"/>
                </a:solidFill>
              </a:rPr>
              <a:t>U</a:t>
            </a:r>
            <a:r>
              <a:rPr lang="hu-HU" sz="2000" i="1" baseline="-25000" smtClean="0">
                <a:solidFill>
                  <a:srgbClr val="000066"/>
                </a:solidFill>
              </a:rPr>
              <a:t>2</a:t>
            </a:r>
            <a:r>
              <a:rPr lang="hu-HU" sz="2000" i="1" smtClean="0">
                <a:solidFill>
                  <a:srgbClr val="000066"/>
                </a:solidFill>
              </a:rPr>
              <a:t>-</a:t>
            </a:r>
            <a:r>
              <a:rPr lang="hu-HU" sz="2000" smtClean="0">
                <a:solidFill>
                  <a:srgbClr val="000066"/>
                </a:solidFill>
              </a:rPr>
              <a:t>t növelve), akkor a T</a:t>
            </a:r>
            <a:r>
              <a:rPr lang="hu-HU" sz="2000" baseline="-25000" smtClean="0">
                <a:solidFill>
                  <a:srgbClr val="000066"/>
                </a:solidFill>
              </a:rPr>
              <a:t>1</a:t>
            </a:r>
            <a:r>
              <a:rPr lang="hu-HU" sz="2000" smtClean="0">
                <a:solidFill>
                  <a:srgbClr val="000066"/>
                </a:solidFill>
              </a:rPr>
              <a:t> MOS tranzisztor biztosan telítésben lesz</a:t>
            </a:r>
          </a:p>
          <a:p>
            <a:pPr lvl="1"/>
            <a:r>
              <a:rPr lang="hu-HU" sz="2000" smtClean="0">
                <a:solidFill>
                  <a:srgbClr val="000066"/>
                </a:solidFill>
              </a:rPr>
              <a:t>Ha lefelé (</a:t>
            </a:r>
            <a:r>
              <a:rPr lang="hu-HU" sz="2000" i="1" smtClean="0">
                <a:solidFill>
                  <a:srgbClr val="000066"/>
                </a:solidFill>
              </a:rPr>
              <a:t>U</a:t>
            </a:r>
            <a:r>
              <a:rPr lang="hu-HU" sz="2000" i="1" baseline="-25000" smtClean="0">
                <a:solidFill>
                  <a:srgbClr val="000066"/>
                </a:solidFill>
              </a:rPr>
              <a:t>2</a:t>
            </a:r>
            <a:r>
              <a:rPr lang="hu-HU" sz="2000" i="1" smtClean="0">
                <a:solidFill>
                  <a:srgbClr val="000066"/>
                </a:solidFill>
              </a:rPr>
              <a:t>-</a:t>
            </a:r>
            <a:r>
              <a:rPr lang="hu-HU" sz="2000" smtClean="0">
                <a:solidFill>
                  <a:srgbClr val="000066"/>
                </a:solidFill>
              </a:rPr>
              <a:t>t csökkentve), akkor a T</a:t>
            </a:r>
            <a:r>
              <a:rPr lang="hu-HU" sz="2000" baseline="-25000" smtClean="0">
                <a:solidFill>
                  <a:srgbClr val="000066"/>
                </a:solidFill>
              </a:rPr>
              <a:t>1</a:t>
            </a:r>
            <a:r>
              <a:rPr lang="hu-HU" sz="2000" smtClean="0">
                <a:solidFill>
                  <a:srgbClr val="000066"/>
                </a:solidFill>
              </a:rPr>
              <a:t> biztosan triódában fog működni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436563" y="457200"/>
            <a:ext cx="8567737" cy="112871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45" tIns="48997" rIns="99745" bIns="48997">
            <a:spAutoFit/>
          </a:bodyPr>
          <a:lstStyle/>
          <a:p>
            <a:r>
              <a:rPr lang="hu-HU" smtClean="0"/>
              <a:t>Segítség a megoldáshoz</a:t>
            </a:r>
            <a:br>
              <a:rPr lang="hu-HU" smtClean="0"/>
            </a:br>
            <a:r>
              <a:rPr lang="hu-HU" smtClean="0"/>
              <a:t>(A feladat) 2/2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7727950" y="196980"/>
            <a:ext cx="2184400" cy="57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>
              <a:defRPr/>
            </a:pPr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11. </a:t>
            </a:r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type="title"/>
          </p:nvPr>
        </p:nvSpPr>
        <p:spPr>
          <a:xfrm>
            <a:off x="595037" y="127745"/>
            <a:ext cx="8568531" cy="1259946"/>
          </a:xfrm>
        </p:spPr>
        <p:txBody>
          <a:bodyPr/>
          <a:lstStyle/>
          <a:p>
            <a:r>
              <a:rPr lang="hu-HU" dirty="0" smtClean="0"/>
              <a:t>12. példa: </a:t>
            </a:r>
            <a:r>
              <a:rPr lang="hu-HU" dirty="0" err="1" smtClean="0"/>
              <a:t>Zener</a:t>
            </a:r>
            <a:r>
              <a:rPr lang="hu-HU" dirty="0" smtClean="0"/>
              <a:t>, MOSFET &amp; BJT</a:t>
            </a:r>
            <a:endParaRPr lang="hu-HU" dirty="0"/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5776" y="1403573"/>
            <a:ext cx="9366581" cy="182517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000"/>
              <a:t>Határozza meg a csomóponti feszültségeket és az ágáramokat DC működési körülmények között!</a:t>
            </a:r>
          </a:p>
          <a:p>
            <a:pPr>
              <a:lnSpc>
                <a:spcPct val="80000"/>
              </a:lnSpc>
            </a:pPr>
            <a:r>
              <a:rPr lang="hu-HU" sz="2000" i="1"/>
              <a:t>U</a:t>
            </a:r>
            <a:r>
              <a:rPr lang="hu-HU" sz="2000" i="1" baseline="-25000"/>
              <a:t>Z1</a:t>
            </a:r>
            <a:r>
              <a:rPr lang="hu-HU" sz="2000" i="1"/>
              <a:t> a Zener dióda letörési feszültsége</a:t>
            </a:r>
            <a:endParaRPr lang="hu-HU" sz="2000"/>
          </a:p>
          <a:p>
            <a:pPr>
              <a:lnSpc>
                <a:spcPct val="80000"/>
              </a:lnSpc>
            </a:pPr>
            <a:r>
              <a:rPr lang="hu-HU" sz="2000"/>
              <a:t>U</a:t>
            </a:r>
            <a:r>
              <a:rPr lang="hu-HU" sz="2000" baseline="-25000"/>
              <a:t>DD</a:t>
            </a:r>
            <a:r>
              <a:rPr lang="hu-HU" sz="2000"/>
              <a:t> = +12 V, U</a:t>
            </a:r>
            <a:r>
              <a:rPr lang="hu-HU" sz="2000" baseline="-25000"/>
              <a:t>BE</a:t>
            </a:r>
            <a:r>
              <a:rPr lang="hu-HU" sz="2000"/>
              <a:t> = 0,7 V, U</a:t>
            </a:r>
            <a:r>
              <a:rPr lang="hu-HU" sz="2000" baseline="-25000"/>
              <a:t>CE,sat</a:t>
            </a:r>
            <a:r>
              <a:rPr lang="hu-HU" sz="2000"/>
              <a:t> = 0,1 V, B = 500, V</a:t>
            </a:r>
            <a:r>
              <a:rPr lang="hu-HU" sz="2000" baseline="-25000"/>
              <a:t>T</a:t>
            </a:r>
            <a:r>
              <a:rPr lang="hu-HU" sz="2000"/>
              <a:t> = 1 V, K</a:t>
            </a:r>
            <a:r>
              <a:rPr lang="hu-HU" sz="2000" baseline="-25000"/>
              <a:t>N</a:t>
            </a:r>
            <a:r>
              <a:rPr lang="hu-HU" sz="2000"/>
              <a:t> = 16 </a:t>
            </a:r>
            <a:r>
              <a:rPr lang="hu-HU" sz="2000">
                <a:sym typeface="Symbol" pitchFamily="18" charset="2"/>
              </a:rPr>
              <a:t></a:t>
            </a:r>
            <a:r>
              <a:rPr lang="hu-HU" sz="2000"/>
              <a:t>A/V</a:t>
            </a:r>
            <a:r>
              <a:rPr lang="hu-HU" sz="2000" baseline="30000"/>
              <a:t>2</a:t>
            </a:r>
          </a:p>
          <a:p>
            <a:pPr>
              <a:lnSpc>
                <a:spcPct val="80000"/>
              </a:lnSpc>
            </a:pPr>
            <a:r>
              <a:rPr lang="hu-HU" sz="2000"/>
              <a:t>W/L=0,5</a:t>
            </a:r>
          </a:p>
        </p:txBody>
      </p:sp>
      <p:graphicFrame>
        <p:nvGraphicFramePr>
          <p:cNvPr id="197637" name="Group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0350"/>
              </p:ext>
            </p:extLst>
          </p:nvPr>
        </p:nvGraphicFramePr>
        <p:xfrm>
          <a:off x="5688384" y="3909419"/>
          <a:ext cx="3648976" cy="2250696"/>
        </p:xfrm>
        <a:graphic>
          <a:graphicData uri="http://schemas.openxmlformats.org/drawingml/2006/table">
            <a:tbl>
              <a:tblPr/>
              <a:tblGrid>
                <a:gridCol w="999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58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Név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8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hu-HU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Z1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V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 V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8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hu-HU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58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hu-H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hu-HU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58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hu-HU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 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58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hu-HU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97667" name="Group 35"/>
          <p:cNvGrpSpPr>
            <a:grpSpLocks/>
          </p:cNvGrpSpPr>
          <p:nvPr/>
        </p:nvGrpSpPr>
        <p:grpSpPr bwMode="auto">
          <a:xfrm>
            <a:off x="563935" y="3709273"/>
            <a:ext cx="4128507" cy="3205862"/>
            <a:chOff x="3004" y="2515"/>
            <a:chExt cx="5177" cy="4021"/>
          </a:xfrm>
        </p:grpSpPr>
        <p:sp>
          <p:nvSpPr>
            <p:cNvPr id="197668" name="Rectangle 36"/>
            <p:cNvSpPr>
              <a:spLocks noChangeArrowheads="1"/>
            </p:cNvSpPr>
            <p:nvPr/>
          </p:nvSpPr>
          <p:spPr bwMode="auto">
            <a:xfrm>
              <a:off x="7690" y="2515"/>
              <a:ext cx="491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U</a:t>
              </a:r>
              <a:r>
                <a:rPr lang="hu-HU" sz="1300" baseline="-25000"/>
                <a:t>DD</a:t>
              </a:r>
              <a:endParaRPr lang="hu-HU" sz="1300"/>
            </a:p>
          </p:txBody>
        </p:sp>
        <p:grpSp>
          <p:nvGrpSpPr>
            <p:cNvPr id="197669" name="Group 37"/>
            <p:cNvGrpSpPr>
              <a:grpSpLocks/>
            </p:cNvGrpSpPr>
            <p:nvPr/>
          </p:nvGrpSpPr>
          <p:grpSpPr bwMode="auto">
            <a:xfrm>
              <a:off x="3483" y="6176"/>
              <a:ext cx="321" cy="271"/>
              <a:chOff x="0" y="-34"/>
              <a:chExt cx="20000" cy="20034"/>
            </a:xfrm>
          </p:grpSpPr>
          <p:sp>
            <p:nvSpPr>
              <p:cNvPr id="197670" name="Line 38"/>
              <p:cNvSpPr>
                <a:spLocks noChangeShapeType="1"/>
              </p:cNvSpPr>
              <p:nvPr/>
            </p:nvSpPr>
            <p:spPr bwMode="auto">
              <a:xfrm>
                <a:off x="0" y="19921"/>
                <a:ext cx="20000" cy="79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671" name="Line 39"/>
              <p:cNvSpPr>
                <a:spLocks noChangeShapeType="1"/>
              </p:cNvSpPr>
              <p:nvPr/>
            </p:nvSpPr>
            <p:spPr bwMode="auto">
              <a:xfrm flipV="1">
                <a:off x="9968" y="-34"/>
                <a:ext cx="64" cy="173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97672" name="Group 40"/>
            <p:cNvGrpSpPr>
              <a:grpSpLocks/>
            </p:cNvGrpSpPr>
            <p:nvPr/>
          </p:nvGrpSpPr>
          <p:grpSpPr bwMode="auto">
            <a:xfrm>
              <a:off x="5014" y="6193"/>
              <a:ext cx="321" cy="283"/>
              <a:chOff x="0" y="140"/>
              <a:chExt cx="20000" cy="19860"/>
            </a:xfrm>
          </p:grpSpPr>
          <p:sp>
            <p:nvSpPr>
              <p:cNvPr id="197673" name="Line 41"/>
              <p:cNvSpPr>
                <a:spLocks noChangeShapeType="1"/>
              </p:cNvSpPr>
              <p:nvPr/>
            </p:nvSpPr>
            <p:spPr bwMode="auto">
              <a:xfrm>
                <a:off x="0" y="19925"/>
                <a:ext cx="20000" cy="75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674" name="Line 42"/>
              <p:cNvSpPr>
                <a:spLocks noChangeShapeType="1"/>
              </p:cNvSpPr>
              <p:nvPr/>
            </p:nvSpPr>
            <p:spPr bwMode="auto">
              <a:xfrm flipV="1">
                <a:off x="9968" y="140"/>
                <a:ext cx="64" cy="172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97675" name="Line 43"/>
            <p:cNvSpPr>
              <a:spLocks noChangeShapeType="1"/>
            </p:cNvSpPr>
            <p:nvPr/>
          </p:nvSpPr>
          <p:spPr bwMode="auto">
            <a:xfrm flipV="1">
              <a:off x="3639" y="4677"/>
              <a:ext cx="1" cy="3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7676" name="Oval 44"/>
            <p:cNvSpPr>
              <a:spLocks noChangeArrowheads="1"/>
            </p:cNvSpPr>
            <p:nvPr/>
          </p:nvSpPr>
          <p:spPr bwMode="auto">
            <a:xfrm>
              <a:off x="7546" y="2665"/>
              <a:ext cx="96" cy="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7677" name="Oval 45"/>
            <p:cNvSpPr>
              <a:spLocks noChangeArrowheads="1"/>
            </p:cNvSpPr>
            <p:nvPr/>
          </p:nvSpPr>
          <p:spPr bwMode="auto">
            <a:xfrm>
              <a:off x="5145" y="4113"/>
              <a:ext cx="64" cy="69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7678" name="Rectangle 46"/>
            <p:cNvSpPr>
              <a:spLocks noChangeArrowheads="1"/>
            </p:cNvSpPr>
            <p:nvPr/>
          </p:nvSpPr>
          <p:spPr bwMode="auto">
            <a:xfrm>
              <a:off x="4779" y="3981"/>
              <a:ext cx="328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U</a:t>
              </a:r>
              <a:r>
                <a:rPr lang="hu-HU" sz="1300" baseline="-25000"/>
                <a:t>2</a:t>
              </a:r>
              <a:endParaRPr lang="hu-HU" sz="1300"/>
            </a:p>
          </p:txBody>
        </p:sp>
        <p:sp>
          <p:nvSpPr>
            <p:cNvPr id="197679" name="Rectangle 47"/>
            <p:cNvSpPr>
              <a:spLocks noChangeArrowheads="1"/>
            </p:cNvSpPr>
            <p:nvPr/>
          </p:nvSpPr>
          <p:spPr bwMode="auto">
            <a:xfrm>
              <a:off x="3700" y="4574"/>
              <a:ext cx="328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U</a:t>
              </a:r>
              <a:r>
                <a:rPr lang="hu-HU" sz="1300" baseline="-25000"/>
                <a:t>1</a:t>
              </a:r>
              <a:endParaRPr lang="hu-HU" sz="1300"/>
            </a:p>
          </p:txBody>
        </p:sp>
        <p:sp>
          <p:nvSpPr>
            <p:cNvPr id="197680" name="Rectangle 48"/>
            <p:cNvSpPr>
              <a:spLocks noChangeArrowheads="1"/>
            </p:cNvSpPr>
            <p:nvPr/>
          </p:nvSpPr>
          <p:spPr bwMode="auto">
            <a:xfrm>
              <a:off x="5331" y="4528"/>
              <a:ext cx="265" cy="3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T</a:t>
              </a:r>
              <a:r>
                <a:rPr lang="hu-HU" sz="1300" baseline="-25000"/>
                <a:t>1</a:t>
              </a:r>
              <a:endParaRPr lang="hu-HU" sz="1300"/>
            </a:p>
          </p:txBody>
        </p:sp>
        <p:sp>
          <p:nvSpPr>
            <p:cNvPr id="197681" name="Rectangle 49"/>
            <p:cNvSpPr>
              <a:spLocks noChangeArrowheads="1"/>
            </p:cNvSpPr>
            <p:nvPr/>
          </p:nvSpPr>
          <p:spPr bwMode="auto">
            <a:xfrm>
              <a:off x="4641" y="3322"/>
              <a:ext cx="361" cy="3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R</a:t>
              </a:r>
              <a:r>
                <a:rPr lang="hu-HU" sz="1300" baseline="-25000"/>
                <a:t>2</a:t>
              </a:r>
              <a:endParaRPr lang="hu-HU" sz="1300"/>
            </a:p>
          </p:txBody>
        </p:sp>
        <p:sp>
          <p:nvSpPr>
            <p:cNvPr id="197682" name="Rectangle 50"/>
            <p:cNvSpPr>
              <a:spLocks noChangeArrowheads="1"/>
            </p:cNvSpPr>
            <p:nvPr/>
          </p:nvSpPr>
          <p:spPr bwMode="auto">
            <a:xfrm>
              <a:off x="5421" y="3592"/>
              <a:ext cx="265" cy="3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I</a:t>
              </a:r>
              <a:r>
                <a:rPr lang="hu-HU" sz="1300" baseline="-25000"/>
                <a:t>2</a:t>
              </a:r>
              <a:endParaRPr lang="hu-HU" sz="1300"/>
            </a:p>
          </p:txBody>
        </p:sp>
        <p:sp>
          <p:nvSpPr>
            <p:cNvPr id="197683" name="Rectangle 51"/>
            <p:cNvSpPr>
              <a:spLocks noChangeArrowheads="1"/>
            </p:cNvSpPr>
            <p:nvPr/>
          </p:nvSpPr>
          <p:spPr bwMode="auto">
            <a:xfrm>
              <a:off x="3832" y="3883"/>
              <a:ext cx="331" cy="2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I</a:t>
              </a:r>
              <a:r>
                <a:rPr lang="hu-HU" sz="1300" baseline="-25000"/>
                <a:t>1</a:t>
              </a:r>
              <a:endParaRPr lang="hu-HU" sz="1300"/>
            </a:p>
          </p:txBody>
        </p:sp>
        <p:sp>
          <p:nvSpPr>
            <p:cNvPr id="197684" name="Rectangle 52"/>
            <p:cNvSpPr>
              <a:spLocks noChangeArrowheads="1"/>
            </p:cNvSpPr>
            <p:nvPr/>
          </p:nvSpPr>
          <p:spPr bwMode="auto">
            <a:xfrm>
              <a:off x="3924" y="5519"/>
              <a:ext cx="331" cy="2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I</a:t>
              </a:r>
              <a:r>
                <a:rPr lang="hu-HU" sz="1300" baseline="-25000"/>
                <a:t>5</a:t>
              </a:r>
              <a:endParaRPr lang="hu-HU" sz="1300"/>
            </a:p>
          </p:txBody>
        </p:sp>
        <p:sp>
          <p:nvSpPr>
            <p:cNvPr id="197685" name="Rectangle 53"/>
            <p:cNvSpPr>
              <a:spLocks noChangeArrowheads="1"/>
            </p:cNvSpPr>
            <p:nvPr/>
          </p:nvSpPr>
          <p:spPr bwMode="auto">
            <a:xfrm>
              <a:off x="3004" y="3175"/>
              <a:ext cx="445" cy="2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R</a:t>
              </a:r>
              <a:r>
                <a:rPr lang="hu-HU" sz="1300" baseline="-25000"/>
                <a:t>1</a:t>
              </a:r>
              <a:endParaRPr lang="hu-HU" sz="1300"/>
            </a:p>
          </p:txBody>
        </p:sp>
        <p:sp>
          <p:nvSpPr>
            <p:cNvPr id="197686" name="Oval 54"/>
            <p:cNvSpPr>
              <a:spLocks noChangeArrowheads="1"/>
            </p:cNvSpPr>
            <p:nvPr/>
          </p:nvSpPr>
          <p:spPr bwMode="auto">
            <a:xfrm>
              <a:off x="3616" y="4891"/>
              <a:ext cx="64" cy="69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197687" name="Group 55"/>
            <p:cNvGrpSpPr>
              <a:grpSpLocks/>
            </p:cNvGrpSpPr>
            <p:nvPr/>
          </p:nvGrpSpPr>
          <p:grpSpPr bwMode="auto">
            <a:xfrm>
              <a:off x="5277" y="3555"/>
              <a:ext cx="176" cy="523"/>
              <a:chOff x="8" y="0"/>
              <a:chExt cx="19981" cy="20000"/>
            </a:xfrm>
          </p:grpSpPr>
          <p:sp>
            <p:nvSpPr>
              <p:cNvPr id="197688" name="Line 56"/>
              <p:cNvSpPr>
                <a:spLocks noChangeShapeType="1"/>
              </p:cNvSpPr>
              <p:nvPr/>
            </p:nvSpPr>
            <p:spPr bwMode="auto">
              <a:xfrm>
                <a:off x="8863" y="0"/>
                <a:ext cx="115" cy="126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689" name="Freeform 57"/>
              <p:cNvSpPr>
                <a:spLocks/>
              </p:cNvSpPr>
              <p:nvPr/>
            </p:nvSpPr>
            <p:spPr bwMode="auto">
              <a:xfrm>
                <a:off x="8" y="13039"/>
                <a:ext cx="19981" cy="6961"/>
              </a:xfrm>
              <a:custGeom>
                <a:avLst/>
                <a:gdLst>
                  <a:gd name="T0" fmla="*/ 0 w 20000"/>
                  <a:gd name="T1" fmla="*/ 0 h 20000"/>
                  <a:gd name="T2" fmla="*/ 9773 w 20000"/>
                  <a:gd name="T3" fmla="*/ 19890 h 20000"/>
                  <a:gd name="T4" fmla="*/ 19886 w 20000"/>
                  <a:gd name="T5" fmla="*/ 220 h 20000"/>
                  <a:gd name="T6" fmla="*/ 227 w 20000"/>
                  <a:gd name="T7" fmla="*/ 22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9773" y="19890"/>
                    </a:lnTo>
                    <a:lnTo>
                      <a:pt x="19886" y="220"/>
                    </a:lnTo>
                    <a:lnTo>
                      <a:pt x="227" y="220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97690" name="Line 58"/>
            <p:cNvSpPr>
              <a:spLocks noChangeShapeType="1"/>
            </p:cNvSpPr>
            <p:nvPr/>
          </p:nvSpPr>
          <p:spPr bwMode="auto">
            <a:xfrm>
              <a:off x="3652" y="4927"/>
              <a:ext cx="95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197691" name="Group 59"/>
            <p:cNvGrpSpPr>
              <a:grpSpLocks/>
            </p:cNvGrpSpPr>
            <p:nvPr/>
          </p:nvGrpSpPr>
          <p:grpSpPr bwMode="auto">
            <a:xfrm>
              <a:off x="5055" y="2709"/>
              <a:ext cx="217" cy="1561"/>
              <a:chOff x="41" y="-2"/>
              <a:chExt cx="19926" cy="20002"/>
            </a:xfrm>
          </p:grpSpPr>
          <p:sp>
            <p:nvSpPr>
              <p:cNvPr id="197692" name="Line 60"/>
              <p:cNvSpPr>
                <a:spLocks noChangeShapeType="1"/>
              </p:cNvSpPr>
              <p:nvPr/>
            </p:nvSpPr>
            <p:spPr bwMode="auto">
              <a:xfrm flipV="1">
                <a:off x="11062" y="17525"/>
                <a:ext cx="93" cy="24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197693" name="Group 61"/>
              <p:cNvGrpSpPr>
                <a:grpSpLocks/>
              </p:cNvGrpSpPr>
              <p:nvPr/>
            </p:nvGrpSpPr>
            <p:grpSpPr bwMode="auto">
              <a:xfrm>
                <a:off x="41" y="2459"/>
                <a:ext cx="19926" cy="15219"/>
                <a:chOff x="0" y="0"/>
                <a:chExt cx="20000" cy="20000"/>
              </a:xfrm>
            </p:grpSpPr>
            <p:sp>
              <p:nvSpPr>
                <p:cNvPr id="197694" name="Rectangle 62"/>
                <p:cNvSpPr>
                  <a:spLocks noChangeArrowheads="1"/>
                </p:cNvSpPr>
                <p:nvPr/>
              </p:nvSpPr>
              <p:spPr bwMode="auto">
                <a:xfrm>
                  <a:off x="0" y="5335"/>
                  <a:ext cx="20000" cy="94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7695" name="Line 63"/>
                <p:cNvSpPr>
                  <a:spLocks noChangeShapeType="1"/>
                </p:cNvSpPr>
                <p:nvPr/>
              </p:nvSpPr>
              <p:spPr bwMode="auto">
                <a:xfrm>
                  <a:off x="9965" y="0"/>
                  <a:ext cx="93" cy="53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7696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11062" y="14633"/>
                  <a:ext cx="93" cy="536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197697" name="Line 65"/>
              <p:cNvSpPr>
                <a:spLocks noChangeShapeType="1"/>
              </p:cNvSpPr>
              <p:nvPr/>
            </p:nvSpPr>
            <p:spPr bwMode="auto">
              <a:xfrm flipV="1">
                <a:off x="9969" y="-2"/>
                <a:ext cx="93" cy="24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97698" name="Group 66"/>
            <p:cNvGrpSpPr>
              <a:grpSpLocks/>
            </p:cNvGrpSpPr>
            <p:nvPr/>
          </p:nvGrpSpPr>
          <p:grpSpPr bwMode="auto">
            <a:xfrm>
              <a:off x="4582" y="4526"/>
              <a:ext cx="693" cy="766"/>
              <a:chOff x="4582" y="4526"/>
              <a:chExt cx="693" cy="766"/>
            </a:xfrm>
          </p:grpSpPr>
          <p:sp>
            <p:nvSpPr>
              <p:cNvPr id="197699" name="Line 67"/>
              <p:cNvSpPr>
                <a:spLocks noChangeShapeType="1"/>
              </p:cNvSpPr>
              <p:nvPr/>
            </p:nvSpPr>
            <p:spPr bwMode="auto">
              <a:xfrm>
                <a:off x="4996" y="4697"/>
                <a:ext cx="1" cy="433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700" name="Line 68"/>
              <p:cNvSpPr>
                <a:spLocks noChangeShapeType="1"/>
              </p:cNvSpPr>
              <p:nvPr/>
            </p:nvSpPr>
            <p:spPr bwMode="auto">
              <a:xfrm>
                <a:off x="4882" y="4697"/>
                <a:ext cx="1" cy="43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701" name="Line 69"/>
              <p:cNvSpPr>
                <a:spLocks noChangeShapeType="1"/>
              </p:cNvSpPr>
              <p:nvPr/>
            </p:nvSpPr>
            <p:spPr bwMode="auto">
              <a:xfrm flipH="1" flipV="1">
                <a:off x="4582" y="4922"/>
                <a:ext cx="277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702" name="Line 70"/>
              <p:cNvSpPr>
                <a:spLocks noChangeShapeType="1"/>
              </p:cNvSpPr>
              <p:nvPr/>
            </p:nvSpPr>
            <p:spPr bwMode="auto">
              <a:xfrm>
                <a:off x="4996" y="4697"/>
                <a:ext cx="17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703" name="Line 71"/>
              <p:cNvSpPr>
                <a:spLocks noChangeShapeType="1"/>
              </p:cNvSpPr>
              <p:nvPr/>
            </p:nvSpPr>
            <p:spPr bwMode="auto">
              <a:xfrm>
                <a:off x="4996" y="5120"/>
                <a:ext cx="17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704" name="Line 72"/>
              <p:cNvSpPr>
                <a:spLocks noChangeShapeType="1"/>
              </p:cNvSpPr>
              <p:nvPr/>
            </p:nvSpPr>
            <p:spPr bwMode="auto">
              <a:xfrm flipV="1">
                <a:off x="5167" y="4526"/>
                <a:ext cx="1" cy="1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705" name="Line 73"/>
              <p:cNvSpPr>
                <a:spLocks noChangeShapeType="1"/>
              </p:cNvSpPr>
              <p:nvPr/>
            </p:nvSpPr>
            <p:spPr bwMode="auto">
              <a:xfrm>
                <a:off x="5167" y="5120"/>
                <a:ext cx="1" cy="1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706" name="Rectangle 74"/>
              <p:cNvSpPr>
                <a:spLocks noChangeArrowheads="1"/>
              </p:cNvSpPr>
              <p:nvPr/>
            </p:nvSpPr>
            <p:spPr bwMode="auto">
              <a:xfrm>
                <a:off x="5078" y="4792"/>
                <a:ext cx="197" cy="2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hu-HU" sz="1300"/>
                  <a:t>N</a:t>
                </a:r>
              </a:p>
            </p:txBody>
          </p:sp>
        </p:grpSp>
        <p:grpSp>
          <p:nvGrpSpPr>
            <p:cNvPr id="197707" name="Group 75"/>
            <p:cNvGrpSpPr>
              <a:grpSpLocks/>
            </p:cNvGrpSpPr>
            <p:nvPr/>
          </p:nvGrpSpPr>
          <p:grpSpPr bwMode="auto">
            <a:xfrm>
              <a:off x="3520" y="2713"/>
              <a:ext cx="217" cy="1561"/>
              <a:chOff x="41" y="2"/>
              <a:chExt cx="19926" cy="19998"/>
            </a:xfrm>
          </p:grpSpPr>
          <p:sp>
            <p:nvSpPr>
              <p:cNvPr id="197708" name="Line 76"/>
              <p:cNvSpPr>
                <a:spLocks noChangeShapeType="1"/>
              </p:cNvSpPr>
              <p:nvPr/>
            </p:nvSpPr>
            <p:spPr bwMode="auto">
              <a:xfrm flipV="1">
                <a:off x="11062" y="17528"/>
                <a:ext cx="93" cy="24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197709" name="Group 77"/>
              <p:cNvGrpSpPr>
                <a:grpSpLocks/>
              </p:cNvGrpSpPr>
              <p:nvPr/>
            </p:nvGrpSpPr>
            <p:grpSpPr bwMode="auto">
              <a:xfrm>
                <a:off x="41" y="2460"/>
                <a:ext cx="19926" cy="15221"/>
                <a:chOff x="0" y="-1"/>
                <a:chExt cx="20000" cy="20001"/>
              </a:xfrm>
            </p:grpSpPr>
            <p:sp>
              <p:nvSpPr>
                <p:cNvPr id="197710" name="Rectangle 78"/>
                <p:cNvSpPr>
                  <a:spLocks noChangeArrowheads="1"/>
                </p:cNvSpPr>
                <p:nvPr/>
              </p:nvSpPr>
              <p:spPr bwMode="auto">
                <a:xfrm>
                  <a:off x="0" y="5338"/>
                  <a:ext cx="20000" cy="941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7711" name="Line 79"/>
                <p:cNvSpPr>
                  <a:spLocks noChangeShapeType="1"/>
                </p:cNvSpPr>
                <p:nvPr/>
              </p:nvSpPr>
              <p:spPr bwMode="auto">
                <a:xfrm>
                  <a:off x="9965" y="-1"/>
                  <a:ext cx="93" cy="53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7712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11062" y="14629"/>
                  <a:ext cx="93" cy="53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197713" name="Line 81"/>
              <p:cNvSpPr>
                <a:spLocks noChangeShapeType="1"/>
              </p:cNvSpPr>
              <p:nvPr/>
            </p:nvSpPr>
            <p:spPr bwMode="auto">
              <a:xfrm flipV="1">
                <a:off x="9969" y="2"/>
                <a:ext cx="93" cy="24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97714" name="Line 82"/>
            <p:cNvSpPr>
              <a:spLocks noChangeShapeType="1"/>
            </p:cNvSpPr>
            <p:nvPr/>
          </p:nvSpPr>
          <p:spPr bwMode="auto">
            <a:xfrm>
              <a:off x="3634" y="2713"/>
              <a:ext cx="390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7715" name="Oval 83"/>
            <p:cNvSpPr>
              <a:spLocks noChangeArrowheads="1"/>
            </p:cNvSpPr>
            <p:nvPr/>
          </p:nvSpPr>
          <p:spPr bwMode="auto">
            <a:xfrm>
              <a:off x="5116" y="2683"/>
              <a:ext cx="64" cy="69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7716" name="Line 84"/>
            <p:cNvSpPr>
              <a:spLocks noChangeShapeType="1"/>
            </p:cNvSpPr>
            <p:nvPr/>
          </p:nvSpPr>
          <p:spPr bwMode="auto">
            <a:xfrm flipH="1">
              <a:off x="3640" y="4027"/>
              <a:ext cx="3" cy="9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197717" name="Group 85"/>
            <p:cNvGrpSpPr>
              <a:grpSpLocks/>
            </p:cNvGrpSpPr>
            <p:nvPr/>
          </p:nvGrpSpPr>
          <p:grpSpPr bwMode="auto">
            <a:xfrm>
              <a:off x="3700" y="3943"/>
              <a:ext cx="176" cy="523"/>
              <a:chOff x="8" y="0"/>
              <a:chExt cx="19981" cy="20000"/>
            </a:xfrm>
          </p:grpSpPr>
          <p:sp>
            <p:nvSpPr>
              <p:cNvPr id="197718" name="Line 86"/>
              <p:cNvSpPr>
                <a:spLocks noChangeShapeType="1"/>
              </p:cNvSpPr>
              <p:nvPr/>
            </p:nvSpPr>
            <p:spPr bwMode="auto">
              <a:xfrm>
                <a:off x="8863" y="0"/>
                <a:ext cx="115" cy="126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719" name="Freeform 87"/>
              <p:cNvSpPr>
                <a:spLocks/>
              </p:cNvSpPr>
              <p:nvPr/>
            </p:nvSpPr>
            <p:spPr bwMode="auto">
              <a:xfrm>
                <a:off x="8" y="13039"/>
                <a:ext cx="19981" cy="6961"/>
              </a:xfrm>
              <a:custGeom>
                <a:avLst/>
                <a:gdLst>
                  <a:gd name="T0" fmla="*/ 0 w 20000"/>
                  <a:gd name="T1" fmla="*/ 0 h 20000"/>
                  <a:gd name="T2" fmla="*/ 9773 w 20000"/>
                  <a:gd name="T3" fmla="*/ 19890 h 20000"/>
                  <a:gd name="T4" fmla="*/ 19886 w 20000"/>
                  <a:gd name="T5" fmla="*/ 220 h 20000"/>
                  <a:gd name="T6" fmla="*/ 227 w 20000"/>
                  <a:gd name="T7" fmla="*/ 22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9773" y="19890"/>
                    </a:lnTo>
                    <a:lnTo>
                      <a:pt x="19886" y="220"/>
                    </a:lnTo>
                    <a:lnTo>
                      <a:pt x="227" y="220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97720" name="Line 88"/>
            <p:cNvSpPr>
              <a:spLocks noChangeShapeType="1"/>
            </p:cNvSpPr>
            <p:nvPr/>
          </p:nvSpPr>
          <p:spPr bwMode="auto">
            <a:xfrm>
              <a:off x="5176" y="5234"/>
              <a:ext cx="1" cy="9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7721" name="Line 89"/>
            <p:cNvSpPr>
              <a:spLocks noChangeShapeType="1"/>
            </p:cNvSpPr>
            <p:nvPr/>
          </p:nvSpPr>
          <p:spPr bwMode="auto">
            <a:xfrm flipH="1">
              <a:off x="5170" y="4064"/>
              <a:ext cx="3" cy="5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7722" name="Oval 90"/>
            <p:cNvSpPr>
              <a:spLocks noChangeArrowheads="1"/>
            </p:cNvSpPr>
            <p:nvPr/>
          </p:nvSpPr>
          <p:spPr bwMode="auto">
            <a:xfrm>
              <a:off x="7024" y="4832"/>
              <a:ext cx="64" cy="69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7723" name="Oval 91"/>
            <p:cNvSpPr>
              <a:spLocks noChangeArrowheads="1"/>
            </p:cNvSpPr>
            <p:nvPr/>
          </p:nvSpPr>
          <p:spPr bwMode="auto">
            <a:xfrm>
              <a:off x="7000" y="2677"/>
              <a:ext cx="64" cy="69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7724" name="Rectangle 92"/>
            <p:cNvSpPr>
              <a:spLocks noChangeArrowheads="1"/>
            </p:cNvSpPr>
            <p:nvPr/>
          </p:nvSpPr>
          <p:spPr bwMode="auto">
            <a:xfrm>
              <a:off x="6640" y="3728"/>
              <a:ext cx="328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U</a:t>
              </a:r>
              <a:r>
                <a:rPr lang="hu-HU" sz="1300" baseline="-25000"/>
                <a:t>3</a:t>
              </a:r>
              <a:endParaRPr lang="hu-HU" sz="1300"/>
            </a:p>
          </p:txBody>
        </p:sp>
        <p:sp>
          <p:nvSpPr>
            <p:cNvPr id="197725" name="Rectangle 93"/>
            <p:cNvSpPr>
              <a:spLocks noChangeArrowheads="1"/>
            </p:cNvSpPr>
            <p:nvPr/>
          </p:nvSpPr>
          <p:spPr bwMode="auto">
            <a:xfrm>
              <a:off x="7138" y="4658"/>
              <a:ext cx="328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100"/>
                <a:t>U</a:t>
              </a:r>
              <a:r>
                <a:rPr lang="hu-HU" sz="1100" baseline="-25000"/>
                <a:t>4</a:t>
              </a:r>
              <a:endParaRPr lang="hu-HU"/>
            </a:p>
          </p:txBody>
        </p:sp>
        <p:sp>
          <p:nvSpPr>
            <p:cNvPr id="197726" name="Rectangle 94"/>
            <p:cNvSpPr>
              <a:spLocks noChangeArrowheads="1"/>
            </p:cNvSpPr>
            <p:nvPr/>
          </p:nvSpPr>
          <p:spPr bwMode="auto">
            <a:xfrm>
              <a:off x="6574" y="3413"/>
              <a:ext cx="265" cy="2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R</a:t>
              </a:r>
              <a:r>
                <a:rPr lang="hu-HU" sz="1300" baseline="-25000"/>
                <a:t>3</a:t>
              </a:r>
              <a:endParaRPr lang="hu-HU" sz="1300"/>
            </a:p>
          </p:txBody>
        </p:sp>
        <p:sp>
          <p:nvSpPr>
            <p:cNvPr id="197727" name="Rectangle 95"/>
            <p:cNvSpPr>
              <a:spLocks noChangeArrowheads="1"/>
            </p:cNvSpPr>
            <p:nvPr/>
          </p:nvSpPr>
          <p:spPr bwMode="auto">
            <a:xfrm>
              <a:off x="7024" y="4251"/>
              <a:ext cx="265" cy="2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T</a:t>
              </a:r>
              <a:r>
                <a:rPr lang="hu-HU" sz="1300" baseline="-25000"/>
                <a:t>2</a:t>
              </a:r>
              <a:endParaRPr lang="hu-HU" sz="1300"/>
            </a:p>
          </p:txBody>
        </p:sp>
        <p:sp>
          <p:nvSpPr>
            <p:cNvPr id="197728" name="Rectangle 96"/>
            <p:cNvSpPr>
              <a:spLocks noChangeArrowheads="1"/>
            </p:cNvSpPr>
            <p:nvPr/>
          </p:nvSpPr>
          <p:spPr bwMode="auto">
            <a:xfrm>
              <a:off x="7366" y="3480"/>
              <a:ext cx="265" cy="3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I</a:t>
              </a:r>
              <a:r>
                <a:rPr lang="hu-HU" sz="1300" baseline="-25000"/>
                <a:t>3</a:t>
              </a:r>
              <a:endParaRPr lang="hu-HU" sz="1300"/>
            </a:p>
          </p:txBody>
        </p:sp>
        <p:sp>
          <p:nvSpPr>
            <p:cNvPr id="197729" name="Rectangle 97"/>
            <p:cNvSpPr>
              <a:spLocks noChangeArrowheads="1"/>
            </p:cNvSpPr>
            <p:nvPr/>
          </p:nvSpPr>
          <p:spPr bwMode="auto">
            <a:xfrm>
              <a:off x="6058" y="4544"/>
              <a:ext cx="265" cy="3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I</a:t>
              </a:r>
              <a:r>
                <a:rPr lang="hu-HU" sz="1300" baseline="-25000"/>
                <a:t>7</a:t>
              </a:r>
              <a:endParaRPr lang="hu-HU" sz="1300"/>
            </a:p>
          </p:txBody>
        </p:sp>
        <p:sp>
          <p:nvSpPr>
            <p:cNvPr id="197730" name="Rectangle 98"/>
            <p:cNvSpPr>
              <a:spLocks noChangeArrowheads="1"/>
            </p:cNvSpPr>
            <p:nvPr/>
          </p:nvSpPr>
          <p:spPr bwMode="auto">
            <a:xfrm>
              <a:off x="6460" y="4824"/>
              <a:ext cx="265" cy="3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I</a:t>
              </a:r>
              <a:r>
                <a:rPr lang="hu-HU" sz="1300" baseline="-25000"/>
                <a:t>4</a:t>
              </a:r>
              <a:endParaRPr lang="hu-HU" sz="1300"/>
            </a:p>
          </p:txBody>
        </p:sp>
        <p:sp>
          <p:nvSpPr>
            <p:cNvPr id="197731" name="Rectangle 99"/>
            <p:cNvSpPr>
              <a:spLocks noChangeArrowheads="1"/>
            </p:cNvSpPr>
            <p:nvPr/>
          </p:nvSpPr>
          <p:spPr bwMode="auto">
            <a:xfrm>
              <a:off x="5380" y="4981"/>
              <a:ext cx="265" cy="3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I</a:t>
              </a:r>
              <a:r>
                <a:rPr lang="hu-HU" sz="1300" baseline="-25000"/>
                <a:t>6</a:t>
              </a:r>
              <a:endParaRPr lang="hu-HU" sz="1300"/>
            </a:p>
          </p:txBody>
        </p:sp>
        <p:sp>
          <p:nvSpPr>
            <p:cNvPr id="197732" name="Rectangle 100"/>
            <p:cNvSpPr>
              <a:spLocks noChangeArrowheads="1"/>
            </p:cNvSpPr>
            <p:nvPr/>
          </p:nvSpPr>
          <p:spPr bwMode="auto">
            <a:xfrm>
              <a:off x="7204" y="5132"/>
              <a:ext cx="265" cy="2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R</a:t>
              </a:r>
              <a:r>
                <a:rPr lang="hu-HU" sz="1300" baseline="-25000"/>
                <a:t>4</a:t>
              </a:r>
              <a:endParaRPr lang="hu-HU" sz="1300"/>
            </a:p>
          </p:txBody>
        </p:sp>
        <p:sp>
          <p:nvSpPr>
            <p:cNvPr id="197733" name="Oval 101"/>
            <p:cNvSpPr>
              <a:spLocks noChangeArrowheads="1"/>
            </p:cNvSpPr>
            <p:nvPr/>
          </p:nvSpPr>
          <p:spPr bwMode="auto">
            <a:xfrm>
              <a:off x="7000" y="3890"/>
              <a:ext cx="64" cy="69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197734" name="Group 102"/>
            <p:cNvGrpSpPr>
              <a:grpSpLocks/>
            </p:cNvGrpSpPr>
            <p:nvPr/>
          </p:nvGrpSpPr>
          <p:grpSpPr bwMode="auto">
            <a:xfrm>
              <a:off x="7204" y="3278"/>
              <a:ext cx="176" cy="523"/>
              <a:chOff x="-4" y="0"/>
              <a:chExt cx="20010" cy="20000"/>
            </a:xfrm>
          </p:grpSpPr>
          <p:sp>
            <p:nvSpPr>
              <p:cNvPr id="197735" name="Line 103"/>
              <p:cNvSpPr>
                <a:spLocks noChangeShapeType="1"/>
              </p:cNvSpPr>
              <p:nvPr/>
            </p:nvSpPr>
            <p:spPr bwMode="auto">
              <a:xfrm>
                <a:off x="8851" y="0"/>
                <a:ext cx="115" cy="126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736" name="Freeform 104"/>
              <p:cNvSpPr>
                <a:spLocks/>
              </p:cNvSpPr>
              <p:nvPr/>
            </p:nvSpPr>
            <p:spPr bwMode="auto">
              <a:xfrm>
                <a:off x="-4" y="13039"/>
                <a:ext cx="20010" cy="6961"/>
              </a:xfrm>
              <a:custGeom>
                <a:avLst/>
                <a:gdLst>
                  <a:gd name="T0" fmla="*/ 0 w 20000"/>
                  <a:gd name="T1" fmla="*/ 0 h 20000"/>
                  <a:gd name="T2" fmla="*/ 9773 w 20000"/>
                  <a:gd name="T3" fmla="*/ 19890 h 20000"/>
                  <a:gd name="T4" fmla="*/ 19886 w 20000"/>
                  <a:gd name="T5" fmla="*/ 220 h 20000"/>
                  <a:gd name="T6" fmla="*/ 227 w 20000"/>
                  <a:gd name="T7" fmla="*/ 22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9773" y="19890"/>
                    </a:lnTo>
                    <a:lnTo>
                      <a:pt x="19886" y="220"/>
                    </a:lnTo>
                    <a:lnTo>
                      <a:pt x="227" y="220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97737" name="Group 105"/>
            <p:cNvGrpSpPr>
              <a:grpSpLocks/>
            </p:cNvGrpSpPr>
            <p:nvPr/>
          </p:nvGrpSpPr>
          <p:grpSpPr bwMode="auto">
            <a:xfrm flipH="1">
              <a:off x="5830" y="4411"/>
              <a:ext cx="523" cy="176"/>
              <a:chOff x="1" y="-84"/>
              <a:chExt cx="19999" cy="20188"/>
            </a:xfrm>
          </p:grpSpPr>
          <p:sp>
            <p:nvSpPr>
              <p:cNvPr id="197738" name="Line 106"/>
              <p:cNvSpPr>
                <a:spLocks noChangeShapeType="1"/>
              </p:cNvSpPr>
              <p:nvPr/>
            </p:nvSpPr>
            <p:spPr bwMode="auto">
              <a:xfrm flipH="1">
                <a:off x="7348" y="8883"/>
                <a:ext cx="12652" cy="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739" name="Freeform 107"/>
              <p:cNvSpPr>
                <a:spLocks/>
              </p:cNvSpPr>
              <p:nvPr/>
            </p:nvSpPr>
            <p:spPr bwMode="auto">
              <a:xfrm>
                <a:off x="1" y="-84"/>
                <a:ext cx="6960" cy="20188"/>
              </a:xfrm>
              <a:custGeom>
                <a:avLst/>
                <a:gdLst>
                  <a:gd name="T0" fmla="*/ 19890 w 20000"/>
                  <a:gd name="T1" fmla="*/ 0 h 20000"/>
                  <a:gd name="T2" fmla="*/ 0 w 20000"/>
                  <a:gd name="T3" fmla="*/ 9773 h 20000"/>
                  <a:gd name="T4" fmla="*/ 19670 w 20000"/>
                  <a:gd name="T5" fmla="*/ 19886 h 20000"/>
                  <a:gd name="T6" fmla="*/ 19670 w 20000"/>
                  <a:gd name="T7" fmla="*/ 22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19890" y="0"/>
                    </a:moveTo>
                    <a:lnTo>
                      <a:pt x="0" y="9773"/>
                    </a:lnTo>
                    <a:lnTo>
                      <a:pt x="19670" y="19886"/>
                    </a:lnTo>
                    <a:lnTo>
                      <a:pt x="19670" y="227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97740" name="Group 108"/>
            <p:cNvGrpSpPr>
              <a:grpSpLocks/>
            </p:cNvGrpSpPr>
            <p:nvPr/>
          </p:nvGrpSpPr>
          <p:grpSpPr bwMode="auto">
            <a:xfrm>
              <a:off x="6730" y="4848"/>
              <a:ext cx="176" cy="523"/>
              <a:chOff x="8" y="0"/>
              <a:chExt cx="19981" cy="19999"/>
            </a:xfrm>
          </p:grpSpPr>
          <p:sp>
            <p:nvSpPr>
              <p:cNvPr id="197741" name="Line 109"/>
              <p:cNvSpPr>
                <a:spLocks noChangeShapeType="1"/>
              </p:cNvSpPr>
              <p:nvPr/>
            </p:nvSpPr>
            <p:spPr bwMode="auto">
              <a:xfrm>
                <a:off x="8863" y="0"/>
                <a:ext cx="115" cy="126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742" name="Freeform 110"/>
              <p:cNvSpPr>
                <a:spLocks/>
              </p:cNvSpPr>
              <p:nvPr/>
            </p:nvSpPr>
            <p:spPr bwMode="auto">
              <a:xfrm>
                <a:off x="8" y="13044"/>
                <a:ext cx="19981" cy="6955"/>
              </a:xfrm>
              <a:custGeom>
                <a:avLst/>
                <a:gdLst>
                  <a:gd name="T0" fmla="*/ 0 w 20000"/>
                  <a:gd name="T1" fmla="*/ 0 h 20000"/>
                  <a:gd name="T2" fmla="*/ 9773 w 20000"/>
                  <a:gd name="T3" fmla="*/ 19890 h 20000"/>
                  <a:gd name="T4" fmla="*/ 19886 w 20000"/>
                  <a:gd name="T5" fmla="*/ 220 h 20000"/>
                  <a:gd name="T6" fmla="*/ 227 w 20000"/>
                  <a:gd name="T7" fmla="*/ 22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9773" y="19890"/>
                    </a:lnTo>
                    <a:lnTo>
                      <a:pt x="19886" y="220"/>
                    </a:lnTo>
                    <a:lnTo>
                      <a:pt x="227" y="220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97743" name="Line 111"/>
            <p:cNvSpPr>
              <a:spLocks noChangeShapeType="1"/>
            </p:cNvSpPr>
            <p:nvPr/>
          </p:nvSpPr>
          <p:spPr bwMode="auto">
            <a:xfrm flipH="1" flipV="1">
              <a:off x="5176" y="4359"/>
              <a:ext cx="159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197744" name="Group 112"/>
            <p:cNvGrpSpPr>
              <a:grpSpLocks/>
            </p:cNvGrpSpPr>
            <p:nvPr/>
          </p:nvGrpSpPr>
          <p:grpSpPr bwMode="auto">
            <a:xfrm>
              <a:off x="6928" y="2731"/>
              <a:ext cx="217" cy="1189"/>
              <a:chOff x="0" y="-1"/>
              <a:chExt cx="20000" cy="20001"/>
            </a:xfrm>
          </p:grpSpPr>
          <p:sp>
            <p:nvSpPr>
              <p:cNvPr id="197745" name="Rectangle 113"/>
              <p:cNvSpPr>
                <a:spLocks noChangeArrowheads="1"/>
              </p:cNvSpPr>
              <p:nvPr/>
            </p:nvSpPr>
            <p:spPr bwMode="auto">
              <a:xfrm>
                <a:off x="0" y="5333"/>
                <a:ext cx="20000" cy="94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746" name="Line 114"/>
              <p:cNvSpPr>
                <a:spLocks noChangeShapeType="1"/>
              </p:cNvSpPr>
              <p:nvPr/>
            </p:nvSpPr>
            <p:spPr bwMode="auto">
              <a:xfrm>
                <a:off x="9965" y="-1"/>
                <a:ext cx="93" cy="53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747" name="Line 115"/>
              <p:cNvSpPr>
                <a:spLocks noChangeShapeType="1"/>
              </p:cNvSpPr>
              <p:nvPr/>
            </p:nvSpPr>
            <p:spPr bwMode="auto">
              <a:xfrm flipV="1">
                <a:off x="9965" y="14634"/>
                <a:ext cx="93" cy="53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97748" name="Group 116"/>
            <p:cNvGrpSpPr>
              <a:grpSpLocks/>
            </p:cNvGrpSpPr>
            <p:nvPr/>
          </p:nvGrpSpPr>
          <p:grpSpPr bwMode="auto">
            <a:xfrm>
              <a:off x="6952" y="4747"/>
              <a:ext cx="217" cy="1189"/>
              <a:chOff x="0" y="-1"/>
              <a:chExt cx="20000" cy="20001"/>
            </a:xfrm>
          </p:grpSpPr>
          <p:sp>
            <p:nvSpPr>
              <p:cNvPr id="197749" name="Rectangle 117"/>
              <p:cNvSpPr>
                <a:spLocks noChangeArrowheads="1"/>
              </p:cNvSpPr>
              <p:nvPr/>
            </p:nvSpPr>
            <p:spPr bwMode="auto">
              <a:xfrm>
                <a:off x="0" y="5333"/>
                <a:ext cx="20000" cy="94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750" name="Line 118"/>
              <p:cNvSpPr>
                <a:spLocks noChangeShapeType="1"/>
              </p:cNvSpPr>
              <p:nvPr/>
            </p:nvSpPr>
            <p:spPr bwMode="auto">
              <a:xfrm>
                <a:off x="9965" y="-1"/>
                <a:ext cx="93" cy="53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751" name="Line 119"/>
              <p:cNvSpPr>
                <a:spLocks noChangeShapeType="1"/>
              </p:cNvSpPr>
              <p:nvPr/>
            </p:nvSpPr>
            <p:spPr bwMode="auto">
              <a:xfrm flipV="1">
                <a:off x="9965" y="14634"/>
                <a:ext cx="93" cy="53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97752" name="Group 120"/>
            <p:cNvGrpSpPr>
              <a:grpSpLocks/>
            </p:cNvGrpSpPr>
            <p:nvPr/>
          </p:nvGrpSpPr>
          <p:grpSpPr bwMode="auto">
            <a:xfrm>
              <a:off x="6904" y="6253"/>
              <a:ext cx="321" cy="283"/>
              <a:chOff x="0" y="140"/>
              <a:chExt cx="20000" cy="19860"/>
            </a:xfrm>
          </p:grpSpPr>
          <p:sp>
            <p:nvSpPr>
              <p:cNvPr id="197753" name="Line 121"/>
              <p:cNvSpPr>
                <a:spLocks noChangeShapeType="1"/>
              </p:cNvSpPr>
              <p:nvPr/>
            </p:nvSpPr>
            <p:spPr bwMode="auto">
              <a:xfrm>
                <a:off x="0" y="19925"/>
                <a:ext cx="20000" cy="75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754" name="Line 122"/>
              <p:cNvSpPr>
                <a:spLocks noChangeShapeType="1"/>
              </p:cNvSpPr>
              <p:nvPr/>
            </p:nvSpPr>
            <p:spPr bwMode="auto">
              <a:xfrm flipV="1">
                <a:off x="9968" y="140"/>
                <a:ext cx="64" cy="172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97755" name="Line 123"/>
            <p:cNvSpPr>
              <a:spLocks noChangeShapeType="1"/>
            </p:cNvSpPr>
            <p:nvPr/>
          </p:nvSpPr>
          <p:spPr bwMode="auto">
            <a:xfrm>
              <a:off x="7060" y="5694"/>
              <a:ext cx="1" cy="5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197756" name="Group 124"/>
            <p:cNvGrpSpPr>
              <a:grpSpLocks/>
            </p:cNvGrpSpPr>
            <p:nvPr/>
          </p:nvGrpSpPr>
          <p:grpSpPr bwMode="auto">
            <a:xfrm>
              <a:off x="5254" y="4993"/>
              <a:ext cx="176" cy="523"/>
              <a:chOff x="8" y="0"/>
              <a:chExt cx="19981" cy="19999"/>
            </a:xfrm>
          </p:grpSpPr>
          <p:sp>
            <p:nvSpPr>
              <p:cNvPr id="197757" name="Line 125"/>
              <p:cNvSpPr>
                <a:spLocks noChangeShapeType="1"/>
              </p:cNvSpPr>
              <p:nvPr/>
            </p:nvSpPr>
            <p:spPr bwMode="auto">
              <a:xfrm>
                <a:off x="8863" y="0"/>
                <a:ext cx="115" cy="126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758" name="Freeform 126"/>
              <p:cNvSpPr>
                <a:spLocks/>
              </p:cNvSpPr>
              <p:nvPr/>
            </p:nvSpPr>
            <p:spPr bwMode="auto">
              <a:xfrm>
                <a:off x="8" y="13036"/>
                <a:ext cx="19981" cy="6963"/>
              </a:xfrm>
              <a:custGeom>
                <a:avLst/>
                <a:gdLst>
                  <a:gd name="T0" fmla="*/ 0 w 20000"/>
                  <a:gd name="T1" fmla="*/ 0 h 20000"/>
                  <a:gd name="T2" fmla="*/ 9773 w 20000"/>
                  <a:gd name="T3" fmla="*/ 19890 h 20000"/>
                  <a:gd name="T4" fmla="*/ 19886 w 20000"/>
                  <a:gd name="T5" fmla="*/ 220 h 20000"/>
                  <a:gd name="T6" fmla="*/ 227 w 20000"/>
                  <a:gd name="T7" fmla="*/ 22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9773" y="19890"/>
                    </a:lnTo>
                    <a:lnTo>
                      <a:pt x="19886" y="220"/>
                    </a:lnTo>
                    <a:lnTo>
                      <a:pt x="227" y="220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97759" name="Group 127"/>
            <p:cNvGrpSpPr>
              <a:grpSpLocks/>
            </p:cNvGrpSpPr>
            <p:nvPr/>
          </p:nvGrpSpPr>
          <p:grpSpPr bwMode="auto">
            <a:xfrm>
              <a:off x="3810" y="5519"/>
              <a:ext cx="176" cy="523"/>
              <a:chOff x="8" y="0"/>
              <a:chExt cx="19981" cy="20000"/>
            </a:xfrm>
          </p:grpSpPr>
          <p:sp>
            <p:nvSpPr>
              <p:cNvPr id="197760" name="Line 128"/>
              <p:cNvSpPr>
                <a:spLocks noChangeShapeType="1"/>
              </p:cNvSpPr>
              <p:nvPr/>
            </p:nvSpPr>
            <p:spPr bwMode="auto">
              <a:xfrm>
                <a:off x="8863" y="0"/>
                <a:ext cx="115" cy="126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761" name="Freeform 129"/>
              <p:cNvSpPr>
                <a:spLocks/>
              </p:cNvSpPr>
              <p:nvPr/>
            </p:nvSpPr>
            <p:spPr bwMode="auto">
              <a:xfrm>
                <a:off x="8" y="13039"/>
                <a:ext cx="19981" cy="6961"/>
              </a:xfrm>
              <a:custGeom>
                <a:avLst/>
                <a:gdLst>
                  <a:gd name="T0" fmla="*/ 0 w 20000"/>
                  <a:gd name="T1" fmla="*/ 0 h 20000"/>
                  <a:gd name="T2" fmla="*/ 9773 w 20000"/>
                  <a:gd name="T3" fmla="*/ 19890 h 20000"/>
                  <a:gd name="T4" fmla="*/ 19886 w 20000"/>
                  <a:gd name="T5" fmla="*/ 220 h 20000"/>
                  <a:gd name="T6" fmla="*/ 227 w 20000"/>
                  <a:gd name="T7" fmla="*/ 22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9773" y="19890"/>
                    </a:lnTo>
                    <a:lnTo>
                      <a:pt x="19886" y="220"/>
                    </a:lnTo>
                    <a:lnTo>
                      <a:pt x="227" y="220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97762" name="Line 130"/>
            <p:cNvSpPr>
              <a:spLocks noChangeShapeType="1"/>
            </p:cNvSpPr>
            <p:nvPr/>
          </p:nvSpPr>
          <p:spPr bwMode="auto">
            <a:xfrm>
              <a:off x="7060" y="4542"/>
              <a:ext cx="1" cy="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7763" name="Line 131"/>
            <p:cNvSpPr>
              <a:spLocks noChangeShapeType="1"/>
            </p:cNvSpPr>
            <p:nvPr/>
          </p:nvSpPr>
          <p:spPr bwMode="auto">
            <a:xfrm>
              <a:off x="6918" y="4504"/>
              <a:ext cx="137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7764" name="Line 132"/>
            <p:cNvSpPr>
              <a:spLocks noChangeShapeType="1"/>
            </p:cNvSpPr>
            <p:nvPr/>
          </p:nvSpPr>
          <p:spPr bwMode="auto">
            <a:xfrm flipV="1">
              <a:off x="6790" y="4096"/>
              <a:ext cx="1" cy="518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7765" name="Line 133"/>
            <p:cNvSpPr>
              <a:spLocks noChangeShapeType="1"/>
            </p:cNvSpPr>
            <p:nvPr/>
          </p:nvSpPr>
          <p:spPr bwMode="auto">
            <a:xfrm>
              <a:off x="6829" y="4343"/>
              <a:ext cx="224" cy="1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7766" name="Line 134"/>
            <p:cNvSpPr>
              <a:spLocks noChangeShapeType="1"/>
            </p:cNvSpPr>
            <p:nvPr/>
          </p:nvSpPr>
          <p:spPr bwMode="auto">
            <a:xfrm flipV="1">
              <a:off x="6832" y="4069"/>
              <a:ext cx="210" cy="2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7767" name="Line 135"/>
            <p:cNvSpPr>
              <a:spLocks noChangeShapeType="1"/>
            </p:cNvSpPr>
            <p:nvPr/>
          </p:nvSpPr>
          <p:spPr bwMode="auto">
            <a:xfrm flipV="1">
              <a:off x="7036" y="3881"/>
              <a:ext cx="1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7768" name="Line 136"/>
            <p:cNvSpPr>
              <a:spLocks noChangeShapeType="1"/>
            </p:cNvSpPr>
            <p:nvPr/>
          </p:nvSpPr>
          <p:spPr bwMode="auto">
            <a:xfrm flipH="1" flipV="1">
              <a:off x="6984" y="4405"/>
              <a:ext cx="79" cy="1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197769" name="Group 137"/>
            <p:cNvGrpSpPr>
              <a:grpSpLocks/>
            </p:cNvGrpSpPr>
            <p:nvPr/>
          </p:nvGrpSpPr>
          <p:grpSpPr bwMode="auto">
            <a:xfrm>
              <a:off x="3501" y="5050"/>
              <a:ext cx="295" cy="1134"/>
              <a:chOff x="3501" y="5050"/>
              <a:chExt cx="295" cy="1134"/>
            </a:xfrm>
          </p:grpSpPr>
          <p:sp>
            <p:nvSpPr>
              <p:cNvPr id="197770" name="Line 138"/>
              <p:cNvSpPr>
                <a:spLocks noChangeShapeType="1"/>
              </p:cNvSpPr>
              <p:nvPr/>
            </p:nvSpPr>
            <p:spPr bwMode="auto">
              <a:xfrm>
                <a:off x="3645" y="5050"/>
                <a:ext cx="1" cy="4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771" name="Line 139"/>
              <p:cNvSpPr>
                <a:spLocks noChangeShapeType="1"/>
              </p:cNvSpPr>
              <p:nvPr/>
            </p:nvSpPr>
            <p:spPr bwMode="auto">
              <a:xfrm>
                <a:off x="3507" y="5464"/>
                <a:ext cx="289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772" name="Line 140"/>
              <p:cNvSpPr>
                <a:spLocks noChangeShapeType="1"/>
              </p:cNvSpPr>
              <p:nvPr/>
            </p:nvSpPr>
            <p:spPr bwMode="auto">
              <a:xfrm flipH="1">
                <a:off x="3501" y="5470"/>
                <a:ext cx="271" cy="33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773" name="Line 141"/>
              <p:cNvSpPr>
                <a:spLocks noChangeShapeType="1"/>
              </p:cNvSpPr>
              <p:nvPr/>
            </p:nvSpPr>
            <p:spPr bwMode="auto">
              <a:xfrm>
                <a:off x="3507" y="5812"/>
                <a:ext cx="259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774" name="Line 142"/>
              <p:cNvSpPr>
                <a:spLocks noChangeShapeType="1"/>
              </p:cNvSpPr>
              <p:nvPr/>
            </p:nvSpPr>
            <p:spPr bwMode="auto">
              <a:xfrm>
                <a:off x="3651" y="5632"/>
                <a:ext cx="145" cy="17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775" name="Freeform 143"/>
              <p:cNvSpPr>
                <a:spLocks/>
              </p:cNvSpPr>
              <p:nvPr/>
            </p:nvSpPr>
            <p:spPr bwMode="auto">
              <a:xfrm>
                <a:off x="3518" y="5632"/>
                <a:ext cx="254" cy="181"/>
              </a:xfrm>
              <a:custGeom>
                <a:avLst/>
                <a:gdLst>
                  <a:gd name="T0" fmla="*/ 9528 w 20000"/>
                  <a:gd name="T1" fmla="*/ 0 h 20000"/>
                  <a:gd name="T2" fmla="*/ 10000 w 20000"/>
                  <a:gd name="T3" fmla="*/ 331 h 20000"/>
                  <a:gd name="T4" fmla="*/ 10000 w 20000"/>
                  <a:gd name="T5" fmla="*/ 4530 h 20000"/>
                  <a:gd name="T6" fmla="*/ 9449 w 20000"/>
                  <a:gd name="T7" fmla="*/ 4530 h 20000"/>
                  <a:gd name="T8" fmla="*/ 9449 w 20000"/>
                  <a:gd name="T9" fmla="*/ 5304 h 20000"/>
                  <a:gd name="T10" fmla="*/ 8268 w 20000"/>
                  <a:gd name="T11" fmla="*/ 5304 h 20000"/>
                  <a:gd name="T12" fmla="*/ 8268 w 20000"/>
                  <a:gd name="T13" fmla="*/ 6188 h 20000"/>
                  <a:gd name="T14" fmla="*/ 6457 w 20000"/>
                  <a:gd name="T15" fmla="*/ 6188 h 20000"/>
                  <a:gd name="T16" fmla="*/ 6457 w 20000"/>
                  <a:gd name="T17" fmla="*/ 6961 h 20000"/>
                  <a:gd name="T18" fmla="*/ 5276 w 20000"/>
                  <a:gd name="T19" fmla="*/ 6961 h 20000"/>
                  <a:gd name="T20" fmla="*/ 5276 w 20000"/>
                  <a:gd name="T21" fmla="*/ 7845 h 20000"/>
                  <a:gd name="T22" fmla="*/ 4724 w 20000"/>
                  <a:gd name="T23" fmla="*/ 7845 h 20000"/>
                  <a:gd name="T24" fmla="*/ 4724 w 20000"/>
                  <a:gd name="T25" fmla="*/ 9503 h 20000"/>
                  <a:gd name="T26" fmla="*/ 4094 w 20000"/>
                  <a:gd name="T27" fmla="*/ 9503 h 20000"/>
                  <a:gd name="T28" fmla="*/ 4094 w 20000"/>
                  <a:gd name="T29" fmla="*/ 11160 h 20000"/>
                  <a:gd name="T30" fmla="*/ 3543 w 20000"/>
                  <a:gd name="T31" fmla="*/ 11160 h 20000"/>
                  <a:gd name="T32" fmla="*/ 3543 w 20000"/>
                  <a:gd name="T33" fmla="*/ 11934 h 20000"/>
                  <a:gd name="T34" fmla="*/ 2913 w 20000"/>
                  <a:gd name="T35" fmla="*/ 11934 h 20000"/>
                  <a:gd name="T36" fmla="*/ 2913 w 20000"/>
                  <a:gd name="T37" fmla="*/ 13591 h 20000"/>
                  <a:gd name="T38" fmla="*/ 2362 w 20000"/>
                  <a:gd name="T39" fmla="*/ 13591 h 20000"/>
                  <a:gd name="T40" fmla="*/ 2362 w 20000"/>
                  <a:gd name="T41" fmla="*/ 15249 h 20000"/>
                  <a:gd name="T42" fmla="*/ 1732 w 20000"/>
                  <a:gd name="T43" fmla="*/ 15249 h 20000"/>
                  <a:gd name="T44" fmla="*/ 1732 w 20000"/>
                  <a:gd name="T45" fmla="*/ 16133 h 20000"/>
                  <a:gd name="T46" fmla="*/ 0 w 20000"/>
                  <a:gd name="T47" fmla="*/ 16133 h 20000"/>
                  <a:gd name="T48" fmla="*/ 79 w 20000"/>
                  <a:gd name="T49" fmla="*/ 18564 h 20000"/>
                  <a:gd name="T50" fmla="*/ 19921 w 20000"/>
                  <a:gd name="T51" fmla="*/ 19890 h 20000"/>
                  <a:gd name="T52" fmla="*/ 10000 w 20000"/>
                  <a:gd name="T53" fmla="*/ 1326 h 20000"/>
                  <a:gd name="T54" fmla="*/ 8583 w 20000"/>
                  <a:gd name="T55" fmla="*/ 1326 h 20000"/>
                  <a:gd name="T56" fmla="*/ 8583 w 20000"/>
                  <a:gd name="T57" fmla="*/ 2652 h 20000"/>
                  <a:gd name="T58" fmla="*/ 10472 w 20000"/>
                  <a:gd name="T59" fmla="*/ 331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000" h="20000">
                    <a:moveTo>
                      <a:pt x="9528" y="0"/>
                    </a:moveTo>
                    <a:lnTo>
                      <a:pt x="10000" y="331"/>
                    </a:lnTo>
                    <a:lnTo>
                      <a:pt x="10000" y="4530"/>
                    </a:lnTo>
                    <a:lnTo>
                      <a:pt x="9449" y="4530"/>
                    </a:lnTo>
                    <a:lnTo>
                      <a:pt x="9449" y="5304"/>
                    </a:lnTo>
                    <a:lnTo>
                      <a:pt x="8268" y="5304"/>
                    </a:lnTo>
                    <a:lnTo>
                      <a:pt x="8268" y="6188"/>
                    </a:lnTo>
                    <a:lnTo>
                      <a:pt x="6457" y="6188"/>
                    </a:lnTo>
                    <a:lnTo>
                      <a:pt x="6457" y="6961"/>
                    </a:lnTo>
                    <a:lnTo>
                      <a:pt x="5276" y="6961"/>
                    </a:lnTo>
                    <a:lnTo>
                      <a:pt x="5276" y="7845"/>
                    </a:lnTo>
                    <a:lnTo>
                      <a:pt x="4724" y="7845"/>
                    </a:lnTo>
                    <a:lnTo>
                      <a:pt x="4724" y="9503"/>
                    </a:lnTo>
                    <a:lnTo>
                      <a:pt x="4094" y="9503"/>
                    </a:lnTo>
                    <a:lnTo>
                      <a:pt x="4094" y="11160"/>
                    </a:lnTo>
                    <a:lnTo>
                      <a:pt x="3543" y="11160"/>
                    </a:lnTo>
                    <a:lnTo>
                      <a:pt x="3543" y="11934"/>
                    </a:lnTo>
                    <a:lnTo>
                      <a:pt x="2913" y="11934"/>
                    </a:lnTo>
                    <a:lnTo>
                      <a:pt x="2913" y="13591"/>
                    </a:lnTo>
                    <a:lnTo>
                      <a:pt x="2362" y="13591"/>
                    </a:lnTo>
                    <a:lnTo>
                      <a:pt x="2362" y="15249"/>
                    </a:lnTo>
                    <a:lnTo>
                      <a:pt x="1732" y="15249"/>
                    </a:lnTo>
                    <a:lnTo>
                      <a:pt x="1732" y="16133"/>
                    </a:lnTo>
                    <a:lnTo>
                      <a:pt x="0" y="16133"/>
                    </a:lnTo>
                    <a:lnTo>
                      <a:pt x="79" y="18564"/>
                    </a:lnTo>
                    <a:lnTo>
                      <a:pt x="19921" y="19890"/>
                    </a:lnTo>
                    <a:lnTo>
                      <a:pt x="10000" y="1326"/>
                    </a:lnTo>
                    <a:lnTo>
                      <a:pt x="8583" y="1326"/>
                    </a:lnTo>
                    <a:lnTo>
                      <a:pt x="8583" y="2652"/>
                    </a:lnTo>
                    <a:lnTo>
                      <a:pt x="10472" y="3315"/>
                    </a:lnTo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7776" name="Line 144"/>
              <p:cNvSpPr>
                <a:spLocks noChangeShapeType="1"/>
              </p:cNvSpPr>
              <p:nvPr/>
            </p:nvSpPr>
            <p:spPr bwMode="auto">
              <a:xfrm>
                <a:off x="3645" y="5824"/>
                <a:ext cx="1" cy="3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97777" name="Rectangle 145"/>
            <p:cNvSpPr>
              <a:spLocks noChangeArrowheads="1"/>
            </p:cNvSpPr>
            <p:nvPr/>
          </p:nvSpPr>
          <p:spPr bwMode="auto">
            <a:xfrm>
              <a:off x="3183" y="5405"/>
              <a:ext cx="285" cy="2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Z</a:t>
              </a:r>
              <a:r>
                <a:rPr lang="hu-HU" sz="1300" baseline="-25000"/>
                <a:t>1</a:t>
              </a:r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507972712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12783" y="1716677"/>
            <a:ext cx="8894051" cy="508003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/>
              <a:t>U</a:t>
            </a:r>
            <a:r>
              <a:rPr lang="hu-HU" baseline="-25000"/>
              <a:t>1</a:t>
            </a:r>
            <a:r>
              <a:rPr lang="hu-HU"/>
              <a:t> értéke következik a Z</a:t>
            </a:r>
            <a:r>
              <a:rPr lang="hu-HU" baseline="-25000"/>
              <a:t>1</a:t>
            </a:r>
            <a:r>
              <a:rPr lang="hu-HU"/>
              <a:t> Zener dióda letörési feszültségéből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/>
              <a:t>A T</a:t>
            </a:r>
            <a:r>
              <a:rPr lang="hu-HU" baseline="-25000"/>
              <a:t>2</a:t>
            </a:r>
            <a:r>
              <a:rPr lang="hu-HU"/>
              <a:t> tranzisztor üzemmódjára érdemes azzal a feltételezéssel élni, hogy a T</a:t>
            </a:r>
            <a:r>
              <a:rPr lang="hu-HU" baseline="-25000"/>
              <a:t>2</a:t>
            </a:r>
            <a:r>
              <a:rPr lang="hu-HU"/>
              <a:t> aktívban van, mert ebben az esetben első közelítésben a bázisáram elhanyagolható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hu-HU"/>
              <a:t>Tekintettel a nagy B=500 értékre, az elhanyagolás feltétlenül indokolt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/>
              <a:t>Így az áramkör R</a:t>
            </a:r>
            <a:r>
              <a:rPr lang="hu-HU" baseline="-25000"/>
              <a:t>1</a:t>
            </a:r>
            <a:r>
              <a:rPr lang="hu-HU"/>
              <a:t>, R</a:t>
            </a:r>
            <a:r>
              <a:rPr lang="hu-HU" baseline="-25000"/>
              <a:t>2</a:t>
            </a:r>
            <a:r>
              <a:rPr lang="hu-HU"/>
              <a:t>, Z</a:t>
            </a:r>
            <a:r>
              <a:rPr lang="hu-HU" baseline="-25000"/>
              <a:t>1</a:t>
            </a:r>
            <a:r>
              <a:rPr lang="hu-HU"/>
              <a:t>, T</a:t>
            </a:r>
            <a:r>
              <a:rPr lang="hu-HU" baseline="-25000"/>
              <a:t>1</a:t>
            </a:r>
            <a:r>
              <a:rPr lang="hu-HU"/>
              <a:t> elemekből álló része önállóan megoldható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/>
              <a:t>Ezekután U</a:t>
            </a:r>
            <a:r>
              <a:rPr lang="hu-HU" baseline="-25000"/>
              <a:t>2</a:t>
            </a:r>
            <a:r>
              <a:rPr lang="hu-HU"/>
              <a:t>-re iterálva a feladat megoldható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hu-HU"/>
              <a:t>Ha a T</a:t>
            </a:r>
            <a:r>
              <a:rPr lang="hu-HU" baseline="-25000"/>
              <a:t>2</a:t>
            </a:r>
            <a:r>
              <a:rPr lang="hu-HU"/>
              <a:t> tranzisztor telítésbe kerül, akkor a bázisárama már nem hanyagolható el, s ekkor ez visszahat az U</a:t>
            </a:r>
            <a:r>
              <a:rPr lang="hu-HU" baseline="-25000"/>
              <a:t>2</a:t>
            </a:r>
            <a:r>
              <a:rPr lang="hu-HU"/>
              <a:t> értékére, sőt a T</a:t>
            </a:r>
            <a:r>
              <a:rPr lang="hu-HU" baseline="-25000"/>
              <a:t>1</a:t>
            </a:r>
            <a:r>
              <a:rPr lang="hu-HU"/>
              <a:t> üzemmódjára is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title"/>
          </p:nvPr>
        </p:nvSpPr>
        <p:spPr>
          <a:xfrm>
            <a:off x="516283" y="634382"/>
            <a:ext cx="8568531" cy="61415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45" tIns="48997" rIns="99745" bIns="48997">
            <a:spAutoFit/>
          </a:bodyPr>
          <a:lstStyle/>
          <a:p>
            <a:r>
              <a:rPr lang="hu-HU"/>
              <a:t>Segítség a megoldáshoz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728479" y="197602"/>
            <a:ext cx="2184135" cy="57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/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12. </a:t>
            </a:r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80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2700"/>
            <a:ext cx="9069387" cy="958825"/>
          </a:xfrm>
        </p:spPr>
        <p:txBody>
          <a:bodyPr/>
          <a:lstStyle/>
          <a:p>
            <a:r>
              <a:rPr lang="hu-HU"/>
              <a:t>Megoldás</a:t>
            </a:r>
          </a:p>
        </p:txBody>
      </p:sp>
      <p:graphicFrame>
        <p:nvGraphicFramePr>
          <p:cNvPr id="199684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5403618"/>
              </p:ext>
            </p:extLst>
          </p:nvPr>
        </p:nvGraphicFramePr>
        <p:xfrm>
          <a:off x="2592040" y="899517"/>
          <a:ext cx="4998309" cy="6531784"/>
        </p:xfrm>
        <a:graphic>
          <a:graphicData uri="http://schemas.openxmlformats.org/drawingml/2006/table">
            <a:tbl>
              <a:tblPr/>
              <a:tblGrid>
                <a:gridCol w="834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Név</a:t>
                      </a: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hu-HU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4,00 V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6,00 V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hu-HU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6,89 V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8,92 V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hu-HU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6,29 V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8,32 V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hu-HU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6,19 V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8,22 V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4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hu-HU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 mA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 mA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hu-HU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 mA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 mA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4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hu-HU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5,71 mA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0,61 mA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hu-HU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6,19 mA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0,82 mA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hu-HU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 mA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 mA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4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hu-HU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 mA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 mA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hu-HU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0,48 mA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 mA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4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hu-HU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telítés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telítés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9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hu-HU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telítés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telítés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728479" y="197602"/>
            <a:ext cx="2184135" cy="57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/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12. </a:t>
            </a:r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03166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516283" y="2987123"/>
            <a:ext cx="4366520" cy="42855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hu-HU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595037" y="127745"/>
            <a:ext cx="8568531" cy="1259946"/>
          </a:xfrm>
        </p:spPr>
        <p:txBody>
          <a:bodyPr/>
          <a:lstStyle/>
          <a:p>
            <a:r>
              <a:rPr lang="hu-HU" sz="4000" dirty="0" smtClean="0"/>
              <a:t>13. </a:t>
            </a:r>
            <a:r>
              <a:rPr lang="hu-HU" sz="4000" dirty="0"/>
              <a:t>Példa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7763" y="1240697"/>
            <a:ext cx="9366581" cy="15171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200"/>
              <a:t>Határozza meg a csomóponti feszültségeket és az ágáramokat DC működési körülmények között!</a:t>
            </a:r>
          </a:p>
          <a:p>
            <a:pPr>
              <a:lnSpc>
                <a:spcPct val="90000"/>
              </a:lnSpc>
            </a:pPr>
            <a:r>
              <a:rPr lang="hu-HU" sz="2200" i="1"/>
              <a:t>U</a:t>
            </a:r>
            <a:r>
              <a:rPr lang="hu-HU" sz="2200" i="1" baseline="-25000"/>
              <a:t>Z1</a:t>
            </a:r>
            <a:r>
              <a:rPr lang="hu-HU" sz="2200" i="1"/>
              <a:t> a Zener dióda letörési feszültsége</a:t>
            </a:r>
            <a:endParaRPr lang="hu-HU" sz="2200"/>
          </a:p>
          <a:p>
            <a:pPr>
              <a:lnSpc>
                <a:spcPct val="90000"/>
              </a:lnSpc>
            </a:pPr>
            <a:r>
              <a:rPr lang="hu-HU" sz="2200"/>
              <a:t>V</a:t>
            </a:r>
            <a:r>
              <a:rPr lang="hu-HU" sz="2200" baseline="-25000"/>
              <a:t>CC</a:t>
            </a:r>
            <a:r>
              <a:rPr lang="hu-HU" sz="2200"/>
              <a:t> = +12 V, U</a:t>
            </a:r>
            <a:r>
              <a:rPr lang="hu-HU" sz="2200" baseline="-25000"/>
              <a:t>BE</a:t>
            </a:r>
            <a:r>
              <a:rPr lang="hu-HU" sz="2200"/>
              <a:t> = 0,7 V, U</a:t>
            </a:r>
            <a:r>
              <a:rPr lang="hu-HU" sz="2200" baseline="-25000"/>
              <a:t>CE,sat</a:t>
            </a:r>
            <a:r>
              <a:rPr lang="hu-HU" sz="2200"/>
              <a:t> = 0,1 V, B = 300, V</a:t>
            </a:r>
            <a:r>
              <a:rPr lang="hu-HU" sz="2200" baseline="-25000"/>
              <a:t>T</a:t>
            </a:r>
            <a:r>
              <a:rPr lang="hu-HU" sz="2200"/>
              <a:t> = 1 V, K</a:t>
            </a:r>
            <a:r>
              <a:rPr lang="hu-HU" sz="2200" baseline="-25000"/>
              <a:t>N</a:t>
            </a:r>
            <a:r>
              <a:rPr lang="hu-HU" sz="2200"/>
              <a:t> = 16 </a:t>
            </a:r>
            <a:r>
              <a:rPr lang="hu-HU" sz="2200">
                <a:sym typeface="Symbol" pitchFamily="18" charset="2"/>
              </a:rPr>
              <a:t></a:t>
            </a:r>
            <a:r>
              <a:rPr lang="hu-HU" sz="2200"/>
              <a:t>A/V</a:t>
            </a:r>
            <a:r>
              <a:rPr lang="hu-HU" sz="2200" baseline="30000"/>
              <a:t>2</a:t>
            </a:r>
          </a:p>
        </p:txBody>
      </p:sp>
      <p:graphicFrame>
        <p:nvGraphicFramePr>
          <p:cNvPr id="150533" name="Group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8297001"/>
              </p:ext>
            </p:extLst>
          </p:nvPr>
        </p:nvGraphicFramePr>
        <p:xfrm>
          <a:off x="5675603" y="3541848"/>
          <a:ext cx="3648976" cy="3376044"/>
        </p:xfrm>
        <a:graphic>
          <a:graphicData uri="http://schemas.openxmlformats.org/drawingml/2006/table">
            <a:tbl>
              <a:tblPr/>
              <a:tblGrid>
                <a:gridCol w="999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58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Név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8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W/L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6,25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8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hu-HU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Z1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 V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-5,6 V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58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hu-HU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58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hu-H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hu-HU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58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hu-HU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58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hu-HU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58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hu-HU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58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hu-HU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 k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50575" name="Group 47"/>
          <p:cNvGrpSpPr>
            <a:grpSpLocks/>
          </p:cNvGrpSpPr>
          <p:nvPr/>
        </p:nvGrpSpPr>
        <p:grpSpPr bwMode="auto">
          <a:xfrm>
            <a:off x="754298" y="3065869"/>
            <a:ext cx="4128505" cy="4077325"/>
            <a:chOff x="3377" y="1647"/>
            <a:chExt cx="5410" cy="5344"/>
          </a:xfrm>
        </p:grpSpPr>
        <p:sp>
          <p:nvSpPr>
            <p:cNvPr id="150576" name="Line 48"/>
            <p:cNvSpPr>
              <a:spLocks noChangeShapeType="1"/>
            </p:cNvSpPr>
            <p:nvPr/>
          </p:nvSpPr>
          <p:spPr bwMode="auto">
            <a:xfrm>
              <a:off x="3932" y="4242"/>
              <a:ext cx="116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0577" name="Line 49"/>
            <p:cNvSpPr>
              <a:spLocks noChangeShapeType="1"/>
            </p:cNvSpPr>
            <p:nvPr/>
          </p:nvSpPr>
          <p:spPr bwMode="auto">
            <a:xfrm flipV="1">
              <a:off x="3917" y="1783"/>
              <a:ext cx="3979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0578" name="Oval 50"/>
            <p:cNvSpPr>
              <a:spLocks noChangeArrowheads="1"/>
            </p:cNvSpPr>
            <p:nvPr/>
          </p:nvSpPr>
          <p:spPr bwMode="auto">
            <a:xfrm>
              <a:off x="5315" y="1770"/>
              <a:ext cx="64" cy="6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0579" name="Oval 51"/>
            <p:cNvSpPr>
              <a:spLocks noChangeArrowheads="1"/>
            </p:cNvSpPr>
            <p:nvPr/>
          </p:nvSpPr>
          <p:spPr bwMode="auto">
            <a:xfrm>
              <a:off x="5342" y="3888"/>
              <a:ext cx="64" cy="6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150580" name="Group 52"/>
            <p:cNvGrpSpPr>
              <a:grpSpLocks/>
            </p:cNvGrpSpPr>
            <p:nvPr/>
          </p:nvGrpSpPr>
          <p:grpSpPr bwMode="auto">
            <a:xfrm>
              <a:off x="5255" y="6714"/>
              <a:ext cx="324" cy="270"/>
              <a:chOff x="0" y="-60"/>
              <a:chExt cx="20000" cy="20060"/>
            </a:xfrm>
          </p:grpSpPr>
          <p:sp>
            <p:nvSpPr>
              <p:cNvPr id="150581" name="Line 53"/>
              <p:cNvSpPr>
                <a:spLocks noChangeShapeType="1"/>
              </p:cNvSpPr>
              <p:nvPr/>
            </p:nvSpPr>
            <p:spPr bwMode="auto">
              <a:xfrm>
                <a:off x="0" y="19920"/>
                <a:ext cx="20000" cy="8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582" name="Line 54"/>
              <p:cNvSpPr>
                <a:spLocks noChangeShapeType="1"/>
              </p:cNvSpPr>
              <p:nvPr/>
            </p:nvSpPr>
            <p:spPr bwMode="auto">
              <a:xfrm flipV="1">
                <a:off x="9884" y="-60"/>
                <a:ext cx="50" cy="174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50583" name="Line 55"/>
            <p:cNvSpPr>
              <a:spLocks noChangeShapeType="1"/>
            </p:cNvSpPr>
            <p:nvPr/>
          </p:nvSpPr>
          <p:spPr bwMode="auto">
            <a:xfrm flipV="1">
              <a:off x="5360" y="3918"/>
              <a:ext cx="141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150584" name="Group 56"/>
            <p:cNvGrpSpPr>
              <a:grpSpLocks/>
            </p:cNvGrpSpPr>
            <p:nvPr/>
          </p:nvGrpSpPr>
          <p:grpSpPr bwMode="auto">
            <a:xfrm>
              <a:off x="6062" y="6696"/>
              <a:ext cx="321" cy="271"/>
              <a:chOff x="0" y="112"/>
              <a:chExt cx="20000" cy="19888"/>
            </a:xfrm>
          </p:grpSpPr>
          <p:sp>
            <p:nvSpPr>
              <p:cNvPr id="150585" name="Line 57"/>
              <p:cNvSpPr>
                <a:spLocks noChangeShapeType="1"/>
              </p:cNvSpPr>
              <p:nvPr/>
            </p:nvSpPr>
            <p:spPr bwMode="auto">
              <a:xfrm>
                <a:off x="0" y="19921"/>
                <a:ext cx="20000" cy="79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586" name="Line 58"/>
              <p:cNvSpPr>
                <a:spLocks noChangeShapeType="1"/>
              </p:cNvSpPr>
              <p:nvPr/>
            </p:nvSpPr>
            <p:spPr bwMode="auto">
              <a:xfrm flipV="1">
                <a:off x="9983" y="112"/>
                <a:ext cx="50" cy="172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50587" name="Line 59"/>
            <p:cNvSpPr>
              <a:spLocks noChangeShapeType="1"/>
            </p:cNvSpPr>
            <p:nvPr/>
          </p:nvSpPr>
          <p:spPr bwMode="auto">
            <a:xfrm>
              <a:off x="6182" y="3942"/>
              <a:ext cx="1" cy="12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0588" name="Line 60"/>
            <p:cNvSpPr>
              <a:spLocks noChangeShapeType="1"/>
            </p:cNvSpPr>
            <p:nvPr/>
          </p:nvSpPr>
          <p:spPr bwMode="auto">
            <a:xfrm>
              <a:off x="7190" y="2982"/>
              <a:ext cx="10" cy="7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0589" name="Line 61"/>
            <p:cNvSpPr>
              <a:spLocks noChangeShapeType="1"/>
            </p:cNvSpPr>
            <p:nvPr/>
          </p:nvSpPr>
          <p:spPr bwMode="auto">
            <a:xfrm>
              <a:off x="5360" y="2982"/>
              <a:ext cx="17" cy="9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0590" name="Oval 62"/>
            <p:cNvSpPr>
              <a:spLocks noChangeArrowheads="1"/>
            </p:cNvSpPr>
            <p:nvPr/>
          </p:nvSpPr>
          <p:spPr bwMode="auto">
            <a:xfrm>
              <a:off x="7895" y="1783"/>
              <a:ext cx="96" cy="8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0591" name="Oval 63"/>
            <p:cNvSpPr>
              <a:spLocks noChangeArrowheads="1"/>
            </p:cNvSpPr>
            <p:nvPr/>
          </p:nvSpPr>
          <p:spPr bwMode="auto">
            <a:xfrm>
              <a:off x="7166" y="3318"/>
              <a:ext cx="64" cy="6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0592" name="Oval 64"/>
            <p:cNvSpPr>
              <a:spLocks noChangeArrowheads="1"/>
            </p:cNvSpPr>
            <p:nvPr/>
          </p:nvSpPr>
          <p:spPr bwMode="auto">
            <a:xfrm>
              <a:off x="7148" y="1746"/>
              <a:ext cx="64" cy="6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0593" name="Rectangle 65"/>
            <p:cNvSpPr>
              <a:spLocks noChangeArrowheads="1"/>
            </p:cNvSpPr>
            <p:nvPr/>
          </p:nvSpPr>
          <p:spPr bwMode="auto">
            <a:xfrm>
              <a:off x="8084" y="1647"/>
              <a:ext cx="703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V</a:t>
              </a:r>
              <a:r>
                <a:rPr lang="hu-HU" sz="1300" baseline="-25000"/>
                <a:t>CC</a:t>
              </a:r>
              <a:endParaRPr lang="hu-HU" i="1"/>
            </a:p>
          </p:txBody>
        </p:sp>
        <p:sp>
          <p:nvSpPr>
            <p:cNvPr id="150594" name="Rectangle 66"/>
            <p:cNvSpPr>
              <a:spLocks noChangeArrowheads="1"/>
            </p:cNvSpPr>
            <p:nvPr/>
          </p:nvSpPr>
          <p:spPr bwMode="auto">
            <a:xfrm>
              <a:off x="5492" y="5316"/>
              <a:ext cx="403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U</a:t>
              </a:r>
              <a:r>
                <a:rPr lang="hu-HU" sz="1300" baseline="-25000"/>
                <a:t>3</a:t>
              </a:r>
              <a:endParaRPr lang="hu-HU" i="1"/>
            </a:p>
          </p:txBody>
        </p:sp>
        <p:sp>
          <p:nvSpPr>
            <p:cNvPr id="150595" name="Rectangle 67"/>
            <p:cNvSpPr>
              <a:spLocks noChangeArrowheads="1"/>
            </p:cNvSpPr>
            <p:nvPr/>
          </p:nvSpPr>
          <p:spPr bwMode="auto">
            <a:xfrm>
              <a:off x="7313" y="4520"/>
              <a:ext cx="47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U</a:t>
              </a:r>
              <a:r>
                <a:rPr lang="hu-HU" sz="1300" baseline="-25000"/>
                <a:t>5</a:t>
              </a:r>
              <a:endParaRPr lang="hu-HU" i="1"/>
            </a:p>
          </p:txBody>
        </p:sp>
        <p:sp>
          <p:nvSpPr>
            <p:cNvPr id="150596" name="Rectangle 68"/>
            <p:cNvSpPr>
              <a:spLocks noChangeArrowheads="1"/>
            </p:cNvSpPr>
            <p:nvPr/>
          </p:nvSpPr>
          <p:spPr bwMode="auto">
            <a:xfrm>
              <a:off x="7280" y="3419"/>
              <a:ext cx="388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U</a:t>
              </a:r>
              <a:r>
                <a:rPr lang="hu-HU" sz="1300" baseline="-25000"/>
                <a:t>4</a:t>
              </a:r>
              <a:endParaRPr lang="hu-HU" i="1"/>
            </a:p>
          </p:txBody>
        </p:sp>
        <p:sp>
          <p:nvSpPr>
            <p:cNvPr id="150597" name="Rectangle 69"/>
            <p:cNvSpPr>
              <a:spLocks noChangeArrowheads="1"/>
            </p:cNvSpPr>
            <p:nvPr/>
          </p:nvSpPr>
          <p:spPr bwMode="auto">
            <a:xfrm>
              <a:off x="5405" y="3661"/>
              <a:ext cx="403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U</a:t>
              </a:r>
              <a:r>
                <a:rPr lang="hu-HU" sz="1300" baseline="-25000"/>
                <a:t>2</a:t>
              </a:r>
              <a:endParaRPr lang="hu-HU" i="1"/>
            </a:p>
          </p:txBody>
        </p:sp>
        <p:sp>
          <p:nvSpPr>
            <p:cNvPr id="150598" name="Rectangle 70"/>
            <p:cNvSpPr>
              <a:spLocks noChangeArrowheads="1"/>
            </p:cNvSpPr>
            <p:nvPr/>
          </p:nvSpPr>
          <p:spPr bwMode="auto">
            <a:xfrm>
              <a:off x="3980" y="3882"/>
              <a:ext cx="379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U</a:t>
              </a:r>
              <a:r>
                <a:rPr lang="hu-HU" sz="1300" baseline="-25000"/>
                <a:t>1</a:t>
              </a:r>
              <a:endParaRPr lang="hu-HU" i="1"/>
            </a:p>
          </p:txBody>
        </p:sp>
        <p:sp>
          <p:nvSpPr>
            <p:cNvPr id="150599" name="Rectangle 71"/>
            <p:cNvSpPr>
              <a:spLocks noChangeArrowheads="1"/>
            </p:cNvSpPr>
            <p:nvPr/>
          </p:nvSpPr>
          <p:spPr bwMode="auto">
            <a:xfrm>
              <a:off x="6692" y="2252"/>
              <a:ext cx="325" cy="28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R</a:t>
              </a:r>
              <a:r>
                <a:rPr lang="hu-HU" sz="1300" baseline="-25000"/>
                <a:t>3</a:t>
              </a:r>
              <a:endParaRPr lang="hu-HU" i="1"/>
            </a:p>
          </p:txBody>
        </p:sp>
        <p:sp>
          <p:nvSpPr>
            <p:cNvPr id="150600" name="Rectangle 72"/>
            <p:cNvSpPr>
              <a:spLocks noChangeArrowheads="1"/>
            </p:cNvSpPr>
            <p:nvPr/>
          </p:nvSpPr>
          <p:spPr bwMode="auto">
            <a:xfrm>
              <a:off x="3377" y="2395"/>
              <a:ext cx="384" cy="28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R</a:t>
              </a:r>
              <a:r>
                <a:rPr lang="hu-HU" sz="1300" baseline="-25000"/>
                <a:t>1</a:t>
              </a:r>
              <a:endParaRPr lang="hu-HU" i="1"/>
            </a:p>
          </p:txBody>
        </p:sp>
        <p:sp>
          <p:nvSpPr>
            <p:cNvPr id="150601" name="Rectangle 73"/>
            <p:cNvSpPr>
              <a:spLocks noChangeArrowheads="1"/>
            </p:cNvSpPr>
            <p:nvPr/>
          </p:nvSpPr>
          <p:spPr bwMode="auto">
            <a:xfrm>
              <a:off x="4822" y="2299"/>
              <a:ext cx="581" cy="28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R</a:t>
              </a:r>
              <a:r>
                <a:rPr lang="hu-HU" sz="1300" baseline="-25000"/>
                <a:t>2</a:t>
              </a:r>
              <a:endParaRPr lang="hu-HU" i="1"/>
            </a:p>
          </p:txBody>
        </p:sp>
        <p:sp>
          <p:nvSpPr>
            <p:cNvPr id="150602" name="Rectangle 74"/>
            <p:cNvSpPr>
              <a:spLocks noChangeArrowheads="1"/>
            </p:cNvSpPr>
            <p:nvPr/>
          </p:nvSpPr>
          <p:spPr bwMode="auto">
            <a:xfrm>
              <a:off x="7418" y="3761"/>
              <a:ext cx="325" cy="354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T</a:t>
              </a:r>
              <a:r>
                <a:rPr lang="hu-HU" sz="1300" baseline="-25000"/>
                <a:t>2</a:t>
              </a:r>
              <a:endParaRPr lang="hu-HU" i="1"/>
            </a:p>
          </p:txBody>
        </p:sp>
        <p:sp>
          <p:nvSpPr>
            <p:cNvPr id="150603" name="Rectangle 75"/>
            <p:cNvSpPr>
              <a:spLocks noChangeArrowheads="1"/>
            </p:cNvSpPr>
            <p:nvPr/>
          </p:nvSpPr>
          <p:spPr bwMode="auto">
            <a:xfrm>
              <a:off x="6656" y="2862"/>
              <a:ext cx="265" cy="306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I</a:t>
              </a:r>
              <a:r>
                <a:rPr lang="hu-HU" sz="1300" baseline="-25000"/>
                <a:t>3</a:t>
              </a:r>
              <a:endParaRPr lang="hu-HU" i="1"/>
            </a:p>
          </p:txBody>
        </p:sp>
        <p:sp>
          <p:nvSpPr>
            <p:cNvPr id="150604" name="Rectangle 76"/>
            <p:cNvSpPr>
              <a:spLocks noChangeArrowheads="1"/>
            </p:cNvSpPr>
            <p:nvPr/>
          </p:nvSpPr>
          <p:spPr bwMode="auto">
            <a:xfrm>
              <a:off x="4799" y="3175"/>
              <a:ext cx="340" cy="306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I</a:t>
              </a:r>
              <a:r>
                <a:rPr lang="hu-HU" sz="1300" baseline="-25000"/>
                <a:t>2</a:t>
              </a:r>
              <a:endParaRPr lang="hu-HU" i="1"/>
            </a:p>
          </p:txBody>
        </p:sp>
        <p:sp>
          <p:nvSpPr>
            <p:cNvPr id="150605" name="Rectangle 77"/>
            <p:cNvSpPr>
              <a:spLocks noChangeArrowheads="1"/>
            </p:cNvSpPr>
            <p:nvPr/>
          </p:nvSpPr>
          <p:spPr bwMode="auto">
            <a:xfrm>
              <a:off x="4400" y="3737"/>
              <a:ext cx="451" cy="306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I</a:t>
              </a:r>
              <a:r>
                <a:rPr lang="hu-HU" sz="1300" baseline="-25000"/>
                <a:t>B1</a:t>
              </a:r>
              <a:endParaRPr lang="hu-HU" i="1"/>
            </a:p>
          </p:txBody>
        </p:sp>
        <p:sp>
          <p:nvSpPr>
            <p:cNvPr id="150606" name="Rectangle 78"/>
            <p:cNvSpPr>
              <a:spLocks noChangeArrowheads="1"/>
            </p:cNvSpPr>
            <p:nvPr/>
          </p:nvSpPr>
          <p:spPr bwMode="auto">
            <a:xfrm>
              <a:off x="5534" y="4440"/>
              <a:ext cx="451" cy="306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I</a:t>
              </a:r>
              <a:r>
                <a:rPr lang="hu-HU" sz="1300" baseline="-25000"/>
                <a:t>E1</a:t>
              </a:r>
              <a:endParaRPr lang="hu-HU" i="1"/>
            </a:p>
          </p:txBody>
        </p:sp>
        <p:sp>
          <p:nvSpPr>
            <p:cNvPr id="150607" name="Rectangle 79"/>
            <p:cNvSpPr>
              <a:spLocks noChangeArrowheads="1"/>
            </p:cNvSpPr>
            <p:nvPr/>
          </p:nvSpPr>
          <p:spPr bwMode="auto">
            <a:xfrm>
              <a:off x="3398" y="3006"/>
              <a:ext cx="325" cy="30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I</a:t>
              </a:r>
              <a:r>
                <a:rPr lang="hu-HU" sz="1300" baseline="-25000"/>
                <a:t>1</a:t>
              </a:r>
              <a:endParaRPr lang="hu-HU" i="1"/>
            </a:p>
          </p:txBody>
        </p:sp>
        <p:sp>
          <p:nvSpPr>
            <p:cNvPr id="150608" name="Rectangle 80"/>
            <p:cNvSpPr>
              <a:spLocks noChangeArrowheads="1"/>
            </p:cNvSpPr>
            <p:nvPr/>
          </p:nvSpPr>
          <p:spPr bwMode="auto">
            <a:xfrm>
              <a:off x="4142" y="4889"/>
              <a:ext cx="340" cy="30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I</a:t>
              </a:r>
              <a:r>
                <a:rPr lang="hu-HU" sz="1300" baseline="-25000"/>
                <a:t>4</a:t>
              </a:r>
              <a:endParaRPr lang="hu-HU" i="1"/>
            </a:p>
          </p:txBody>
        </p:sp>
        <p:sp>
          <p:nvSpPr>
            <p:cNvPr id="150609" name="Rectangle 81"/>
            <p:cNvSpPr>
              <a:spLocks noChangeArrowheads="1"/>
            </p:cNvSpPr>
            <p:nvPr/>
          </p:nvSpPr>
          <p:spPr bwMode="auto">
            <a:xfrm>
              <a:off x="3470" y="4715"/>
              <a:ext cx="325" cy="28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R</a:t>
              </a:r>
              <a:r>
                <a:rPr lang="hu-HU" sz="1300" baseline="-25000"/>
                <a:t>4</a:t>
              </a:r>
              <a:endParaRPr lang="hu-HU" i="1"/>
            </a:p>
          </p:txBody>
        </p:sp>
        <p:sp>
          <p:nvSpPr>
            <p:cNvPr id="150610" name="Rectangle 82"/>
            <p:cNvSpPr>
              <a:spLocks noChangeArrowheads="1"/>
            </p:cNvSpPr>
            <p:nvPr/>
          </p:nvSpPr>
          <p:spPr bwMode="auto">
            <a:xfrm>
              <a:off x="4790" y="6017"/>
              <a:ext cx="550" cy="29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Z</a:t>
              </a:r>
              <a:r>
                <a:rPr lang="hu-HU" sz="1300" baseline="-25000"/>
                <a:t>1</a:t>
              </a:r>
              <a:endParaRPr lang="hu-HU" i="1"/>
            </a:p>
          </p:txBody>
        </p:sp>
        <p:sp>
          <p:nvSpPr>
            <p:cNvPr id="150611" name="Rectangle 83"/>
            <p:cNvSpPr>
              <a:spLocks noChangeArrowheads="1"/>
            </p:cNvSpPr>
            <p:nvPr/>
          </p:nvSpPr>
          <p:spPr bwMode="auto">
            <a:xfrm>
              <a:off x="5639" y="6248"/>
              <a:ext cx="325" cy="28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I</a:t>
              </a:r>
              <a:r>
                <a:rPr lang="hu-HU" sz="1300" baseline="-25000"/>
                <a:t>Z1</a:t>
              </a:r>
              <a:endParaRPr lang="hu-HU" i="1"/>
            </a:p>
          </p:txBody>
        </p:sp>
        <p:sp>
          <p:nvSpPr>
            <p:cNvPr id="150612" name="Rectangle 84"/>
            <p:cNvSpPr>
              <a:spLocks noChangeArrowheads="1"/>
            </p:cNvSpPr>
            <p:nvPr/>
          </p:nvSpPr>
          <p:spPr bwMode="auto">
            <a:xfrm>
              <a:off x="6350" y="6233"/>
              <a:ext cx="355" cy="28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I</a:t>
              </a:r>
              <a:r>
                <a:rPr lang="hu-HU" sz="1300" baseline="-25000"/>
                <a:t>5</a:t>
              </a:r>
              <a:endParaRPr lang="hu-HU" i="1"/>
            </a:p>
          </p:txBody>
        </p:sp>
        <p:sp>
          <p:nvSpPr>
            <p:cNvPr id="150613" name="Rectangle 85"/>
            <p:cNvSpPr>
              <a:spLocks noChangeArrowheads="1"/>
            </p:cNvSpPr>
            <p:nvPr/>
          </p:nvSpPr>
          <p:spPr bwMode="auto">
            <a:xfrm>
              <a:off x="7454" y="6203"/>
              <a:ext cx="340" cy="28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I</a:t>
              </a:r>
              <a:r>
                <a:rPr lang="hu-HU" sz="1300" baseline="-25000"/>
                <a:t>6</a:t>
              </a:r>
              <a:endParaRPr lang="hu-HU" i="1"/>
            </a:p>
          </p:txBody>
        </p:sp>
        <p:sp>
          <p:nvSpPr>
            <p:cNvPr id="150614" name="Rectangle 86"/>
            <p:cNvSpPr>
              <a:spLocks noChangeArrowheads="1"/>
            </p:cNvSpPr>
            <p:nvPr/>
          </p:nvSpPr>
          <p:spPr bwMode="auto">
            <a:xfrm>
              <a:off x="5384" y="4068"/>
              <a:ext cx="325" cy="28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T</a:t>
              </a:r>
              <a:r>
                <a:rPr lang="hu-HU" sz="1300" baseline="-25000"/>
                <a:t>1</a:t>
              </a:r>
              <a:endParaRPr lang="hu-HU" i="1"/>
            </a:p>
          </p:txBody>
        </p:sp>
        <p:sp>
          <p:nvSpPr>
            <p:cNvPr id="150615" name="Rectangle 87"/>
            <p:cNvSpPr>
              <a:spLocks noChangeArrowheads="1"/>
            </p:cNvSpPr>
            <p:nvPr/>
          </p:nvSpPr>
          <p:spPr bwMode="auto">
            <a:xfrm>
              <a:off x="6374" y="5721"/>
              <a:ext cx="400" cy="29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R</a:t>
              </a:r>
              <a:r>
                <a:rPr lang="hu-HU" sz="1300" baseline="-25000"/>
                <a:t>5</a:t>
              </a:r>
              <a:endParaRPr lang="hu-HU" i="1"/>
            </a:p>
          </p:txBody>
        </p:sp>
        <p:sp>
          <p:nvSpPr>
            <p:cNvPr id="150616" name="Rectangle 88"/>
            <p:cNvSpPr>
              <a:spLocks noChangeArrowheads="1"/>
            </p:cNvSpPr>
            <p:nvPr/>
          </p:nvSpPr>
          <p:spPr bwMode="auto">
            <a:xfrm>
              <a:off x="7376" y="5699"/>
              <a:ext cx="400" cy="3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R</a:t>
              </a:r>
              <a:r>
                <a:rPr lang="hu-HU" sz="1300" baseline="-25000"/>
                <a:t>6</a:t>
              </a:r>
              <a:endParaRPr lang="hu-HU" i="1"/>
            </a:p>
          </p:txBody>
        </p:sp>
        <p:sp>
          <p:nvSpPr>
            <p:cNvPr id="150617" name="Line 89"/>
            <p:cNvSpPr>
              <a:spLocks noChangeShapeType="1"/>
            </p:cNvSpPr>
            <p:nvPr/>
          </p:nvSpPr>
          <p:spPr bwMode="auto">
            <a:xfrm>
              <a:off x="5414" y="4435"/>
              <a:ext cx="4" cy="2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0618" name="Line 90"/>
            <p:cNvSpPr>
              <a:spLocks noChangeShapeType="1"/>
            </p:cNvSpPr>
            <p:nvPr/>
          </p:nvSpPr>
          <p:spPr bwMode="auto">
            <a:xfrm>
              <a:off x="5269" y="4412"/>
              <a:ext cx="137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0619" name="Line 91"/>
            <p:cNvSpPr>
              <a:spLocks noChangeShapeType="1"/>
            </p:cNvSpPr>
            <p:nvPr/>
          </p:nvSpPr>
          <p:spPr bwMode="auto">
            <a:xfrm flipV="1">
              <a:off x="5120" y="3986"/>
              <a:ext cx="1" cy="518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0620" name="Line 92"/>
            <p:cNvSpPr>
              <a:spLocks noChangeShapeType="1"/>
            </p:cNvSpPr>
            <p:nvPr/>
          </p:nvSpPr>
          <p:spPr bwMode="auto">
            <a:xfrm>
              <a:off x="5132" y="4245"/>
              <a:ext cx="272" cy="1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0621" name="Line 93"/>
            <p:cNvSpPr>
              <a:spLocks noChangeShapeType="1"/>
            </p:cNvSpPr>
            <p:nvPr/>
          </p:nvSpPr>
          <p:spPr bwMode="auto">
            <a:xfrm flipV="1">
              <a:off x="5135" y="3917"/>
              <a:ext cx="240" cy="3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0622" name="Line 94"/>
            <p:cNvSpPr>
              <a:spLocks noChangeShapeType="1"/>
            </p:cNvSpPr>
            <p:nvPr/>
          </p:nvSpPr>
          <p:spPr bwMode="auto">
            <a:xfrm flipH="1" flipV="1">
              <a:off x="5338" y="4313"/>
              <a:ext cx="79" cy="1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0623" name="Line 95"/>
            <p:cNvSpPr>
              <a:spLocks noChangeShapeType="1"/>
            </p:cNvSpPr>
            <p:nvPr/>
          </p:nvSpPr>
          <p:spPr bwMode="auto">
            <a:xfrm flipH="1">
              <a:off x="3923" y="3335"/>
              <a:ext cx="4" cy="9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150624" name="Group 96"/>
            <p:cNvGrpSpPr>
              <a:grpSpLocks/>
            </p:cNvGrpSpPr>
            <p:nvPr/>
          </p:nvGrpSpPr>
          <p:grpSpPr bwMode="auto">
            <a:xfrm>
              <a:off x="3686" y="3006"/>
              <a:ext cx="176" cy="751"/>
              <a:chOff x="-33" y="0"/>
              <a:chExt cx="20069" cy="20001"/>
            </a:xfrm>
          </p:grpSpPr>
          <p:sp>
            <p:nvSpPr>
              <p:cNvPr id="150625" name="Line 97"/>
              <p:cNvSpPr>
                <a:spLocks noChangeShapeType="1"/>
              </p:cNvSpPr>
              <p:nvPr/>
            </p:nvSpPr>
            <p:spPr bwMode="auto">
              <a:xfrm>
                <a:off x="9544" y="0"/>
                <a:ext cx="122" cy="156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26" name="Freeform 98"/>
              <p:cNvSpPr>
                <a:spLocks/>
              </p:cNvSpPr>
              <p:nvPr/>
            </p:nvSpPr>
            <p:spPr bwMode="auto">
              <a:xfrm>
                <a:off x="-33" y="15155"/>
                <a:ext cx="20069" cy="4846"/>
              </a:xfrm>
              <a:custGeom>
                <a:avLst/>
                <a:gdLst>
                  <a:gd name="T0" fmla="*/ 0 w 20000"/>
                  <a:gd name="T1" fmla="*/ 0 h 20000"/>
                  <a:gd name="T2" fmla="*/ 9773 w 20000"/>
                  <a:gd name="T3" fmla="*/ 19890 h 20000"/>
                  <a:gd name="T4" fmla="*/ 19886 w 20000"/>
                  <a:gd name="T5" fmla="*/ 220 h 20000"/>
                  <a:gd name="T6" fmla="*/ 227 w 20000"/>
                  <a:gd name="T7" fmla="*/ 22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9773" y="19890"/>
                    </a:lnTo>
                    <a:lnTo>
                      <a:pt x="19886" y="220"/>
                    </a:lnTo>
                    <a:lnTo>
                      <a:pt x="227" y="22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50627" name="Group 99"/>
            <p:cNvGrpSpPr>
              <a:grpSpLocks/>
            </p:cNvGrpSpPr>
            <p:nvPr/>
          </p:nvGrpSpPr>
          <p:grpSpPr bwMode="auto">
            <a:xfrm>
              <a:off x="5027" y="2988"/>
              <a:ext cx="176" cy="751"/>
              <a:chOff x="19" y="0"/>
              <a:chExt cx="19960" cy="20000"/>
            </a:xfrm>
          </p:grpSpPr>
          <p:sp>
            <p:nvSpPr>
              <p:cNvPr id="150628" name="Line 100"/>
              <p:cNvSpPr>
                <a:spLocks noChangeShapeType="1"/>
              </p:cNvSpPr>
              <p:nvPr/>
            </p:nvSpPr>
            <p:spPr bwMode="auto">
              <a:xfrm>
                <a:off x="9544" y="0"/>
                <a:ext cx="91" cy="156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29" name="Freeform 101"/>
              <p:cNvSpPr>
                <a:spLocks/>
              </p:cNvSpPr>
              <p:nvPr/>
            </p:nvSpPr>
            <p:spPr bwMode="auto">
              <a:xfrm>
                <a:off x="19" y="15152"/>
                <a:ext cx="19960" cy="4848"/>
              </a:xfrm>
              <a:custGeom>
                <a:avLst/>
                <a:gdLst>
                  <a:gd name="T0" fmla="*/ 0 w 20000"/>
                  <a:gd name="T1" fmla="*/ 0 h 20000"/>
                  <a:gd name="T2" fmla="*/ 9773 w 20000"/>
                  <a:gd name="T3" fmla="*/ 19890 h 20000"/>
                  <a:gd name="T4" fmla="*/ 19886 w 20000"/>
                  <a:gd name="T5" fmla="*/ 220 h 20000"/>
                  <a:gd name="T6" fmla="*/ 227 w 20000"/>
                  <a:gd name="T7" fmla="*/ 22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9773" y="19890"/>
                    </a:lnTo>
                    <a:lnTo>
                      <a:pt x="19886" y="220"/>
                    </a:lnTo>
                    <a:lnTo>
                      <a:pt x="227" y="22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50630" name="Group 102"/>
            <p:cNvGrpSpPr>
              <a:grpSpLocks/>
            </p:cNvGrpSpPr>
            <p:nvPr/>
          </p:nvGrpSpPr>
          <p:grpSpPr bwMode="auto">
            <a:xfrm>
              <a:off x="6932" y="2743"/>
              <a:ext cx="176" cy="751"/>
              <a:chOff x="-33" y="0"/>
              <a:chExt cx="20069" cy="20000"/>
            </a:xfrm>
          </p:grpSpPr>
          <p:sp>
            <p:nvSpPr>
              <p:cNvPr id="150631" name="Line 103"/>
              <p:cNvSpPr>
                <a:spLocks noChangeShapeType="1"/>
              </p:cNvSpPr>
              <p:nvPr/>
            </p:nvSpPr>
            <p:spPr bwMode="auto">
              <a:xfrm>
                <a:off x="9544" y="0"/>
                <a:ext cx="122" cy="156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32" name="Freeform 104"/>
              <p:cNvSpPr>
                <a:spLocks/>
              </p:cNvSpPr>
              <p:nvPr/>
            </p:nvSpPr>
            <p:spPr bwMode="auto">
              <a:xfrm>
                <a:off x="-33" y="15152"/>
                <a:ext cx="20069" cy="4848"/>
              </a:xfrm>
              <a:custGeom>
                <a:avLst/>
                <a:gdLst>
                  <a:gd name="T0" fmla="*/ 0 w 20000"/>
                  <a:gd name="T1" fmla="*/ 0 h 20000"/>
                  <a:gd name="T2" fmla="*/ 9773 w 20000"/>
                  <a:gd name="T3" fmla="*/ 19890 h 20000"/>
                  <a:gd name="T4" fmla="*/ 19886 w 20000"/>
                  <a:gd name="T5" fmla="*/ 220 h 20000"/>
                  <a:gd name="T6" fmla="*/ 227 w 20000"/>
                  <a:gd name="T7" fmla="*/ 22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9773" y="19890"/>
                    </a:lnTo>
                    <a:lnTo>
                      <a:pt x="19886" y="220"/>
                    </a:lnTo>
                    <a:lnTo>
                      <a:pt x="227" y="22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50633" name="Group 105"/>
            <p:cNvGrpSpPr>
              <a:grpSpLocks/>
            </p:cNvGrpSpPr>
            <p:nvPr/>
          </p:nvGrpSpPr>
          <p:grpSpPr bwMode="auto">
            <a:xfrm>
              <a:off x="4334" y="4044"/>
              <a:ext cx="523" cy="176"/>
              <a:chOff x="0" y="-36"/>
              <a:chExt cx="20000" cy="20080"/>
            </a:xfrm>
          </p:grpSpPr>
          <p:sp>
            <p:nvSpPr>
              <p:cNvPr id="150634" name="Line 106"/>
              <p:cNvSpPr>
                <a:spLocks noChangeShapeType="1"/>
              </p:cNvSpPr>
              <p:nvPr/>
            </p:nvSpPr>
            <p:spPr bwMode="auto">
              <a:xfrm>
                <a:off x="0" y="8851"/>
                <a:ext cx="12655" cy="1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35" name="Freeform 107"/>
              <p:cNvSpPr>
                <a:spLocks/>
              </p:cNvSpPr>
              <p:nvPr/>
            </p:nvSpPr>
            <p:spPr bwMode="auto">
              <a:xfrm>
                <a:off x="13044" y="-36"/>
                <a:ext cx="6956" cy="20080"/>
              </a:xfrm>
              <a:custGeom>
                <a:avLst/>
                <a:gdLst>
                  <a:gd name="T0" fmla="*/ 0 w 20000"/>
                  <a:gd name="T1" fmla="*/ 0 h 20000"/>
                  <a:gd name="T2" fmla="*/ 19890 w 20000"/>
                  <a:gd name="T3" fmla="*/ 9773 h 20000"/>
                  <a:gd name="T4" fmla="*/ 220 w 20000"/>
                  <a:gd name="T5" fmla="*/ 19886 h 20000"/>
                  <a:gd name="T6" fmla="*/ 220 w 20000"/>
                  <a:gd name="T7" fmla="*/ 227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19890" y="9773"/>
                    </a:lnTo>
                    <a:lnTo>
                      <a:pt x="220" y="19886"/>
                    </a:lnTo>
                    <a:lnTo>
                      <a:pt x="220" y="227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50636" name="Group 108"/>
            <p:cNvGrpSpPr>
              <a:grpSpLocks/>
            </p:cNvGrpSpPr>
            <p:nvPr/>
          </p:nvGrpSpPr>
          <p:grpSpPr bwMode="auto">
            <a:xfrm>
              <a:off x="3803" y="1794"/>
              <a:ext cx="217" cy="1561"/>
              <a:chOff x="-54" y="2"/>
              <a:chExt cx="20097" cy="19998"/>
            </a:xfrm>
          </p:grpSpPr>
          <p:sp>
            <p:nvSpPr>
              <p:cNvPr id="150637" name="Line 109"/>
              <p:cNvSpPr>
                <a:spLocks noChangeShapeType="1"/>
              </p:cNvSpPr>
              <p:nvPr/>
            </p:nvSpPr>
            <p:spPr bwMode="auto">
              <a:xfrm flipV="1">
                <a:off x="11059" y="17527"/>
                <a:ext cx="99" cy="24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150638" name="Group 110"/>
              <p:cNvGrpSpPr>
                <a:grpSpLocks/>
              </p:cNvGrpSpPr>
              <p:nvPr/>
            </p:nvGrpSpPr>
            <p:grpSpPr bwMode="auto">
              <a:xfrm>
                <a:off x="-54" y="2461"/>
                <a:ext cx="20097" cy="15218"/>
                <a:chOff x="0" y="0"/>
                <a:chExt cx="20000" cy="20000"/>
              </a:xfrm>
            </p:grpSpPr>
            <p:sp>
              <p:nvSpPr>
                <p:cNvPr id="150639" name="Rectangle 111"/>
                <p:cNvSpPr>
                  <a:spLocks noChangeArrowheads="1"/>
                </p:cNvSpPr>
                <p:nvPr/>
              </p:nvSpPr>
              <p:spPr bwMode="auto">
                <a:xfrm>
                  <a:off x="0" y="5336"/>
                  <a:ext cx="20000" cy="9415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50640" name="Line 112"/>
                <p:cNvSpPr>
                  <a:spLocks noChangeShapeType="1"/>
                </p:cNvSpPr>
                <p:nvPr/>
              </p:nvSpPr>
              <p:spPr bwMode="auto">
                <a:xfrm>
                  <a:off x="9951" y="0"/>
                  <a:ext cx="98" cy="53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50641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11059" y="14633"/>
                  <a:ext cx="99" cy="536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150642" name="Line 114"/>
              <p:cNvSpPr>
                <a:spLocks noChangeShapeType="1"/>
              </p:cNvSpPr>
              <p:nvPr/>
            </p:nvSpPr>
            <p:spPr bwMode="auto">
              <a:xfrm flipV="1">
                <a:off x="9401" y="2"/>
                <a:ext cx="74" cy="24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50643" name="Group 115"/>
            <p:cNvGrpSpPr>
              <a:grpSpLocks/>
            </p:cNvGrpSpPr>
            <p:nvPr/>
          </p:nvGrpSpPr>
          <p:grpSpPr bwMode="auto">
            <a:xfrm>
              <a:off x="6080" y="5136"/>
              <a:ext cx="217" cy="1561"/>
              <a:chOff x="-54" y="2"/>
              <a:chExt cx="20097" cy="19998"/>
            </a:xfrm>
          </p:grpSpPr>
          <p:sp>
            <p:nvSpPr>
              <p:cNvPr id="150644" name="Line 116"/>
              <p:cNvSpPr>
                <a:spLocks noChangeShapeType="1"/>
              </p:cNvSpPr>
              <p:nvPr/>
            </p:nvSpPr>
            <p:spPr bwMode="auto">
              <a:xfrm flipV="1">
                <a:off x="11059" y="17527"/>
                <a:ext cx="99" cy="24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150645" name="Group 117"/>
              <p:cNvGrpSpPr>
                <a:grpSpLocks/>
              </p:cNvGrpSpPr>
              <p:nvPr/>
            </p:nvGrpSpPr>
            <p:grpSpPr bwMode="auto">
              <a:xfrm>
                <a:off x="-54" y="2461"/>
                <a:ext cx="20097" cy="15221"/>
                <a:chOff x="0" y="1"/>
                <a:chExt cx="20000" cy="19999"/>
              </a:xfrm>
            </p:grpSpPr>
            <p:sp>
              <p:nvSpPr>
                <p:cNvPr id="150646" name="Rectangle 118"/>
                <p:cNvSpPr>
                  <a:spLocks noChangeArrowheads="1"/>
                </p:cNvSpPr>
                <p:nvPr/>
              </p:nvSpPr>
              <p:spPr bwMode="auto">
                <a:xfrm>
                  <a:off x="0" y="5339"/>
                  <a:ext cx="20000" cy="9409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50647" name="Line 119"/>
                <p:cNvSpPr>
                  <a:spLocks noChangeShapeType="1"/>
                </p:cNvSpPr>
                <p:nvPr/>
              </p:nvSpPr>
              <p:spPr bwMode="auto">
                <a:xfrm>
                  <a:off x="9951" y="1"/>
                  <a:ext cx="98" cy="53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50648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11059" y="14630"/>
                  <a:ext cx="99" cy="53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150649" name="Line 121"/>
              <p:cNvSpPr>
                <a:spLocks noChangeShapeType="1"/>
              </p:cNvSpPr>
              <p:nvPr/>
            </p:nvSpPr>
            <p:spPr bwMode="auto">
              <a:xfrm flipV="1">
                <a:off x="9401" y="2"/>
                <a:ext cx="74" cy="24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50650" name="Oval 122"/>
            <p:cNvSpPr>
              <a:spLocks noChangeArrowheads="1"/>
            </p:cNvSpPr>
            <p:nvPr/>
          </p:nvSpPr>
          <p:spPr bwMode="auto">
            <a:xfrm>
              <a:off x="6158" y="3894"/>
              <a:ext cx="64" cy="6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150651" name="Group 123"/>
            <p:cNvGrpSpPr>
              <a:grpSpLocks/>
            </p:cNvGrpSpPr>
            <p:nvPr/>
          </p:nvGrpSpPr>
          <p:grpSpPr bwMode="auto">
            <a:xfrm>
              <a:off x="6746" y="3521"/>
              <a:ext cx="561" cy="799"/>
              <a:chOff x="-142" y="0"/>
              <a:chExt cx="20282" cy="20000"/>
            </a:xfrm>
          </p:grpSpPr>
          <p:sp>
            <p:nvSpPr>
              <p:cNvPr id="150652" name="Line 124"/>
              <p:cNvSpPr>
                <a:spLocks noChangeShapeType="1"/>
              </p:cNvSpPr>
              <p:nvPr/>
            </p:nvSpPr>
            <p:spPr bwMode="auto">
              <a:xfrm>
                <a:off x="10057" y="4279"/>
                <a:ext cx="29" cy="1083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53" name="Line 125"/>
              <p:cNvSpPr>
                <a:spLocks noChangeShapeType="1"/>
              </p:cNvSpPr>
              <p:nvPr/>
            </p:nvSpPr>
            <p:spPr bwMode="auto">
              <a:xfrm>
                <a:off x="5929" y="4279"/>
                <a:ext cx="39" cy="108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54" name="Line 126"/>
              <p:cNvSpPr>
                <a:spLocks noChangeShapeType="1"/>
              </p:cNvSpPr>
              <p:nvPr/>
            </p:nvSpPr>
            <p:spPr bwMode="auto">
              <a:xfrm flipH="1">
                <a:off x="-142" y="9987"/>
                <a:ext cx="5240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55" name="Line 127"/>
              <p:cNvSpPr>
                <a:spLocks noChangeShapeType="1"/>
              </p:cNvSpPr>
              <p:nvPr/>
            </p:nvSpPr>
            <p:spPr bwMode="auto">
              <a:xfrm>
                <a:off x="10057" y="4279"/>
                <a:ext cx="6216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56" name="Line 128"/>
              <p:cNvSpPr>
                <a:spLocks noChangeShapeType="1"/>
              </p:cNvSpPr>
              <p:nvPr/>
            </p:nvSpPr>
            <p:spPr bwMode="auto">
              <a:xfrm>
                <a:off x="10057" y="15695"/>
                <a:ext cx="6216" cy="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57" name="Line 129"/>
              <p:cNvSpPr>
                <a:spLocks noChangeShapeType="1"/>
              </p:cNvSpPr>
              <p:nvPr/>
            </p:nvSpPr>
            <p:spPr bwMode="auto">
              <a:xfrm flipV="1">
                <a:off x="16234" y="0"/>
                <a:ext cx="39" cy="43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58" name="Line 130"/>
              <p:cNvSpPr>
                <a:spLocks noChangeShapeType="1"/>
              </p:cNvSpPr>
              <p:nvPr/>
            </p:nvSpPr>
            <p:spPr bwMode="auto">
              <a:xfrm>
                <a:off x="16234" y="15694"/>
                <a:ext cx="39" cy="43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59" name="Rectangle 131"/>
              <p:cNvSpPr>
                <a:spLocks noChangeArrowheads="1"/>
              </p:cNvSpPr>
              <p:nvPr/>
            </p:nvSpPr>
            <p:spPr bwMode="auto">
              <a:xfrm>
                <a:off x="13015" y="6658"/>
                <a:ext cx="7125" cy="6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hu-HU" sz="1300"/>
                  <a:t>N</a:t>
                </a:r>
                <a:endParaRPr lang="hu-HU" i="1"/>
              </a:p>
            </p:txBody>
          </p:sp>
        </p:grpSp>
        <p:grpSp>
          <p:nvGrpSpPr>
            <p:cNvPr id="150660" name="Group 132"/>
            <p:cNvGrpSpPr>
              <a:grpSpLocks/>
            </p:cNvGrpSpPr>
            <p:nvPr/>
          </p:nvGrpSpPr>
          <p:grpSpPr bwMode="auto">
            <a:xfrm>
              <a:off x="3818" y="4296"/>
              <a:ext cx="217" cy="1188"/>
              <a:chOff x="0" y="-1"/>
              <a:chExt cx="20000" cy="20001"/>
            </a:xfrm>
          </p:grpSpPr>
          <p:sp>
            <p:nvSpPr>
              <p:cNvPr id="150661" name="Rectangle 133"/>
              <p:cNvSpPr>
                <a:spLocks noChangeArrowheads="1"/>
              </p:cNvSpPr>
              <p:nvPr/>
            </p:nvSpPr>
            <p:spPr bwMode="auto">
              <a:xfrm>
                <a:off x="0" y="5335"/>
                <a:ext cx="20000" cy="941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62" name="Line 134"/>
              <p:cNvSpPr>
                <a:spLocks noChangeShapeType="1"/>
              </p:cNvSpPr>
              <p:nvPr/>
            </p:nvSpPr>
            <p:spPr bwMode="auto">
              <a:xfrm>
                <a:off x="9951" y="-1"/>
                <a:ext cx="98" cy="5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63" name="Line 135"/>
              <p:cNvSpPr>
                <a:spLocks noChangeShapeType="1"/>
              </p:cNvSpPr>
              <p:nvPr/>
            </p:nvSpPr>
            <p:spPr bwMode="auto">
              <a:xfrm flipV="1">
                <a:off x="11059" y="14628"/>
                <a:ext cx="99" cy="53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50664" name="Line 136"/>
            <p:cNvSpPr>
              <a:spLocks noChangeShapeType="1"/>
            </p:cNvSpPr>
            <p:nvPr/>
          </p:nvSpPr>
          <p:spPr bwMode="auto">
            <a:xfrm>
              <a:off x="3938" y="5496"/>
              <a:ext cx="145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0665" name="Line 137"/>
            <p:cNvSpPr>
              <a:spLocks noChangeShapeType="1"/>
            </p:cNvSpPr>
            <p:nvPr/>
          </p:nvSpPr>
          <p:spPr bwMode="auto">
            <a:xfrm flipH="1">
              <a:off x="7190" y="4308"/>
              <a:ext cx="4" cy="9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0666" name="Line 138"/>
            <p:cNvSpPr>
              <a:spLocks noChangeShapeType="1"/>
            </p:cNvSpPr>
            <p:nvPr/>
          </p:nvSpPr>
          <p:spPr bwMode="auto">
            <a:xfrm flipH="1">
              <a:off x="5414" y="4655"/>
              <a:ext cx="4" cy="9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150667" name="Group 139"/>
            <p:cNvGrpSpPr>
              <a:grpSpLocks/>
            </p:cNvGrpSpPr>
            <p:nvPr/>
          </p:nvGrpSpPr>
          <p:grpSpPr bwMode="auto">
            <a:xfrm>
              <a:off x="4010" y="4889"/>
              <a:ext cx="176" cy="523"/>
              <a:chOff x="-31" y="0"/>
              <a:chExt cx="20069" cy="20000"/>
            </a:xfrm>
          </p:grpSpPr>
          <p:sp>
            <p:nvSpPr>
              <p:cNvPr id="150668" name="Line 140"/>
              <p:cNvSpPr>
                <a:spLocks noChangeShapeType="1"/>
              </p:cNvSpPr>
              <p:nvPr/>
            </p:nvSpPr>
            <p:spPr bwMode="auto">
              <a:xfrm>
                <a:off x="8875" y="0"/>
                <a:ext cx="122" cy="126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69" name="Freeform 141"/>
              <p:cNvSpPr>
                <a:spLocks/>
              </p:cNvSpPr>
              <p:nvPr/>
            </p:nvSpPr>
            <p:spPr bwMode="auto">
              <a:xfrm>
                <a:off x="-31" y="13048"/>
                <a:ext cx="20069" cy="6952"/>
              </a:xfrm>
              <a:custGeom>
                <a:avLst/>
                <a:gdLst>
                  <a:gd name="T0" fmla="*/ 0 w 20000"/>
                  <a:gd name="T1" fmla="*/ 0 h 20000"/>
                  <a:gd name="T2" fmla="*/ 9773 w 20000"/>
                  <a:gd name="T3" fmla="*/ 19890 h 20000"/>
                  <a:gd name="T4" fmla="*/ 19886 w 20000"/>
                  <a:gd name="T5" fmla="*/ 220 h 20000"/>
                  <a:gd name="T6" fmla="*/ 227 w 20000"/>
                  <a:gd name="T7" fmla="*/ 22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9773" y="19890"/>
                    </a:lnTo>
                    <a:lnTo>
                      <a:pt x="19886" y="220"/>
                    </a:lnTo>
                    <a:lnTo>
                      <a:pt x="227" y="22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50670" name="Group 142"/>
            <p:cNvGrpSpPr>
              <a:grpSpLocks/>
            </p:cNvGrpSpPr>
            <p:nvPr/>
          </p:nvGrpSpPr>
          <p:grpSpPr bwMode="auto">
            <a:xfrm>
              <a:off x="5561" y="6287"/>
              <a:ext cx="176" cy="523"/>
              <a:chOff x="-31" y="0"/>
              <a:chExt cx="20069" cy="20000"/>
            </a:xfrm>
          </p:grpSpPr>
          <p:sp>
            <p:nvSpPr>
              <p:cNvPr id="150671" name="Line 143"/>
              <p:cNvSpPr>
                <a:spLocks noChangeShapeType="1"/>
              </p:cNvSpPr>
              <p:nvPr/>
            </p:nvSpPr>
            <p:spPr bwMode="auto">
              <a:xfrm>
                <a:off x="8875" y="0"/>
                <a:ext cx="122" cy="126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72" name="Freeform 144"/>
              <p:cNvSpPr>
                <a:spLocks/>
              </p:cNvSpPr>
              <p:nvPr/>
            </p:nvSpPr>
            <p:spPr bwMode="auto">
              <a:xfrm>
                <a:off x="-31" y="13038"/>
                <a:ext cx="20069" cy="6962"/>
              </a:xfrm>
              <a:custGeom>
                <a:avLst/>
                <a:gdLst>
                  <a:gd name="T0" fmla="*/ 0 w 20000"/>
                  <a:gd name="T1" fmla="*/ 0 h 20000"/>
                  <a:gd name="T2" fmla="*/ 9773 w 20000"/>
                  <a:gd name="T3" fmla="*/ 19890 h 20000"/>
                  <a:gd name="T4" fmla="*/ 19886 w 20000"/>
                  <a:gd name="T5" fmla="*/ 220 h 20000"/>
                  <a:gd name="T6" fmla="*/ 227 w 20000"/>
                  <a:gd name="T7" fmla="*/ 22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9773" y="19890"/>
                    </a:lnTo>
                    <a:lnTo>
                      <a:pt x="19886" y="220"/>
                    </a:lnTo>
                    <a:lnTo>
                      <a:pt x="227" y="22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50673" name="Group 145"/>
            <p:cNvGrpSpPr>
              <a:grpSpLocks/>
            </p:cNvGrpSpPr>
            <p:nvPr/>
          </p:nvGrpSpPr>
          <p:grpSpPr bwMode="auto">
            <a:xfrm>
              <a:off x="6272" y="6300"/>
              <a:ext cx="176" cy="523"/>
              <a:chOff x="-31" y="0"/>
              <a:chExt cx="20070" cy="20000"/>
            </a:xfrm>
          </p:grpSpPr>
          <p:sp>
            <p:nvSpPr>
              <p:cNvPr id="150674" name="Line 146"/>
              <p:cNvSpPr>
                <a:spLocks noChangeShapeType="1"/>
              </p:cNvSpPr>
              <p:nvPr/>
            </p:nvSpPr>
            <p:spPr bwMode="auto">
              <a:xfrm>
                <a:off x="8845" y="0"/>
                <a:ext cx="122" cy="126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75" name="Freeform 147"/>
              <p:cNvSpPr>
                <a:spLocks/>
              </p:cNvSpPr>
              <p:nvPr/>
            </p:nvSpPr>
            <p:spPr bwMode="auto">
              <a:xfrm>
                <a:off x="-31" y="13038"/>
                <a:ext cx="20070" cy="6962"/>
              </a:xfrm>
              <a:custGeom>
                <a:avLst/>
                <a:gdLst>
                  <a:gd name="T0" fmla="*/ 0 w 20000"/>
                  <a:gd name="T1" fmla="*/ 0 h 20000"/>
                  <a:gd name="T2" fmla="*/ 9773 w 20000"/>
                  <a:gd name="T3" fmla="*/ 19890 h 20000"/>
                  <a:gd name="T4" fmla="*/ 19886 w 20000"/>
                  <a:gd name="T5" fmla="*/ 220 h 20000"/>
                  <a:gd name="T6" fmla="*/ 227 w 20000"/>
                  <a:gd name="T7" fmla="*/ 22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9773" y="19890"/>
                    </a:lnTo>
                    <a:lnTo>
                      <a:pt x="19886" y="220"/>
                    </a:lnTo>
                    <a:lnTo>
                      <a:pt x="227" y="22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50676" name="Group 148"/>
            <p:cNvGrpSpPr>
              <a:grpSpLocks/>
            </p:cNvGrpSpPr>
            <p:nvPr/>
          </p:nvGrpSpPr>
          <p:grpSpPr bwMode="auto">
            <a:xfrm>
              <a:off x="7298" y="6221"/>
              <a:ext cx="176" cy="523"/>
              <a:chOff x="-80" y="0"/>
              <a:chExt cx="20179" cy="20000"/>
            </a:xfrm>
          </p:grpSpPr>
          <p:sp>
            <p:nvSpPr>
              <p:cNvPr id="150677" name="Line 149"/>
              <p:cNvSpPr>
                <a:spLocks noChangeShapeType="1"/>
              </p:cNvSpPr>
              <p:nvPr/>
            </p:nvSpPr>
            <p:spPr bwMode="auto">
              <a:xfrm>
                <a:off x="8875" y="0"/>
                <a:ext cx="92" cy="126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78" name="Freeform 150"/>
              <p:cNvSpPr>
                <a:spLocks/>
              </p:cNvSpPr>
              <p:nvPr/>
            </p:nvSpPr>
            <p:spPr bwMode="auto">
              <a:xfrm>
                <a:off x="-80" y="13042"/>
                <a:ext cx="20179" cy="6958"/>
              </a:xfrm>
              <a:custGeom>
                <a:avLst/>
                <a:gdLst>
                  <a:gd name="T0" fmla="*/ 0 w 20000"/>
                  <a:gd name="T1" fmla="*/ 0 h 20000"/>
                  <a:gd name="T2" fmla="*/ 9773 w 20000"/>
                  <a:gd name="T3" fmla="*/ 19890 h 20000"/>
                  <a:gd name="T4" fmla="*/ 19886 w 20000"/>
                  <a:gd name="T5" fmla="*/ 220 h 20000"/>
                  <a:gd name="T6" fmla="*/ 227 w 20000"/>
                  <a:gd name="T7" fmla="*/ 22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9773" y="19890"/>
                    </a:lnTo>
                    <a:lnTo>
                      <a:pt x="19886" y="220"/>
                    </a:lnTo>
                    <a:lnTo>
                      <a:pt x="227" y="22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50679" name="Group 151"/>
            <p:cNvGrpSpPr>
              <a:grpSpLocks/>
            </p:cNvGrpSpPr>
            <p:nvPr/>
          </p:nvGrpSpPr>
          <p:grpSpPr bwMode="auto">
            <a:xfrm>
              <a:off x="5420" y="4512"/>
              <a:ext cx="176" cy="523"/>
              <a:chOff x="-31" y="0"/>
              <a:chExt cx="20070" cy="20000"/>
            </a:xfrm>
          </p:grpSpPr>
          <p:sp>
            <p:nvSpPr>
              <p:cNvPr id="150680" name="Line 152"/>
              <p:cNvSpPr>
                <a:spLocks noChangeShapeType="1"/>
              </p:cNvSpPr>
              <p:nvPr/>
            </p:nvSpPr>
            <p:spPr bwMode="auto">
              <a:xfrm>
                <a:off x="8845" y="0"/>
                <a:ext cx="122" cy="126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81" name="Freeform 153"/>
              <p:cNvSpPr>
                <a:spLocks/>
              </p:cNvSpPr>
              <p:nvPr/>
            </p:nvSpPr>
            <p:spPr bwMode="auto">
              <a:xfrm>
                <a:off x="-31" y="13038"/>
                <a:ext cx="20070" cy="6962"/>
              </a:xfrm>
              <a:custGeom>
                <a:avLst/>
                <a:gdLst>
                  <a:gd name="T0" fmla="*/ 0 w 20000"/>
                  <a:gd name="T1" fmla="*/ 0 h 20000"/>
                  <a:gd name="T2" fmla="*/ 9773 w 20000"/>
                  <a:gd name="T3" fmla="*/ 19890 h 20000"/>
                  <a:gd name="T4" fmla="*/ 19886 w 20000"/>
                  <a:gd name="T5" fmla="*/ 220 h 20000"/>
                  <a:gd name="T6" fmla="*/ 227 w 20000"/>
                  <a:gd name="T7" fmla="*/ 22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9773" y="19890"/>
                    </a:lnTo>
                    <a:lnTo>
                      <a:pt x="19886" y="220"/>
                    </a:lnTo>
                    <a:lnTo>
                      <a:pt x="227" y="22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50682" name="Oval 154"/>
            <p:cNvSpPr>
              <a:spLocks noChangeArrowheads="1"/>
            </p:cNvSpPr>
            <p:nvPr/>
          </p:nvSpPr>
          <p:spPr bwMode="auto">
            <a:xfrm>
              <a:off x="3890" y="4224"/>
              <a:ext cx="64" cy="6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150683" name="Group 155"/>
            <p:cNvGrpSpPr>
              <a:grpSpLocks/>
            </p:cNvGrpSpPr>
            <p:nvPr/>
          </p:nvGrpSpPr>
          <p:grpSpPr bwMode="auto">
            <a:xfrm>
              <a:off x="5234" y="1830"/>
              <a:ext cx="217" cy="1188"/>
              <a:chOff x="0" y="-1"/>
              <a:chExt cx="20000" cy="20001"/>
            </a:xfrm>
          </p:grpSpPr>
          <p:sp>
            <p:nvSpPr>
              <p:cNvPr id="150684" name="Rectangle 156"/>
              <p:cNvSpPr>
                <a:spLocks noChangeArrowheads="1"/>
              </p:cNvSpPr>
              <p:nvPr/>
            </p:nvSpPr>
            <p:spPr bwMode="auto">
              <a:xfrm>
                <a:off x="0" y="5335"/>
                <a:ext cx="20000" cy="941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85" name="Line 157"/>
              <p:cNvSpPr>
                <a:spLocks noChangeShapeType="1"/>
              </p:cNvSpPr>
              <p:nvPr/>
            </p:nvSpPr>
            <p:spPr bwMode="auto">
              <a:xfrm>
                <a:off x="9951" y="-1"/>
                <a:ext cx="98" cy="53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86" name="Line 158"/>
              <p:cNvSpPr>
                <a:spLocks noChangeShapeType="1"/>
              </p:cNvSpPr>
              <p:nvPr/>
            </p:nvSpPr>
            <p:spPr bwMode="auto">
              <a:xfrm flipV="1">
                <a:off x="11059" y="14628"/>
                <a:ext cx="99" cy="53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50687" name="Group 159"/>
            <p:cNvGrpSpPr>
              <a:grpSpLocks/>
            </p:cNvGrpSpPr>
            <p:nvPr/>
          </p:nvGrpSpPr>
          <p:grpSpPr bwMode="auto">
            <a:xfrm>
              <a:off x="7076" y="1812"/>
              <a:ext cx="217" cy="1188"/>
              <a:chOff x="0" y="-1"/>
              <a:chExt cx="20000" cy="20001"/>
            </a:xfrm>
          </p:grpSpPr>
          <p:sp>
            <p:nvSpPr>
              <p:cNvPr id="150688" name="Rectangle 160"/>
              <p:cNvSpPr>
                <a:spLocks noChangeArrowheads="1"/>
              </p:cNvSpPr>
              <p:nvPr/>
            </p:nvSpPr>
            <p:spPr bwMode="auto">
              <a:xfrm>
                <a:off x="0" y="5335"/>
                <a:ext cx="20000" cy="941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89" name="Line 161"/>
              <p:cNvSpPr>
                <a:spLocks noChangeShapeType="1"/>
              </p:cNvSpPr>
              <p:nvPr/>
            </p:nvSpPr>
            <p:spPr bwMode="auto">
              <a:xfrm>
                <a:off x="9963" y="-1"/>
                <a:ext cx="99" cy="53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90" name="Line 162"/>
              <p:cNvSpPr>
                <a:spLocks noChangeShapeType="1"/>
              </p:cNvSpPr>
              <p:nvPr/>
            </p:nvSpPr>
            <p:spPr bwMode="auto">
              <a:xfrm flipV="1">
                <a:off x="11073" y="14628"/>
                <a:ext cx="74" cy="53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50691" name="Group 163"/>
            <p:cNvGrpSpPr>
              <a:grpSpLocks/>
            </p:cNvGrpSpPr>
            <p:nvPr/>
          </p:nvGrpSpPr>
          <p:grpSpPr bwMode="auto">
            <a:xfrm>
              <a:off x="7088" y="5280"/>
              <a:ext cx="217" cy="1188"/>
              <a:chOff x="0" y="1"/>
              <a:chExt cx="20000" cy="19998"/>
            </a:xfrm>
          </p:grpSpPr>
          <p:sp>
            <p:nvSpPr>
              <p:cNvPr id="150692" name="Rectangle 164"/>
              <p:cNvSpPr>
                <a:spLocks noChangeArrowheads="1"/>
              </p:cNvSpPr>
              <p:nvPr/>
            </p:nvSpPr>
            <p:spPr bwMode="auto">
              <a:xfrm>
                <a:off x="0" y="5339"/>
                <a:ext cx="20000" cy="940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93" name="Line 165"/>
              <p:cNvSpPr>
                <a:spLocks noChangeShapeType="1"/>
              </p:cNvSpPr>
              <p:nvPr/>
            </p:nvSpPr>
            <p:spPr bwMode="auto">
              <a:xfrm>
                <a:off x="9963" y="1"/>
                <a:ext cx="74" cy="53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94" name="Line 166"/>
              <p:cNvSpPr>
                <a:spLocks noChangeShapeType="1"/>
              </p:cNvSpPr>
              <p:nvPr/>
            </p:nvSpPr>
            <p:spPr bwMode="auto">
              <a:xfrm flipV="1">
                <a:off x="11073" y="14629"/>
                <a:ext cx="74" cy="53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50695" name="Line 167"/>
            <p:cNvSpPr>
              <a:spLocks noChangeShapeType="1"/>
            </p:cNvSpPr>
            <p:nvPr/>
          </p:nvSpPr>
          <p:spPr bwMode="auto">
            <a:xfrm>
              <a:off x="7202" y="6432"/>
              <a:ext cx="7" cy="3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0696" name="Oval 168"/>
            <p:cNvSpPr>
              <a:spLocks noChangeArrowheads="1"/>
            </p:cNvSpPr>
            <p:nvPr/>
          </p:nvSpPr>
          <p:spPr bwMode="auto">
            <a:xfrm>
              <a:off x="5390" y="5466"/>
              <a:ext cx="64" cy="6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150697" name="Group 169"/>
            <p:cNvGrpSpPr>
              <a:grpSpLocks/>
            </p:cNvGrpSpPr>
            <p:nvPr/>
          </p:nvGrpSpPr>
          <p:grpSpPr bwMode="auto">
            <a:xfrm>
              <a:off x="7046" y="6708"/>
              <a:ext cx="321" cy="283"/>
              <a:chOff x="0" y="31"/>
              <a:chExt cx="20000" cy="19969"/>
            </a:xfrm>
          </p:grpSpPr>
          <p:sp>
            <p:nvSpPr>
              <p:cNvPr id="150698" name="Line 170"/>
              <p:cNvSpPr>
                <a:spLocks noChangeShapeType="1"/>
              </p:cNvSpPr>
              <p:nvPr/>
            </p:nvSpPr>
            <p:spPr bwMode="auto">
              <a:xfrm>
                <a:off x="0" y="19924"/>
                <a:ext cx="20000" cy="7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699" name="Line 171"/>
              <p:cNvSpPr>
                <a:spLocks noChangeShapeType="1"/>
              </p:cNvSpPr>
              <p:nvPr/>
            </p:nvSpPr>
            <p:spPr bwMode="auto">
              <a:xfrm flipV="1">
                <a:off x="9967" y="31"/>
                <a:ext cx="66" cy="173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50700" name="Oval 172"/>
            <p:cNvSpPr>
              <a:spLocks noChangeArrowheads="1"/>
            </p:cNvSpPr>
            <p:nvPr/>
          </p:nvSpPr>
          <p:spPr bwMode="auto">
            <a:xfrm>
              <a:off x="7175" y="4663"/>
              <a:ext cx="64" cy="6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150701" name="Group 173"/>
            <p:cNvGrpSpPr>
              <a:grpSpLocks/>
            </p:cNvGrpSpPr>
            <p:nvPr/>
          </p:nvGrpSpPr>
          <p:grpSpPr bwMode="auto">
            <a:xfrm>
              <a:off x="5271" y="5605"/>
              <a:ext cx="295" cy="1134"/>
              <a:chOff x="3501" y="5050"/>
              <a:chExt cx="295" cy="1134"/>
            </a:xfrm>
          </p:grpSpPr>
          <p:sp>
            <p:nvSpPr>
              <p:cNvPr id="150702" name="Line 174"/>
              <p:cNvSpPr>
                <a:spLocks noChangeShapeType="1"/>
              </p:cNvSpPr>
              <p:nvPr/>
            </p:nvSpPr>
            <p:spPr bwMode="auto">
              <a:xfrm>
                <a:off x="3645" y="5050"/>
                <a:ext cx="1" cy="4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703" name="Line 175"/>
              <p:cNvSpPr>
                <a:spLocks noChangeShapeType="1"/>
              </p:cNvSpPr>
              <p:nvPr/>
            </p:nvSpPr>
            <p:spPr bwMode="auto">
              <a:xfrm>
                <a:off x="3507" y="5464"/>
                <a:ext cx="289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704" name="Line 176"/>
              <p:cNvSpPr>
                <a:spLocks noChangeShapeType="1"/>
              </p:cNvSpPr>
              <p:nvPr/>
            </p:nvSpPr>
            <p:spPr bwMode="auto">
              <a:xfrm flipH="1">
                <a:off x="3501" y="5470"/>
                <a:ext cx="271" cy="33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705" name="Line 177"/>
              <p:cNvSpPr>
                <a:spLocks noChangeShapeType="1"/>
              </p:cNvSpPr>
              <p:nvPr/>
            </p:nvSpPr>
            <p:spPr bwMode="auto">
              <a:xfrm>
                <a:off x="3507" y="5812"/>
                <a:ext cx="259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706" name="Line 178"/>
              <p:cNvSpPr>
                <a:spLocks noChangeShapeType="1"/>
              </p:cNvSpPr>
              <p:nvPr/>
            </p:nvSpPr>
            <p:spPr bwMode="auto">
              <a:xfrm>
                <a:off x="3651" y="5632"/>
                <a:ext cx="145" cy="17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707" name="Freeform 179"/>
              <p:cNvSpPr>
                <a:spLocks/>
              </p:cNvSpPr>
              <p:nvPr/>
            </p:nvSpPr>
            <p:spPr bwMode="auto">
              <a:xfrm>
                <a:off x="3518" y="5632"/>
                <a:ext cx="254" cy="181"/>
              </a:xfrm>
              <a:custGeom>
                <a:avLst/>
                <a:gdLst>
                  <a:gd name="T0" fmla="*/ 9528 w 20000"/>
                  <a:gd name="T1" fmla="*/ 0 h 20000"/>
                  <a:gd name="T2" fmla="*/ 10000 w 20000"/>
                  <a:gd name="T3" fmla="*/ 331 h 20000"/>
                  <a:gd name="T4" fmla="*/ 10000 w 20000"/>
                  <a:gd name="T5" fmla="*/ 4530 h 20000"/>
                  <a:gd name="T6" fmla="*/ 9449 w 20000"/>
                  <a:gd name="T7" fmla="*/ 4530 h 20000"/>
                  <a:gd name="T8" fmla="*/ 9449 w 20000"/>
                  <a:gd name="T9" fmla="*/ 5304 h 20000"/>
                  <a:gd name="T10" fmla="*/ 8268 w 20000"/>
                  <a:gd name="T11" fmla="*/ 5304 h 20000"/>
                  <a:gd name="T12" fmla="*/ 8268 w 20000"/>
                  <a:gd name="T13" fmla="*/ 6188 h 20000"/>
                  <a:gd name="T14" fmla="*/ 6457 w 20000"/>
                  <a:gd name="T15" fmla="*/ 6188 h 20000"/>
                  <a:gd name="T16" fmla="*/ 6457 w 20000"/>
                  <a:gd name="T17" fmla="*/ 6961 h 20000"/>
                  <a:gd name="T18" fmla="*/ 5276 w 20000"/>
                  <a:gd name="T19" fmla="*/ 6961 h 20000"/>
                  <a:gd name="T20" fmla="*/ 5276 w 20000"/>
                  <a:gd name="T21" fmla="*/ 7845 h 20000"/>
                  <a:gd name="T22" fmla="*/ 4724 w 20000"/>
                  <a:gd name="T23" fmla="*/ 7845 h 20000"/>
                  <a:gd name="T24" fmla="*/ 4724 w 20000"/>
                  <a:gd name="T25" fmla="*/ 9503 h 20000"/>
                  <a:gd name="T26" fmla="*/ 4094 w 20000"/>
                  <a:gd name="T27" fmla="*/ 9503 h 20000"/>
                  <a:gd name="T28" fmla="*/ 4094 w 20000"/>
                  <a:gd name="T29" fmla="*/ 11160 h 20000"/>
                  <a:gd name="T30" fmla="*/ 3543 w 20000"/>
                  <a:gd name="T31" fmla="*/ 11160 h 20000"/>
                  <a:gd name="T32" fmla="*/ 3543 w 20000"/>
                  <a:gd name="T33" fmla="*/ 11934 h 20000"/>
                  <a:gd name="T34" fmla="*/ 2913 w 20000"/>
                  <a:gd name="T35" fmla="*/ 11934 h 20000"/>
                  <a:gd name="T36" fmla="*/ 2913 w 20000"/>
                  <a:gd name="T37" fmla="*/ 13591 h 20000"/>
                  <a:gd name="T38" fmla="*/ 2362 w 20000"/>
                  <a:gd name="T39" fmla="*/ 13591 h 20000"/>
                  <a:gd name="T40" fmla="*/ 2362 w 20000"/>
                  <a:gd name="T41" fmla="*/ 15249 h 20000"/>
                  <a:gd name="T42" fmla="*/ 1732 w 20000"/>
                  <a:gd name="T43" fmla="*/ 15249 h 20000"/>
                  <a:gd name="T44" fmla="*/ 1732 w 20000"/>
                  <a:gd name="T45" fmla="*/ 16133 h 20000"/>
                  <a:gd name="T46" fmla="*/ 0 w 20000"/>
                  <a:gd name="T47" fmla="*/ 16133 h 20000"/>
                  <a:gd name="T48" fmla="*/ 79 w 20000"/>
                  <a:gd name="T49" fmla="*/ 18564 h 20000"/>
                  <a:gd name="T50" fmla="*/ 19921 w 20000"/>
                  <a:gd name="T51" fmla="*/ 19890 h 20000"/>
                  <a:gd name="T52" fmla="*/ 10000 w 20000"/>
                  <a:gd name="T53" fmla="*/ 1326 h 20000"/>
                  <a:gd name="T54" fmla="*/ 8583 w 20000"/>
                  <a:gd name="T55" fmla="*/ 1326 h 20000"/>
                  <a:gd name="T56" fmla="*/ 8583 w 20000"/>
                  <a:gd name="T57" fmla="*/ 2652 h 20000"/>
                  <a:gd name="T58" fmla="*/ 10472 w 20000"/>
                  <a:gd name="T59" fmla="*/ 331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000" h="20000">
                    <a:moveTo>
                      <a:pt x="9528" y="0"/>
                    </a:moveTo>
                    <a:lnTo>
                      <a:pt x="10000" y="331"/>
                    </a:lnTo>
                    <a:lnTo>
                      <a:pt x="10000" y="4530"/>
                    </a:lnTo>
                    <a:lnTo>
                      <a:pt x="9449" y="4530"/>
                    </a:lnTo>
                    <a:lnTo>
                      <a:pt x="9449" y="5304"/>
                    </a:lnTo>
                    <a:lnTo>
                      <a:pt x="8268" y="5304"/>
                    </a:lnTo>
                    <a:lnTo>
                      <a:pt x="8268" y="6188"/>
                    </a:lnTo>
                    <a:lnTo>
                      <a:pt x="6457" y="6188"/>
                    </a:lnTo>
                    <a:lnTo>
                      <a:pt x="6457" y="6961"/>
                    </a:lnTo>
                    <a:lnTo>
                      <a:pt x="5276" y="6961"/>
                    </a:lnTo>
                    <a:lnTo>
                      <a:pt x="5276" y="7845"/>
                    </a:lnTo>
                    <a:lnTo>
                      <a:pt x="4724" y="7845"/>
                    </a:lnTo>
                    <a:lnTo>
                      <a:pt x="4724" y="9503"/>
                    </a:lnTo>
                    <a:lnTo>
                      <a:pt x="4094" y="9503"/>
                    </a:lnTo>
                    <a:lnTo>
                      <a:pt x="4094" y="11160"/>
                    </a:lnTo>
                    <a:lnTo>
                      <a:pt x="3543" y="11160"/>
                    </a:lnTo>
                    <a:lnTo>
                      <a:pt x="3543" y="11934"/>
                    </a:lnTo>
                    <a:lnTo>
                      <a:pt x="2913" y="11934"/>
                    </a:lnTo>
                    <a:lnTo>
                      <a:pt x="2913" y="13591"/>
                    </a:lnTo>
                    <a:lnTo>
                      <a:pt x="2362" y="13591"/>
                    </a:lnTo>
                    <a:lnTo>
                      <a:pt x="2362" y="15249"/>
                    </a:lnTo>
                    <a:lnTo>
                      <a:pt x="1732" y="15249"/>
                    </a:lnTo>
                    <a:lnTo>
                      <a:pt x="1732" y="16133"/>
                    </a:lnTo>
                    <a:lnTo>
                      <a:pt x="0" y="16133"/>
                    </a:lnTo>
                    <a:lnTo>
                      <a:pt x="79" y="18564"/>
                    </a:lnTo>
                    <a:lnTo>
                      <a:pt x="19921" y="19890"/>
                    </a:lnTo>
                    <a:lnTo>
                      <a:pt x="10000" y="1326"/>
                    </a:lnTo>
                    <a:lnTo>
                      <a:pt x="8583" y="1326"/>
                    </a:lnTo>
                    <a:lnTo>
                      <a:pt x="8583" y="2652"/>
                    </a:lnTo>
                    <a:lnTo>
                      <a:pt x="10472" y="3315"/>
                    </a:lnTo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708" name="Line 180"/>
              <p:cNvSpPr>
                <a:spLocks noChangeShapeType="1"/>
              </p:cNvSpPr>
              <p:nvPr/>
            </p:nvSpPr>
            <p:spPr bwMode="auto">
              <a:xfrm>
                <a:off x="3645" y="5824"/>
                <a:ext cx="1" cy="3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3991882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7762" y="1475581"/>
            <a:ext cx="9714851" cy="579710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sz="2200">
                <a:effectLst>
                  <a:outerShdw blurRad="38100" dist="38100" dir="2700000" algn="tl">
                    <a:srgbClr val="FFFFFF"/>
                  </a:outerShdw>
                </a:effectLst>
              </a:rPr>
              <a:t>Mivel a T</a:t>
            </a:r>
            <a:r>
              <a:rPr lang="hu-HU" sz="22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hu-HU" sz="2200">
                <a:effectLst>
                  <a:outerShdw blurRad="38100" dist="38100" dir="2700000" algn="tl">
                    <a:srgbClr val="FFFFFF"/>
                  </a:outerShdw>
                </a:effectLst>
              </a:rPr>
              <a:t> MOS tranzisztor gate-jén nem folyik áram, így az áramkör két egy tranzisztoros áramkörként megoldató.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/>
              <a:t>Első lépésben az R</a:t>
            </a:r>
            <a:r>
              <a:rPr lang="hu-HU" sz="2000" baseline="-25000"/>
              <a:t>3</a:t>
            </a:r>
            <a:r>
              <a:rPr lang="hu-HU" sz="2000"/>
              <a:t>, T</a:t>
            </a:r>
            <a:r>
              <a:rPr lang="hu-HU" sz="2000" baseline="-25000"/>
              <a:t>2</a:t>
            </a:r>
            <a:r>
              <a:rPr lang="hu-HU" sz="2000"/>
              <a:t> és R</a:t>
            </a:r>
            <a:r>
              <a:rPr lang="hu-HU" sz="2000" baseline="-25000"/>
              <a:t>7</a:t>
            </a:r>
            <a:r>
              <a:rPr lang="hu-HU" sz="2000"/>
              <a:t> elemeket figyelmen kívül lehet hagyni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/>
              <a:t>Ha kijött egy érték U</a:t>
            </a:r>
            <a:r>
              <a:rPr lang="hu-HU" sz="2000" baseline="-25000"/>
              <a:t>2</a:t>
            </a:r>
            <a:r>
              <a:rPr lang="hu-HU" sz="2000"/>
              <a:t>-re, akkor ki lehet számítani az áramkör második felét</a:t>
            </a:r>
          </a:p>
          <a:p>
            <a:pPr>
              <a:buFont typeface="Arial" pitchFamily="34" charset="0"/>
              <a:buChar char="•"/>
            </a:pPr>
            <a:r>
              <a:rPr lang="hu-HU" sz="2200"/>
              <a:t>U</a:t>
            </a:r>
            <a:r>
              <a:rPr lang="hu-HU" sz="2200" baseline="-25000"/>
              <a:t>1</a:t>
            </a:r>
            <a:r>
              <a:rPr lang="hu-HU" sz="2200"/>
              <a:t> és U</a:t>
            </a:r>
            <a:r>
              <a:rPr lang="hu-HU" sz="2200" baseline="-25000"/>
              <a:t>3</a:t>
            </a:r>
            <a:r>
              <a:rPr lang="hu-HU" sz="2200"/>
              <a:t> között a pn-átmenet nyitófeszültsége van, ebben az esetben az </a:t>
            </a:r>
            <a:r>
              <a:rPr lang="hu-HU" sz="2200" smtClean="0"/>
              <a:t>0,7</a:t>
            </a:r>
            <a:r>
              <a:rPr lang="hu-HU" sz="2400"/>
              <a:t> </a:t>
            </a:r>
            <a:r>
              <a:rPr lang="hu-HU" sz="2200" smtClean="0"/>
              <a:t>V</a:t>
            </a:r>
            <a:endParaRPr lang="hu-HU" sz="220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/>
              <a:t>Így kiszámítható az R</a:t>
            </a:r>
            <a:r>
              <a:rPr lang="hu-HU" sz="2000" baseline="-25000"/>
              <a:t>4</a:t>
            </a:r>
            <a:r>
              <a:rPr lang="hu-HU" sz="2000"/>
              <a:t> ellenálláson átfolyó I</a:t>
            </a:r>
            <a:r>
              <a:rPr lang="hu-HU" sz="2000" baseline="-25000"/>
              <a:t>4</a:t>
            </a:r>
            <a:r>
              <a:rPr lang="hu-HU" sz="2000"/>
              <a:t> áram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/>
              <a:t>Az I</a:t>
            </a:r>
            <a:r>
              <a:rPr lang="hu-HU" sz="2000" baseline="-25000"/>
              <a:t>4</a:t>
            </a:r>
            <a:r>
              <a:rPr lang="hu-HU" sz="2000"/>
              <a:t> átfolyik R</a:t>
            </a:r>
            <a:r>
              <a:rPr lang="hu-HU" sz="2000" baseline="-25000"/>
              <a:t>1</a:t>
            </a:r>
            <a:r>
              <a:rPr lang="hu-HU" sz="2000"/>
              <a:t>-en és R</a:t>
            </a:r>
            <a:r>
              <a:rPr lang="hu-HU" sz="2000" baseline="-25000"/>
              <a:t>5</a:t>
            </a:r>
            <a:r>
              <a:rPr lang="hu-HU" sz="2000"/>
              <a:t>-ön is, persze az R</a:t>
            </a:r>
            <a:r>
              <a:rPr lang="hu-HU" sz="2000" baseline="-25000"/>
              <a:t>1</a:t>
            </a:r>
            <a:r>
              <a:rPr lang="hu-HU" sz="2000"/>
              <a:t>-en átfolyik még az I</a:t>
            </a:r>
            <a:r>
              <a:rPr lang="hu-HU" sz="2000" baseline="-25000"/>
              <a:t>B1</a:t>
            </a:r>
            <a:r>
              <a:rPr lang="hu-HU" sz="2000"/>
              <a:t>, az R</a:t>
            </a:r>
            <a:r>
              <a:rPr lang="hu-HU" sz="2000" baseline="-25000"/>
              <a:t>5</a:t>
            </a:r>
            <a:r>
              <a:rPr lang="hu-HU" sz="2000"/>
              <a:t>-ön pedig az I</a:t>
            </a:r>
            <a:r>
              <a:rPr lang="hu-HU" sz="2000" baseline="-25000"/>
              <a:t>E1</a:t>
            </a:r>
            <a:r>
              <a:rPr lang="hu-HU" sz="2000"/>
              <a:t> is</a:t>
            </a:r>
          </a:p>
          <a:p>
            <a:pPr>
              <a:buFont typeface="Arial" pitchFamily="34" charset="0"/>
              <a:buChar char="•"/>
            </a:pPr>
            <a:r>
              <a:rPr lang="hu-HU" sz="2200"/>
              <a:t>U</a:t>
            </a:r>
            <a:r>
              <a:rPr lang="hu-HU" sz="2200" baseline="-25000"/>
              <a:t>3</a:t>
            </a:r>
            <a:r>
              <a:rPr lang="hu-HU" sz="2200"/>
              <a:t> értéke következik a Z</a:t>
            </a:r>
            <a:r>
              <a:rPr lang="hu-HU" sz="2200" baseline="-25000"/>
              <a:t>1</a:t>
            </a:r>
            <a:r>
              <a:rPr lang="hu-HU" sz="2200"/>
              <a:t> Zener dióda letörési feszültségéből, amiből U</a:t>
            </a:r>
            <a:r>
              <a:rPr lang="hu-HU" sz="2200" baseline="-25000"/>
              <a:t>1</a:t>
            </a:r>
            <a:r>
              <a:rPr lang="hu-HU" sz="2200"/>
              <a:t> is kiadódik</a:t>
            </a:r>
          </a:p>
          <a:p>
            <a:pPr>
              <a:buFont typeface="Arial" pitchFamily="34" charset="0"/>
              <a:buChar char="•"/>
            </a:pPr>
            <a:r>
              <a:rPr lang="hu-HU" sz="2200"/>
              <a:t>A T</a:t>
            </a:r>
            <a:r>
              <a:rPr lang="hu-HU" sz="2200" baseline="-25000"/>
              <a:t>1</a:t>
            </a:r>
            <a:r>
              <a:rPr lang="hu-HU" sz="2200"/>
              <a:t> tranzisztor üzemmódjára feltételezéssel kell élni és az U</a:t>
            </a:r>
            <a:r>
              <a:rPr lang="hu-HU" sz="2200" baseline="-25000"/>
              <a:t>2</a:t>
            </a:r>
            <a:r>
              <a:rPr lang="hu-HU" sz="2200"/>
              <a:t> pontra iterációt alkalmazva megoldható a feladat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/>
              <a:t>Ha ellentmondásra jutunk, akkor T</a:t>
            </a:r>
            <a:r>
              <a:rPr lang="hu-HU" sz="2000" baseline="-25000"/>
              <a:t>1</a:t>
            </a:r>
            <a:r>
              <a:rPr lang="hu-HU" sz="2000"/>
              <a:t> üzemmódjára tett feltételezésünket módosítani kell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title"/>
          </p:nvPr>
        </p:nvSpPr>
        <p:spPr>
          <a:xfrm>
            <a:off x="516283" y="605753"/>
            <a:ext cx="8568531" cy="67141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45" tIns="48997" rIns="99745" bIns="48997">
            <a:spAutoFit/>
          </a:bodyPr>
          <a:lstStyle/>
          <a:p>
            <a:r>
              <a:rPr lang="hu-HU" sz="4000"/>
              <a:t>Segítség a megoldáshoz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728479" y="189908"/>
            <a:ext cx="2184135" cy="59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/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13. </a:t>
            </a:r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45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6a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503238"/>
            <a:ext cx="8485187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/>
              <a:t>Megoldás</a:t>
            </a:r>
          </a:p>
        </p:txBody>
      </p:sp>
      <p:graphicFrame>
        <p:nvGraphicFramePr>
          <p:cNvPr id="152580" name="Group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8120864"/>
              </p:ext>
            </p:extLst>
          </p:nvPr>
        </p:nvGraphicFramePr>
        <p:xfrm>
          <a:off x="2658416" y="1557434"/>
          <a:ext cx="4200260" cy="5500021"/>
        </p:xfrm>
        <a:graphic>
          <a:graphicData uri="http://schemas.openxmlformats.org/drawingml/2006/table">
            <a:tbl>
              <a:tblPr/>
              <a:tblGrid>
                <a:gridCol w="840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2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Név</a:t>
                      </a:r>
                      <a:endParaRPr kumimoji="0" lang="hu-H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hu-H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hu-H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hu-HU" sz="15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hu-H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 V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 V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hu-HU" sz="15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hu-H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 V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 V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hu-HU" sz="15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hu-H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 V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 V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hu-HU" sz="15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hu-H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 V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11,93 V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hu-HU" sz="15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hu-H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 V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4,17 V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hu-HU" sz="15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hu-H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 mA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 mA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hu-HU" sz="15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hu-H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 mA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1,07 mA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hu-HU" sz="15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hu-H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 mA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0,014 mA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hu-HU" sz="15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hu-H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 mA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 mA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hu-HU" sz="15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hu-H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 mA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0,007 mA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hu-HU" sz="15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hu-H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 mA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0,014 mA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hu-HU" sz="15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Z1</a:t>
                      </a:r>
                      <a:endParaRPr kumimoji="0" lang="hu-H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0,55 mA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1,13 mA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hu-HU" sz="15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B1</a:t>
                      </a:r>
                      <a:endParaRPr kumimoji="0" lang="hu-H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 mA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 mA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hu-HU" sz="15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hu-H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telítéses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telítéses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hu-HU" sz="15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hu-H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telítéses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telítéses</a:t>
                      </a:r>
                      <a:endParaRPr kumimoji="0" lang="hu-H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728479" y="189908"/>
            <a:ext cx="2184135" cy="59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/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13. </a:t>
            </a:r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75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12700"/>
            <a:ext cx="9526587" cy="1260475"/>
          </a:xfrm>
        </p:spPr>
        <p:txBody>
          <a:bodyPr/>
          <a:lstStyle/>
          <a:p>
            <a:r>
              <a:rPr lang="en-US" altLang="hu-HU" smtClean="0"/>
              <a:t>Robert Noyce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547813"/>
            <a:ext cx="9505950" cy="511175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0"/>
              </a:spcAft>
            </a:pPr>
            <a:r>
              <a:rPr lang="en-US" altLang="hu-HU" sz="2200" smtClean="0"/>
              <a:t>Fairchild Semiconductor</a:t>
            </a:r>
            <a:r>
              <a:rPr lang="hu-HU" altLang="hu-HU" sz="2200" smtClean="0"/>
              <a:t>, 1959. január (Kalifornia)</a:t>
            </a:r>
          </a:p>
          <a:p>
            <a:pPr lvl="1">
              <a:lnSpc>
                <a:spcPct val="80000"/>
              </a:lnSpc>
              <a:spcAft>
                <a:spcPct val="0"/>
              </a:spcAft>
            </a:pPr>
            <a:r>
              <a:rPr lang="hu-HU" altLang="hu-HU" sz="2000" smtClean="0"/>
              <a:t>Egy alig indult, kis cég</a:t>
            </a:r>
          </a:p>
          <a:p>
            <a:pPr lvl="1">
              <a:lnSpc>
                <a:spcPct val="80000"/>
              </a:lnSpc>
              <a:spcAft>
                <a:spcPct val="0"/>
              </a:spcAft>
            </a:pPr>
            <a:r>
              <a:rPr lang="hu-HU" altLang="hu-HU" sz="2000" smtClean="0"/>
              <a:t>Noyce az egyes alkatrészek összekötésére sokkal jobb megoldást talált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hu-HU" smtClean="0"/>
              <a:t>Feltalálta az ún. planáris technológiát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hu-HU" smtClean="0"/>
              <a:t>Lényegében Kilby-től függetlenül feltalálta az integrált áramkört (IC-t), s az ő módszerével gyártják azóta is az IC-ket</a:t>
            </a:r>
          </a:p>
          <a:p>
            <a:pPr>
              <a:lnSpc>
                <a:spcPct val="80000"/>
              </a:lnSpc>
              <a:spcAft>
                <a:spcPct val="0"/>
              </a:spcAft>
            </a:pPr>
            <a:r>
              <a:rPr lang="hu-HU" altLang="hu-HU" sz="2200" smtClean="0"/>
              <a:t>1959. tavasz:</a:t>
            </a:r>
          </a:p>
          <a:p>
            <a:pPr lvl="1">
              <a:lnSpc>
                <a:spcPct val="80000"/>
              </a:lnSpc>
              <a:spcAft>
                <a:spcPct val="0"/>
              </a:spcAft>
            </a:pPr>
            <a:r>
              <a:rPr lang="hu-HU" altLang="hu-HU" sz="2000" smtClean="0"/>
              <a:t>Fairchild létrehozta az „egységes áramkört” (</a:t>
            </a:r>
            <a:r>
              <a:rPr lang="en-US" altLang="hu-HU" sz="2000" smtClean="0"/>
              <a:t>unitary circuit</a:t>
            </a:r>
            <a:r>
              <a:rPr lang="hu-HU" altLang="hu-HU" sz="2000" smtClean="0"/>
              <a:t>)</a:t>
            </a:r>
          </a:p>
          <a:p>
            <a:pPr lvl="1">
              <a:lnSpc>
                <a:spcPct val="80000"/>
              </a:lnSpc>
              <a:spcAft>
                <a:spcPct val="0"/>
              </a:spcAft>
            </a:pPr>
            <a:r>
              <a:rPr lang="hu-HU" altLang="hu-HU" sz="2000" smtClean="0"/>
              <a:t>Benyújtottak rá egy szabadalmat</a:t>
            </a:r>
          </a:p>
          <a:p>
            <a:pPr lvl="1">
              <a:lnSpc>
                <a:spcPct val="80000"/>
              </a:lnSpc>
              <a:spcAft>
                <a:spcPct val="0"/>
              </a:spcAft>
            </a:pPr>
            <a:r>
              <a:rPr lang="hu-HU" altLang="hu-HU" sz="2000" smtClean="0"/>
              <a:t>Mivel tudtak a </a:t>
            </a:r>
            <a:r>
              <a:rPr lang="en-US" altLang="hu-HU" sz="2000" smtClean="0"/>
              <a:t>Texas Instruments</a:t>
            </a:r>
            <a:r>
              <a:rPr lang="hu-HU" altLang="hu-HU" sz="2000" smtClean="0"/>
              <a:t> hasonló szabadalmáról, egy részletes alkalmazás leírását nyújtották be, hogy elkerüljék a szabadalombitorlást</a:t>
            </a:r>
          </a:p>
          <a:p>
            <a:pPr>
              <a:lnSpc>
                <a:spcPct val="80000"/>
              </a:lnSpc>
              <a:spcAft>
                <a:spcPct val="0"/>
              </a:spcAft>
            </a:pPr>
            <a:r>
              <a:rPr lang="hu-HU" altLang="hu-HU" sz="2200" smtClean="0"/>
              <a:t>1961. április 25: az amerikai szabadalmi hivatal megadta az első szabadalmat Noyce-nak</a:t>
            </a:r>
          </a:p>
          <a:p>
            <a:pPr lvl="1">
              <a:lnSpc>
                <a:spcPct val="80000"/>
              </a:lnSpc>
              <a:spcAft>
                <a:spcPct val="0"/>
              </a:spcAft>
            </a:pPr>
            <a:r>
              <a:rPr lang="hu-HU" altLang="hu-HU" sz="2000" smtClean="0"/>
              <a:t>Kilby szabadalmát akkor még csak vizsgálták…</a:t>
            </a:r>
            <a:endParaRPr lang="en-GB" altLang="hu-H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3" y="287338"/>
            <a:ext cx="8569325" cy="755650"/>
          </a:xfrm>
        </p:spPr>
        <p:txBody>
          <a:bodyPr/>
          <a:lstStyle/>
          <a:p>
            <a:r>
              <a:rPr lang="hu-HU" altLang="hu-HU" sz="3500" smtClean="0"/>
              <a:t>MOSFET és az integrált áramkörök fejlődése</a:t>
            </a:r>
            <a:endParaRPr lang="hu-HU" altLang="hu-HU" i="1" smtClean="0">
              <a:latin typeface="TimesNewRomanPS-ItalicM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7963"/>
            <a:ext cx="8567738" cy="6081712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hu-HU" altLang="hu-HU" sz="2200" i="1" smtClean="0"/>
              <a:t>Első FET példányok:</a:t>
            </a:r>
          </a:p>
          <a:p>
            <a:pPr lvl="1">
              <a:lnSpc>
                <a:spcPct val="90000"/>
              </a:lnSpc>
              <a:spcAft>
                <a:spcPct val="0"/>
              </a:spcAft>
            </a:pPr>
            <a:r>
              <a:rPr lang="hu-HU" altLang="hu-HU" b="1" smtClean="0">
                <a:solidFill>
                  <a:srgbClr val="003300"/>
                </a:solidFill>
              </a:rPr>
              <a:t>1957: MOSFET (=MOS tranzisztor)</a:t>
            </a:r>
          </a:p>
          <a:p>
            <a:pPr lvl="1">
              <a:lnSpc>
                <a:spcPct val="90000"/>
              </a:lnSpc>
              <a:spcAft>
                <a:spcPct val="0"/>
              </a:spcAft>
            </a:pPr>
            <a:r>
              <a:rPr lang="hu-HU" altLang="hu-HU" b="1" smtClean="0">
                <a:solidFill>
                  <a:srgbClr val="003300"/>
                </a:solidFill>
              </a:rPr>
              <a:t>1958: JFET</a:t>
            </a:r>
            <a:endParaRPr lang="hu-HU" altLang="hu-HU" smtClean="0"/>
          </a:p>
          <a:p>
            <a:pPr lvl="1">
              <a:lnSpc>
                <a:spcPct val="90000"/>
              </a:lnSpc>
              <a:spcAft>
                <a:spcPct val="0"/>
              </a:spcAft>
            </a:pPr>
            <a:endParaRPr lang="hu-HU" altLang="hu-HU" smtClean="0"/>
          </a:p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hu-HU" altLang="hu-HU" sz="2200" i="1" smtClean="0"/>
              <a:t>IC-k bonyolultságának változása:</a:t>
            </a:r>
          </a:p>
          <a:p>
            <a:pPr lvl="1">
              <a:lnSpc>
                <a:spcPct val="90000"/>
              </a:lnSpc>
              <a:spcAft>
                <a:spcPct val="0"/>
              </a:spcAft>
            </a:pPr>
            <a:r>
              <a:rPr lang="hu-HU" altLang="hu-HU" smtClean="0"/>
              <a:t>1960: SSI: &lt; 100 elem</a:t>
            </a:r>
          </a:p>
          <a:p>
            <a:pPr lvl="1">
              <a:lnSpc>
                <a:spcPct val="90000"/>
              </a:lnSpc>
              <a:spcAft>
                <a:spcPct val="0"/>
              </a:spcAft>
            </a:pPr>
            <a:r>
              <a:rPr lang="hu-HU" altLang="hu-HU" smtClean="0"/>
              <a:t>1966: MSI: n × 100 elem</a:t>
            </a:r>
          </a:p>
          <a:p>
            <a:pPr lvl="1">
              <a:lnSpc>
                <a:spcPct val="90000"/>
              </a:lnSpc>
              <a:spcAft>
                <a:spcPct val="0"/>
              </a:spcAft>
            </a:pPr>
            <a:r>
              <a:rPr lang="hu-HU" altLang="hu-HU" smtClean="0"/>
              <a:t>1969: LSI: n × 1000 elem</a:t>
            </a:r>
          </a:p>
          <a:p>
            <a:pPr lvl="1">
              <a:lnSpc>
                <a:spcPct val="90000"/>
              </a:lnSpc>
              <a:spcAft>
                <a:spcPct val="0"/>
              </a:spcAft>
            </a:pPr>
            <a:r>
              <a:rPr lang="hu-HU" altLang="hu-HU" smtClean="0"/>
              <a:t>1975: VLSI: n × 10000 elem</a:t>
            </a:r>
          </a:p>
          <a:p>
            <a:pPr lvl="1">
              <a:lnSpc>
                <a:spcPct val="90000"/>
              </a:lnSpc>
              <a:spcAft>
                <a:spcPct val="0"/>
              </a:spcAft>
            </a:pPr>
            <a:r>
              <a:rPr lang="hu-HU" altLang="hu-HU" i="1" smtClean="0"/>
              <a:t>Ma: </a:t>
            </a:r>
            <a:r>
              <a:rPr lang="hu-HU" altLang="hu-HU" smtClean="0"/>
              <a:t>ULSI: n × 1000000 elem</a:t>
            </a:r>
          </a:p>
          <a:p>
            <a:pPr lvl="1">
              <a:lnSpc>
                <a:spcPct val="90000"/>
              </a:lnSpc>
              <a:spcAft>
                <a:spcPct val="0"/>
              </a:spcAft>
            </a:pPr>
            <a:endParaRPr lang="hu-HU" altLang="hu-HU" i="1" smtClean="0"/>
          </a:p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hu-HU" altLang="hu-HU" sz="2200" b="1" smtClean="0">
                <a:solidFill>
                  <a:srgbClr val="003300"/>
                </a:solidFill>
              </a:rPr>
              <a:t>1969: Mikroprocesszor</a:t>
            </a:r>
            <a:r>
              <a:rPr lang="hu-HU" altLang="hu-HU" sz="2200" smtClean="0"/>
              <a:t>, kezdet: Intel, Andrew Grove</a:t>
            </a:r>
          </a:p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hu-HU" altLang="hu-HU" sz="2200" i="1" smtClean="0"/>
              <a:t>Integrált áramkörök, memóriák, képfeldolgozó eszközök egyesítve: </a:t>
            </a:r>
            <a:r>
              <a:rPr lang="hu-HU" altLang="hu-HU" sz="2200" b="1" noProof="1" smtClean="0">
                <a:solidFill>
                  <a:srgbClr val="000066"/>
                </a:solidFill>
              </a:rPr>
              <a:t>Rendszer-egy-chipen</a:t>
            </a:r>
            <a:r>
              <a:rPr lang="hu-HU" altLang="hu-HU" sz="2200" i="1" noProof="1" smtClean="0">
                <a:solidFill>
                  <a:srgbClr val="000066"/>
                </a:solidFill>
              </a:rPr>
              <a:t> </a:t>
            </a:r>
            <a:r>
              <a:rPr lang="hu-HU" altLang="hu-HU" sz="2200" smtClean="0">
                <a:solidFill>
                  <a:srgbClr val="000066"/>
                </a:solidFill>
              </a:rPr>
              <a:t>(</a:t>
            </a:r>
            <a:r>
              <a:rPr lang="en-US" altLang="hu-HU" sz="2200" smtClean="0">
                <a:solidFill>
                  <a:srgbClr val="000066"/>
                </a:solidFill>
              </a:rPr>
              <a:t>System-on-a-chip, </a:t>
            </a:r>
            <a:r>
              <a:rPr lang="en-US" altLang="hu-HU" sz="2200" b="1" noProof="1" smtClean="0">
                <a:solidFill>
                  <a:srgbClr val="000066"/>
                </a:solidFill>
              </a:rPr>
              <a:t>SoC</a:t>
            </a:r>
            <a:r>
              <a:rPr lang="hu-HU" altLang="hu-HU" sz="2200" smtClean="0">
                <a:solidFill>
                  <a:srgbClr val="000066"/>
                </a:solidFill>
              </a:rPr>
              <a:t>)</a:t>
            </a:r>
          </a:p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hu-HU" altLang="hu-HU" sz="2200" smtClean="0">
                <a:solidFill>
                  <a:srgbClr val="FF0000"/>
                </a:solidFill>
              </a:rPr>
              <a:t>A mai integrált áramkörökben a </a:t>
            </a:r>
            <a:r>
              <a:rPr lang="hu-HU" altLang="hu-HU" sz="2200" b="1" smtClean="0">
                <a:solidFill>
                  <a:srgbClr val="FF0000"/>
                </a:solidFill>
              </a:rPr>
              <a:t>MOSFET a leggyakoribb</a:t>
            </a:r>
            <a:r>
              <a:rPr lang="hu-HU" altLang="hu-HU" sz="2200" smtClean="0">
                <a:solidFill>
                  <a:srgbClr val="FF0000"/>
                </a:solidFill>
              </a:rPr>
              <a:t> tranzisztor</a:t>
            </a:r>
          </a:p>
        </p:txBody>
      </p:sp>
      <p:pic>
        <p:nvPicPr>
          <p:cNvPr id="30724" name="Picture 4" descr="DEK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1398588"/>
            <a:ext cx="4405312" cy="359251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36550" y="252413"/>
            <a:ext cx="9323388" cy="6381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/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500" b="1">
                <a:solidFill>
                  <a:schemeClr val="accent1"/>
                </a:solidFill>
                <a:latin typeface="Bookman Old Style" pitchFamily="18" charset="0"/>
              </a:rPr>
              <a:t>Az integrált áramkörök fejlődése</a:t>
            </a:r>
            <a:endParaRPr lang="hu-HU" sz="3500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370013"/>
            <a:ext cx="89058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519363"/>
            <a:ext cx="8569325" cy="1260475"/>
          </a:xfrm>
        </p:spPr>
        <p:txBody>
          <a:bodyPr/>
          <a:lstStyle/>
          <a:p>
            <a:r>
              <a:rPr lang="hu-HU" smtClean="0"/>
              <a:t>Félvezető alapeszközök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6496" y="419981"/>
            <a:ext cx="8567632" cy="1007957"/>
          </a:xfrm>
        </p:spPr>
        <p:txBody>
          <a:bodyPr/>
          <a:lstStyle/>
          <a:p>
            <a:pPr>
              <a:defRPr/>
            </a:pPr>
            <a:r>
              <a:rPr lang="hu-HU" smtClean="0"/>
              <a:t>Az atomok energia sáv modellje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6496" y="1763924"/>
            <a:ext cx="6887704" cy="4955787"/>
          </a:xfrm>
        </p:spPr>
        <p:txBody>
          <a:bodyPr/>
          <a:lstStyle/>
          <a:p>
            <a:r>
              <a:rPr lang="hu-HU" altLang="hu-HU" sz="1984">
                <a:solidFill>
                  <a:srgbClr val="000000"/>
                </a:solidFill>
                <a:latin typeface="Arial" panose="020B0604020202020204" pitchFamily="34" charset="0"/>
              </a:rPr>
              <a:t>A Bohr modell szerint az atommag Coulomb potenciálterében lévő elektronok csak bizonyos megengedett energiaszinteket foglalhatnak el</a:t>
            </a:r>
          </a:p>
          <a:p>
            <a:endParaRPr lang="hu-HU" altLang="hu-HU" sz="1984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u-HU" altLang="hu-HU" sz="1984">
                <a:solidFill>
                  <a:srgbClr val="000000"/>
                </a:solidFill>
                <a:latin typeface="Arial" panose="020B0604020202020204" pitchFamily="34" charset="0"/>
              </a:rPr>
              <a:t>Alacsony hőmérsékleten az elektronok a megengedett energia szintek közül a legalacsonyabbakat töltik be </a:t>
            </a:r>
          </a:p>
          <a:p>
            <a:endParaRPr lang="hu-HU" altLang="hu-HU" sz="1984">
              <a:latin typeface="Arial" panose="020B0604020202020204" pitchFamily="34" charset="0"/>
            </a:endParaRPr>
          </a:p>
          <a:p>
            <a:r>
              <a:rPr lang="hu-HU" altLang="hu-HU" sz="1984" b="1">
                <a:solidFill>
                  <a:srgbClr val="FF0000"/>
                </a:solidFill>
                <a:latin typeface="Arial" panose="020B0604020202020204" pitchFamily="34" charset="0"/>
              </a:rPr>
              <a:t>Pauli elv</a:t>
            </a:r>
            <a:r>
              <a:rPr lang="hu-HU" altLang="hu-HU" sz="1984">
                <a:solidFill>
                  <a:srgbClr val="000066"/>
                </a:solidFill>
                <a:latin typeface="Arial" panose="020B0604020202020204" pitchFamily="34" charset="0"/>
              </a:rPr>
              <a:t>: maximum 2 ellenkező spinű elektron lehet egy energiaszinten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0204" y="1763924"/>
            <a:ext cx="1931917" cy="4955787"/>
          </a:xfrm>
          <a:noFill/>
        </p:spPr>
      </p:pic>
    </p:spTree>
    <p:extLst>
      <p:ext uri="{BB962C8B-B14F-4D97-AF65-F5344CB8AC3E}">
        <p14:creationId xmlns:p14="http://schemas.microsoft.com/office/powerpoint/2010/main" val="25296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8271" y="1081454"/>
            <a:ext cx="9491592" cy="2460394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hu-HU" altLang="hu-HU" sz="1984">
                <a:solidFill>
                  <a:srgbClr val="000000"/>
                </a:solidFill>
                <a:latin typeface="Arial" panose="020B0604020202020204" pitchFamily="34" charset="0"/>
              </a:rPr>
              <a:t>Több atom esetén az energiaszinteken meghatározó potenciáltér megváltozik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hu-HU" altLang="hu-HU" sz="1764">
                <a:latin typeface="Arial" panose="020B0604020202020204" pitchFamily="34" charset="0"/>
              </a:rPr>
              <a:t>A megengedett energiaszintek értéke megváltozik és </a:t>
            </a:r>
            <a:r>
              <a:rPr lang="hu-HU" altLang="hu-HU" sz="1764">
                <a:solidFill>
                  <a:srgbClr val="FF0000"/>
                </a:solidFill>
                <a:latin typeface="Arial" panose="020B0604020202020204" pitchFamily="34" charset="0"/>
              </a:rPr>
              <a:t>az energia vonalak energia sávokká szélesednek</a:t>
            </a:r>
            <a:endParaRPr lang="hu-HU" altLang="hu-HU" sz="1764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hu-HU" altLang="hu-HU" sz="1984" i="1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hu-HU" altLang="hu-HU" sz="1984">
                <a:solidFill>
                  <a:srgbClr val="000000"/>
                </a:solidFill>
                <a:latin typeface="Arial" panose="020B0604020202020204" pitchFamily="34" charset="0"/>
              </a:rPr>
              <a:t> atom esetén az egyes megengedett energia szintek egyenként </a:t>
            </a:r>
            <a:r>
              <a:rPr lang="hu-HU" altLang="hu-HU" sz="1984" i="1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hu-HU" altLang="hu-HU" sz="1984">
                <a:solidFill>
                  <a:srgbClr val="000000"/>
                </a:solidFill>
                <a:latin typeface="Arial" panose="020B0604020202020204" pitchFamily="34" charset="0"/>
              </a:rPr>
              <a:t> értékből álló energia sávvá alakulnak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hu-HU" altLang="hu-HU" sz="1984">
                <a:solidFill>
                  <a:srgbClr val="000000"/>
                </a:solidFill>
                <a:latin typeface="Arial" panose="020B0604020202020204" pitchFamily="34" charset="0"/>
              </a:rPr>
              <a:t>Energia sávszerkezet: a megengedett energiák sávját a szomszédos sávoktól tiltott energia sáv választja el (E</a:t>
            </a:r>
            <a:r>
              <a:rPr lang="hu-HU" altLang="hu-HU" sz="1984" baseline="-2500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hu-HU" altLang="hu-HU" sz="1984">
                <a:solidFill>
                  <a:srgbClr val="000000"/>
                </a:solidFill>
                <a:latin typeface="Arial" panose="020B0604020202020204" pitchFamily="34" charset="0"/>
              </a:rPr>
              <a:t> , más jelöléssel: W</a:t>
            </a:r>
            <a:r>
              <a:rPr lang="hu-HU" altLang="hu-HU" sz="1984" baseline="-2500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hu-HU" altLang="hu-HU" sz="1984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hu-HU" altLang="hu-HU" sz="2205">
              <a:solidFill>
                <a:srgbClr val="000000"/>
              </a:solidFill>
              <a:latin typeface="TimesNewRomanPSMT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493" y="3856834"/>
            <a:ext cx="7970908" cy="3375605"/>
          </a:xfrm>
          <a:noFill/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29" y="127745"/>
            <a:ext cx="9722582" cy="873212"/>
          </a:xfrm>
        </p:spPr>
        <p:txBody>
          <a:bodyPr/>
          <a:lstStyle/>
          <a:p>
            <a:pPr>
              <a:defRPr/>
            </a:pPr>
            <a:r>
              <a:rPr lang="hu-HU" smtClean="0"/>
              <a:t>A szilárd test energia sáv modellje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65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http://a5.sphotos.ak.fbcdn.net/hphotos-ak-ash4/402520_364015646946843_363964970285244_1582482_12941606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0098088" cy="72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7463" y="6811963"/>
            <a:ext cx="10063163" cy="774700"/>
          </a:xfrm>
          <a:solidFill>
            <a:schemeClr val="bg1"/>
          </a:solidFill>
        </p:spPr>
        <p:txBody>
          <a:bodyPr/>
          <a:lstStyle/>
          <a:p>
            <a:pPr marL="0" indent="0">
              <a:defRPr/>
            </a:pPr>
            <a:r>
              <a:rPr lang="hu-HU" altLang="hu-H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Közvetlenül a kiadótól érdemes megrendelni az </a:t>
            </a:r>
            <a:r>
              <a:rPr lang="hu-HU" altLang="hu-HU" sz="2000" b="0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info@szak.hu</a:t>
            </a:r>
            <a:r>
              <a:rPr lang="hu-HU" altLang="hu-H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email címre írt levéllel: 40% kedvezményt adnak és budapesti címre nincs postaköltség.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3" y="2493963"/>
            <a:ext cx="3617912" cy="1811337"/>
          </a:xfrm>
          <a:solidFill>
            <a:schemeClr val="tx1"/>
          </a:solidFill>
        </p:spPr>
        <p:txBody>
          <a:bodyPr/>
          <a:lstStyle/>
          <a:p>
            <a:r>
              <a:rPr lang="hu-HU" smtClean="0">
                <a:solidFill>
                  <a:srgbClr val="FFFF00"/>
                </a:solidFill>
              </a:rPr>
              <a:t>Kötelező tananyag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756496" y="0"/>
            <a:ext cx="8567632" cy="635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3527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Vegyértéksáv, vezetési sáv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98271" y="6080989"/>
            <a:ext cx="8970114" cy="104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66750" indent="-666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hu-HU" altLang="hu-HU" sz="2205" i="1">
                <a:solidFill>
                  <a:srgbClr val="000066"/>
                </a:solidFill>
              </a:rPr>
              <a:t>Áramvezetési szempontból fontosak</a:t>
            </a:r>
            <a:r>
              <a:rPr lang="hu-HU" altLang="hu-HU" sz="2205">
                <a:solidFill>
                  <a:srgbClr val="000066"/>
                </a:solidFill>
              </a:rPr>
              <a:t>: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hu-HU" altLang="hu-HU" sz="2205" b="0"/>
              <a:t>a legfelső, (majdnem) teli sáv = </a:t>
            </a:r>
            <a:r>
              <a:rPr lang="hu-HU" altLang="hu-HU" sz="2205">
                <a:solidFill>
                  <a:srgbClr val="FF0000"/>
                </a:solidFill>
              </a:rPr>
              <a:t>vegyérték sáv</a:t>
            </a:r>
            <a:r>
              <a:rPr lang="hu-HU" altLang="hu-HU" sz="2205"/>
              <a:t> </a:t>
            </a:r>
            <a:r>
              <a:rPr lang="hu-HU" altLang="hu-HU" sz="2205" b="0"/>
              <a:t>(</a:t>
            </a:r>
            <a:r>
              <a:rPr lang="en-US" altLang="hu-HU" sz="2205" b="0"/>
              <a:t>valence band</a:t>
            </a:r>
            <a:r>
              <a:rPr lang="hu-HU" altLang="hu-HU" sz="2205" b="0"/>
              <a:t>, </a:t>
            </a:r>
            <a:r>
              <a:rPr lang="hu-HU" altLang="hu-HU" sz="2205"/>
              <a:t>v</a:t>
            </a:r>
            <a:r>
              <a:rPr lang="hu-HU" altLang="hu-HU" sz="2205" b="0"/>
              <a:t>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hu-HU" altLang="hu-HU" sz="2205" b="0"/>
              <a:t>a fölötte levő, (majdnem) üres sáv = </a:t>
            </a:r>
            <a:r>
              <a:rPr lang="hu-HU" altLang="hu-HU" sz="2205">
                <a:solidFill>
                  <a:srgbClr val="FF0000"/>
                </a:solidFill>
              </a:rPr>
              <a:t>vezetési sáv</a:t>
            </a:r>
            <a:r>
              <a:rPr lang="hu-HU" altLang="hu-HU" sz="2205"/>
              <a:t> </a:t>
            </a:r>
            <a:r>
              <a:rPr lang="hu-HU" altLang="hu-HU" sz="2205" b="0"/>
              <a:t>(</a:t>
            </a:r>
            <a:r>
              <a:rPr lang="en-US" altLang="hu-HU" sz="2205" b="0"/>
              <a:t>conduction band</a:t>
            </a:r>
            <a:r>
              <a:rPr lang="hu-HU" altLang="hu-HU" sz="2205" b="0"/>
              <a:t>, </a:t>
            </a:r>
            <a:r>
              <a:rPr lang="hu-HU" altLang="hu-HU" sz="2205"/>
              <a:t>c</a:t>
            </a:r>
            <a:r>
              <a:rPr lang="hu-HU" altLang="hu-HU" sz="2205" b="0"/>
              <a:t>)</a:t>
            </a:r>
            <a:endParaRPr lang="en-GB" altLang="hu-HU" sz="2205" b="0"/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756496" y="1511935"/>
            <a:ext cx="8567632" cy="4334564"/>
            <a:chOff x="432" y="768"/>
            <a:chExt cx="4896" cy="2477"/>
          </a:xfrm>
        </p:grpSpPr>
        <p:pic>
          <p:nvPicPr>
            <p:cNvPr id="6150" name="Picture 6" descr="sav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768"/>
              <a:ext cx="4896" cy="2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4272" y="172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4368" y="2016"/>
              <a:ext cx="43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u-HU" sz="2646" b="0"/>
                <a:t>W</a:t>
              </a:r>
              <a:r>
                <a:rPr lang="en-US" altLang="hu-HU" sz="2646" b="0" baseline="-25000"/>
                <a:t>g</a:t>
              </a:r>
              <a:endParaRPr lang="en-US" altLang="hu-HU" sz="2646" b="0"/>
            </a:p>
          </p:txBody>
        </p:sp>
      </p:grp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336514" y="671971"/>
            <a:ext cx="9407596" cy="92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hu-HU" altLang="hu-HU" sz="2205" b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hu-HU" altLang="hu-HU" sz="2205" i="1">
                <a:solidFill>
                  <a:srgbClr val="FF0000"/>
                </a:solidFill>
                <a:latin typeface="Arial" panose="020B0604020202020204" pitchFamily="34" charset="0"/>
              </a:rPr>
              <a:t>sávszerkezet </a:t>
            </a:r>
            <a:r>
              <a:rPr lang="hu-HU" altLang="hu-HU" sz="2205" b="0">
                <a:solidFill>
                  <a:srgbClr val="000000"/>
                </a:solidFill>
                <a:latin typeface="Arial" panose="020B0604020202020204" pitchFamily="34" charset="0"/>
              </a:rPr>
              <a:t>meghatározó az adott anyag elektromos tulajdonságainak szempontjából </a:t>
            </a:r>
            <a:endParaRPr lang="hu-HU" altLang="hu-HU" sz="2646" b="0">
              <a:solidFill>
                <a:srgbClr val="000000"/>
              </a:solidFill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6007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12240" y="5050283"/>
            <a:ext cx="5207776" cy="1648429"/>
          </a:xfrm>
          <a:solidFill>
            <a:srgbClr val="CCFFCC"/>
          </a:solidFill>
          <a:ln w="12700" cmpd="dbl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altLang="hu-HU" sz="1984" i="1">
                <a:solidFill>
                  <a:srgbClr val="FF0000"/>
                </a:solidFill>
                <a:latin typeface="Arial" panose="020B0604020202020204" pitchFamily="34" charset="0"/>
              </a:rPr>
              <a:t>Mozgóképes elektronok</a:t>
            </a:r>
            <a:r>
              <a:rPr lang="hu-HU" altLang="hu-HU" sz="1984">
                <a:solidFill>
                  <a:srgbClr val="000000"/>
                </a:solidFill>
                <a:latin typeface="Arial" panose="020B0604020202020204" pitchFamily="34" charset="0"/>
              </a:rPr>
              <a:t>: a vezetési sáv elektronjai</a:t>
            </a:r>
          </a:p>
          <a:p>
            <a:r>
              <a:rPr lang="hu-HU" altLang="hu-HU" sz="1984" i="1">
                <a:solidFill>
                  <a:srgbClr val="FF0000"/>
                </a:solidFill>
                <a:latin typeface="Arial" panose="020B0604020202020204" pitchFamily="34" charset="0"/>
              </a:rPr>
              <a:t>(Mozgóképes) lyukak</a:t>
            </a:r>
            <a:r>
              <a:rPr lang="hu-HU" altLang="hu-HU" sz="1984">
                <a:solidFill>
                  <a:srgbClr val="000000"/>
                </a:solidFill>
                <a:latin typeface="Arial" panose="020B0604020202020204" pitchFamily="34" charset="0"/>
              </a:rPr>
              <a:t>: üres megengedett energia állapotok a vegyérték sávban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77017" y="1398190"/>
            <a:ext cx="8819621" cy="301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20000"/>
              </a:spcAft>
              <a:buFontTx/>
              <a:buChar char="•"/>
            </a:pPr>
            <a:r>
              <a:rPr lang="hu-HU" altLang="hu-HU" sz="2205" i="1">
                <a:latin typeface="Arial" panose="020B0604020202020204" pitchFamily="34" charset="0"/>
              </a:rPr>
              <a:t>Vezetési sáv</a:t>
            </a:r>
            <a:r>
              <a:rPr lang="hu-HU" altLang="hu-HU" sz="2205" b="0">
                <a:latin typeface="Arial" panose="020B0604020202020204" pitchFamily="34" charset="0"/>
              </a:rPr>
              <a:t>: a legnagyobb energiájú sáv amiben még vannak elektronok</a:t>
            </a:r>
            <a:endParaRPr lang="hu-HU" altLang="hu-HU" sz="2205" i="1">
              <a:latin typeface="Arial" panose="020B0604020202020204" pitchFamily="34" charset="0"/>
            </a:endParaRPr>
          </a:p>
          <a:p>
            <a:pPr>
              <a:spcAft>
                <a:spcPct val="20000"/>
              </a:spcAft>
              <a:buFontTx/>
              <a:buChar char="•"/>
            </a:pPr>
            <a:r>
              <a:rPr lang="hu-HU" altLang="hu-HU" sz="2205" i="1">
                <a:latin typeface="Arial" panose="020B0604020202020204" pitchFamily="34" charset="0"/>
              </a:rPr>
              <a:t>Vegyértéksáv</a:t>
            </a:r>
            <a:r>
              <a:rPr lang="hu-HU" altLang="hu-HU" sz="2205" b="0">
                <a:latin typeface="Arial" panose="020B0604020202020204" pitchFamily="34" charset="0"/>
              </a:rPr>
              <a:t>: a vezetési sáv alatti megengedett energia sáv</a:t>
            </a:r>
          </a:p>
          <a:p>
            <a:pPr lvl="1">
              <a:spcAft>
                <a:spcPct val="20000"/>
              </a:spcAft>
              <a:buFontTx/>
              <a:buChar char="•"/>
            </a:pPr>
            <a:r>
              <a:rPr lang="hu-HU" altLang="hu-HU" sz="2205" b="0">
                <a:latin typeface="Arial" panose="020B0604020202020204" pitchFamily="34" charset="0"/>
              </a:rPr>
              <a:t>Ez csaknem teljesen betöltött, de általában vannak benne be nem töltött helyek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hu-HU" altLang="hu-HU" sz="2205" b="0">
                <a:latin typeface="Arial" panose="020B0604020202020204" pitchFamily="34" charset="0"/>
              </a:rPr>
              <a:t>Elektromos vezető képesség szempontjából a vegyérték és a vezetési sáv, és a köztük lévő </a:t>
            </a:r>
            <a:r>
              <a:rPr lang="hu-HU" altLang="hu-HU" sz="2205">
                <a:solidFill>
                  <a:srgbClr val="FF3300"/>
                </a:solidFill>
                <a:latin typeface="Arial" panose="020B0604020202020204" pitchFamily="34" charset="0"/>
              </a:rPr>
              <a:t>tiltott sáv</a:t>
            </a:r>
            <a:r>
              <a:rPr lang="hu-HU" altLang="hu-HU" sz="2205" b="0">
                <a:latin typeface="Arial" panose="020B0604020202020204" pitchFamily="34" charset="0"/>
              </a:rPr>
              <a:t> meghatározó, a továbbiakban csak ezeket vizsgáljuk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8748" y="4199819"/>
            <a:ext cx="3300358" cy="3359856"/>
          </a:xfrm>
          <a:noFill/>
        </p:spPr>
      </p:pic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>
          <a:xfrm>
            <a:off x="595503" y="446231"/>
            <a:ext cx="8567632" cy="713969"/>
          </a:xfrm>
        </p:spPr>
        <p:txBody>
          <a:bodyPr/>
          <a:lstStyle/>
          <a:p>
            <a:pPr>
              <a:defRPr/>
            </a:pPr>
            <a:r>
              <a:rPr lang="hu-HU" smtClean="0"/>
              <a:t>Vegyértéksáv, vezetési sáv (folyt.)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17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6496" y="671971"/>
            <a:ext cx="8567632" cy="503978"/>
          </a:xfrm>
        </p:spPr>
        <p:txBody>
          <a:bodyPr/>
          <a:lstStyle/>
          <a:p>
            <a:pPr>
              <a:defRPr/>
            </a:pPr>
            <a:r>
              <a:rPr lang="hu-HU" smtClean="0"/>
              <a:t>Elektronok és lyukak</a:t>
            </a:r>
            <a:endParaRPr lang="hu-HU" sz="3968">
              <a:solidFill>
                <a:srgbClr val="FFFF00"/>
              </a:solidFill>
            </a:endParaRPr>
          </a:p>
        </p:txBody>
      </p:sp>
      <p:pic>
        <p:nvPicPr>
          <p:cNvPr id="8195" name="Picture 3" descr="sav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2481" y="1511935"/>
            <a:ext cx="3779838" cy="3947830"/>
          </a:xfrm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628287" y="1427938"/>
            <a:ext cx="4031827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hu-HU" i="1"/>
              <a:t>Párkeltés</a:t>
            </a:r>
            <a:r>
              <a:rPr lang="hu-HU" b="0"/>
              <a:t> (generáció): a termikus átlagenergia felhasználásával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hu-HU">
                <a:solidFill>
                  <a:srgbClr val="FF6600"/>
                </a:solidFill>
              </a:rPr>
              <a:t>Elektronok</a:t>
            </a:r>
            <a:r>
              <a:rPr lang="hu-HU" b="0"/>
              <a:t> a vezetési sáv alján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hu-HU">
                <a:solidFill>
                  <a:srgbClr val="003300"/>
                </a:solidFill>
              </a:rPr>
              <a:t>Lyukak</a:t>
            </a:r>
            <a:r>
              <a:rPr lang="hu-HU" b="0"/>
              <a:t> a vegyértéksáv tetején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hu-HU" b="0" i="1">
                <a:solidFill>
                  <a:srgbClr val="FF0000"/>
                </a:solidFill>
              </a:rPr>
              <a:t>Mindkettő szolgálja az áramvezetést!</a:t>
            </a:r>
            <a:endParaRPr lang="hu-H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008485" y="5963743"/>
            <a:ext cx="8147650" cy="102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hu-HU" altLang="hu-HU" sz="2646" i="1"/>
              <a:t>Elektron</a:t>
            </a:r>
            <a:r>
              <a:rPr lang="hu-HU" altLang="hu-HU" sz="2646" b="0"/>
              <a:t>: negatív töltés, pozitív tömeg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hu-HU" altLang="hu-HU" sz="2646" i="1"/>
              <a:t>Lyuk</a:t>
            </a:r>
            <a:r>
              <a:rPr lang="hu-HU" altLang="hu-HU" sz="2646" b="0"/>
              <a:t>:       pozitív töltés, pozitív tömeg</a:t>
            </a:r>
          </a:p>
        </p:txBody>
      </p:sp>
    </p:spTree>
    <p:extLst>
      <p:ext uri="{BB962C8B-B14F-4D97-AF65-F5344CB8AC3E}">
        <p14:creationId xmlns:p14="http://schemas.microsoft.com/office/powerpoint/2010/main" val="34977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8413" y="-1"/>
            <a:ext cx="7391682" cy="3723840"/>
          </a:xfrm>
          <a:noFill/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992736" y="6875454"/>
            <a:ext cx="8147650" cy="36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hu-HU" sz="1764"/>
              <a:t>1 eV </a:t>
            </a:r>
            <a:r>
              <a:rPr lang="en-US" altLang="hu-HU" sz="1764"/>
              <a:t>= 0,16 aJ = 0,16 10</a:t>
            </a:r>
            <a:r>
              <a:rPr lang="en-US" altLang="hu-HU" sz="1764" baseline="30000"/>
              <a:t>-18</a:t>
            </a:r>
            <a:r>
              <a:rPr lang="en-US" altLang="hu-HU" sz="1764"/>
              <a:t> J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>
          <a:xfrm>
            <a:off x="198271" y="843463"/>
            <a:ext cx="2490142" cy="1667679"/>
          </a:xfrm>
        </p:spPr>
        <p:txBody>
          <a:bodyPr/>
          <a:lstStyle/>
          <a:p>
            <a:pPr>
              <a:defRPr/>
            </a:pPr>
            <a:r>
              <a:rPr lang="hu-HU" sz="3086"/>
              <a:t>Vezetők és szigetelők</a:t>
            </a: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77017" y="3779837"/>
            <a:ext cx="9367348" cy="31743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1984" b="1">
                <a:solidFill>
                  <a:srgbClr val="000066"/>
                </a:solidFill>
                <a:latin typeface="Arial" panose="020B0604020202020204" pitchFamily="34" charset="0"/>
              </a:rPr>
              <a:t>Fémek</a:t>
            </a:r>
            <a:r>
              <a:rPr lang="hu-HU" altLang="hu-HU" sz="1984">
                <a:latin typeface="Arial" panose="020B0604020202020204" pitchFamily="34" charset="0"/>
              </a:rPr>
              <a:t>: az atomok ionizáltak és elektron felhő veszi őket körül</a:t>
            </a:r>
          </a:p>
          <a:p>
            <a:pPr lvl="1">
              <a:lnSpc>
                <a:spcPct val="80000"/>
              </a:lnSpc>
            </a:pPr>
            <a:r>
              <a:rPr lang="hu-HU" altLang="hu-HU" sz="1764">
                <a:latin typeface="Arial" panose="020B0604020202020204" pitchFamily="34" charset="0"/>
              </a:rPr>
              <a:t>Gyenge kötés </a:t>
            </a:r>
            <a:r>
              <a:rPr lang="hu-HU" altLang="hu-HU" sz="1764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hu-HU" altLang="hu-HU" sz="1764">
                <a:latin typeface="Arial" panose="020B0604020202020204" pitchFamily="34" charset="0"/>
              </a:rPr>
              <a:t> könnyen alakíthatók</a:t>
            </a:r>
          </a:p>
          <a:p>
            <a:pPr lvl="1">
              <a:lnSpc>
                <a:spcPct val="80000"/>
              </a:lnSpc>
            </a:pPr>
            <a:r>
              <a:rPr lang="hu-HU" altLang="hu-HU" sz="1764">
                <a:latin typeface="Arial" panose="020B0604020202020204" pitchFamily="34" charset="0"/>
              </a:rPr>
              <a:t>Átlapolódó vezetési és vegyértéksáv</a:t>
            </a:r>
          </a:p>
          <a:p>
            <a:pPr>
              <a:lnSpc>
                <a:spcPct val="80000"/>
              </a:lnSpc>
            </a:pPr>
            <a:r>
              <a:rPr lang="hu-HU" altLang="hu-HU" sz="1984" b="1">
                <a:solidFill>
                  <a:srgbClr val="009900"/>
                </a:solidFill>
                <a:latin typeface="Arial" panose="020B0604020202020204" pitchFamily="34" charset="0"/>
              </a:rPr>
              <a:t>Szigetelők</a:t>
            </a:r>
            <a:r>
              <a:rPr lang="hu-HU" altLang="hu-HU" sz="1984" b="1">
                <a:latin typeface="Arial" panose="020B0604020202020204" pitchFamily="34" charset="0"/>
              </a:rPr>
              <a:t>:</a:t>
            </a:r>
            <a:r>
              <a:rPr lang="hu-HU" altLang="hu-HU" sz="1984">
                <a:latin typeface="Arial" panose="020B0604020202020204" pitchFamily="34" charset="0"/>
              </a:rPr>
              <a:t> A vegyértéksáv teljesen betöltve, a vezetési sáv teljesen üres, és a köztük lévő tiltott energia sáv nagyobb mint 5 eV</a:t>
            </a:r>
          </a:p>
          <a:p>
            <a:pPr lvl="1">
              <a:lnSpc>
                <a:spcPct val="80000"/>
              </a:lnSpc>
            </a:pPr>
            <a:r>
              <a:rPr lang="hu-HU" altLang="hu-HU" sz="1764">
                <a:latin typeface="Arial" panose="020B0604020202020204" pitchFamily="34" charset="0"/>
              </a:rPr>
              <a:t>W</a:t>
            </a:r>
            <a:r>
              <a:rPr lang="hu-HU" altLang="hu-HU" sz="1764" baseline="-25000">
                <a:latin typeface="Arial" panose="020B0604020202020204" pitchFamily="34" charset="0"/>
              </a:rPr>
              <a:t>g</a:t>
            </a:r>
            <a:r>
              <a:rPr lang="hu-HU" altLang="hu-HU" sz="1764">
                <a:latin typeface="Arial" panose="020B0604020202020204" pitchFamily="34" charset="0"/>
              </a:rPr>
              <a:t> nagyobb mint a szokásos termikus energiák </a:t>
            </a:r>
            <a:r>
              <a:rPr lang="hu-HU" altLang="hu-HU" sz="1764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hu-HU" altLang="hu-HU" sz="1764">
                <a:latin typeface="Arial" panose="020B0604020202020204" pitchFamily="34" charset="0"/>
              </a:rPr>
              <a:t>nincs áramvezetés</a:t>
            </a:r>
          </a:p>
          <a:p>
            <a:pPr lvl="1">
              <a:lnSpc>
                <a:spcPct val="80000"/>
              </a:lnSpc>
            </a:pPr>
            <a:r>
              <a:rPr lang="hu-HU" altLang="hu-HU" sz="1764">
                <a:latin typeface="Arial" panose="020B0604020202020204" pitchFamily="34" charset="0"/>
              </a:rPr>
              <a:t>Pl.: </a:t>
            </a:r>
            <a:r>
              <a:rPr lang="hu-HU" altLang="hu-HU" sz="1764" b="1">
                <a:latin typeface="Arial" panose="020B0604020202020204" pitchFamily="34" charset="0"/>
              </a:rPr>
              <a:t>W</a:t>
            </a:r>
            <a:r>
              <a:rPr lang="hu-HU" altLang="hu-HU" sz="1764" b="1" baseline="-25000">
                <a:latin typeface="Arial" panose="020B0604020202020204" pitchFamily="34" charset="0"/>
              </a:rPr>
              <a:t>g</a:t>
            </a:r>
            <a:r>
              <a:rPr lang="hu-HU" altLang="hu-HU" sz="1764" b="1">
                <a:latin typeface="Arial" panose="020B0604020202020204" pitchFamily="34" charset="0"/>
              </a:rPr>
              <a:t> </a:t>
            </a:r>
            <a:r>
              <a:rPr lang="hu-HU" altLang="hu-HU" sz="1764" i="1" baseline="-25000">
                <a:latin typeface="Arial" panose="020B0604020202020204" pitchFamily="34" charset="0"/>
              </a:rPr>
              <a:t>SiO2</a:t>
            </a:r>
            <a:r>
              <a:rPr lang="hu-HU" altLang="hu-HU" sz="1764" i="1">
                <a:latin typeface="Arial" panose="020B0604020202020204" pitchFamily="34" charset="0"/>
              </a:rPr>
              <a:t> </a:t>
            </a:r>
            <a:r>
              <a:rPr lang="hu-HU" altLang="hu-HU" sz="1764">
                <a:latin typeface="Arial" panose="020B0604020202020204" pitchFamily="34" charset="0"/>
              </a:rPr>
              <a:t>= 4,3 eV</a:t>
            </a:r>
          </a:p>
          <a:p>
            <a:pPr>
              <a:lnSpc>
                <a:spcPct val="80000"/>
              </a:lnSpc>
            </a:pPr>
            <a:r>
              <a:rPr lang="hu-HU" altLang="hu-HU" sz="1984" b="1">
                <a:solidFill>
                  <a:srgbClr val="FF0000"/>
                </a:solidFill>
                <a:latin typeface="Arial" panose="020B0604020202020204" pitchFamily="34" charset="0"/>
              </a:rPr>
              <a:t>Félvezetők</a:t>
            </a:r>
            <a:r>
              <a:rPr lang="hu-HU" altLang="hu-HU" sz="1984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hu-HU" altLang="hu-HU" sz="1984">
                <a:latin typeface="Arial" panose="020B0604020202020204" pitchFamily="34" charset="0"/>
              </a:rPr>
              <a:t> a sávszerkezet abban különbözik a szigetelőkétől, hogy a félvezetők tiltott energia sávja (W</a:t>
            </a:r>
            <a:r>
              <a:rPr lang="hu-HU" altLang="hu-HU" sz="1984" baseline="-25000">
                <a:latin typeface="Arial" panose="020B0604020202020204" pitchFamily="34" charset="0"/>
              </a:rPr>
              <a:t>g</a:t>
            </a:r>
            <a:r>
              <a:rPr lang="hu-HU" altLang="hu-HU" sz="1984">
                <a:latin typeface="Arial" panose="020B0604020202020204" pitchFamily="34" charset="0"/>
              </a:rPr>
              <a:t>) kisebb mint a szigetelők esetében</a:t>
            </a:r>
          </a:p>
          <a:p>
            <a:pPr lvl="1">
              <a:lnSpc>
                <a:spcPct val="80000"/>
              </a:lnSpc>
            </a:pPr>
            <a:r>
              <a:rPr lang="hu-HU" altLang="hu-HU" sz="1764" b="1">
                <a:latin typeface="Arial" panose="020B0604020202020204" pitchFamily="34" charset="0"/>
              </a:rPr>
              <a:t>W</a:t>
            </a:r>
            <a:r>
              <a:rPr lang="hu-HU" altLang="hu-HU" sz="1764" b="1" baseline="-25000">
                <a:latin typeface="Arial" panose="020B0604020202020204" pitchFamily="34" charset="0"/>
              </a:rPr>
              <a:t>g</a:t>
            </a:r>
            <a:r>
              <a:rPr lang="hu-HU" altLang="hu-HU" sz="1764" b="1">
                <a:latin typeface="Arial" panose="020B0604020202020204" pitchFamily="34" charset="0"/>
              </a:rPr>
              <a:t> </a:t>
            </a:r>
            <a:r>
              <a:rPr lang="hu-HU" altLang="hu-HU" sz="1764" i="1" baseline="-25000">
                <a:latin typeface="Arial" panose="020B0604020202020204" pitchFamily="34" charset="0"/>
              </a:rPr>
              <a:t>Si</a:t>
            </a:r>
            <a:r>
              <a:rPr lang="hu-HU" altLang="hu-HU" sz="1764" i="1">
                <a:latin typeface="Arial" panose="020B0604020202020204" pitchFamily="34" charset="0"/>
              </a:rPr>
              <a:t> </a:t>
            </a:r>
            <a:r>
              <a:rPr lang="hu-HU" altLang="hu-HU" sz="1764">
                <a:latin typeface="Arial" panose="020B0604020202020204" pitchFamily="34" charset="0"/>
              </a:rPr>
              <a:t>= 1,12 eV, </a:t>
            </a:r>
            <a:r>
              <a:rPr lang="hu-HU" altLang="hu-HU" sz="1764" b="1">
                <a:latin typeface="Arial" panose="020B0604020202020204" pitchFamily="34" charset="0"/>
              </a:rPr>
              <a:t>W</a:t>
            </a:r>
            <a:r>
              <a:rPr lang="hu-HU" altLang="hu-HU" sz="1764" b="1" baseline="-25000">
                <a:latin typeface="Arial" panose="020B0604020202020204" pitchFamily="34" charset="0"/>
              </a:rPr>
              <a:t>g </a:t>
            </a:r>
            <a:r>
              <a:rPr lang="hu-HU" altLang="hu-HU" sz="1764" i="1" baseline="-25000">
                <a:latin typeface="Arial" panose="020B0604020202020204" pitchFamily="34" charset="0"/>
              </a:rPr>
              <a:t>Ge</a:t>
            </a:r>
            <a:r>
              <a:rPr lang="hu-HU" altLang="hu-HU" sz="1764" i="1">
                <a:latin typeface="Arial" panose="020B0604020202020204" pitchFamily="34" charset="0"/>
              </a:rPr>
              <a:t> </a:t>
            </a:r>
            <a:r>
              <a:rPr lang="hu-HU" altLang="hu-HU" sz="1764">
                <a:latin typeface="Arial" panose="020B0604020202020204" pitchFamily="34" charset="0"/>
              </a:rPr>
              <a:t>= 0, 7 eV</a:t>
            </a:r>
          </a:p>
          <a:p>
            <a:pPr lvl="1">
              <a:lnSpc>
                <a:spcPct val="80000"/>
              </a:lnSpc>
            </a:pPr>
            <a:r>
              <a:rPr lang="hu-HU" altLang="hu-HU" sz="1764">
                <a:latin typeface="Arial" panose="020B0604020202020204" pitchFamily="34" charset="0"/>
              </a:rPr>
              <a:t>A termikus energia néhány elektront a vegyértéksávból a vezetési sávba juttat</a:t>
            </a:r>
          </a:p>
        </p:txBody>
      </p:sp>
    </p:spTree>
    <p:extLst>
      <p:ext uri="{BB962C8B-B14F-4D97-AF65-F5344CB8AC3E}">
        <p14:creationId xmlns:p14="http://schemas.microsoft.com/office/powerpoint/2010/main" val="23104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756496" y="419982"/>
            <a:ext cx="8567632" cy="635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3527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szilícium kristályszerkezete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36514" y="6383726"/>
            <a:ext cx="5879747" cy="85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1984" i="1"/>
              <a:t>Minden atomnak 4 közeli szomszédja van</a:t>
            </a:r>
            <a:endParaRPr lang="hu-HU" altLang="hu-HU" sz="1984"/>
          </a:p>
          <a:p>
            <a:pPr>
              <a:spcBef>
                <a:spcPct val="50000"/>
              </a:spcBef>
            </a:pPr>
            <a:r>
              <a:rPr lang="en-GB" altLang="hu-HU" sz="1984"/>
              <a:t>Rácsállandó: a</a:t>
            </a:r>
            <a:r>
              <a:rPr lang="en-US" altLang="hu-HU" sz="1984"/>
              <a:t>=0</a:t>
            </a:r>
            <a:r>
              <a:rPr lang="en-GB" altLang="hu-HU" sz="1984"/>
              <a:t>,543 nm</a:t>
            </a:r>
            <a:endParaRPr lang="en-GB" altLang="hu-HU" sz="2646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544290" y="1595931"/>
            <a:ext cx="4115823" cy="43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205"/>
              <a:t>Egyszerűsített síkbeli kép</a:t>
            </a:r>
            <a:endParaRPr lang="en-GB" altLang="hu-HU" sz="2205"/>
          </a:p>
        </p:txBody>
      </p:sp>
      <p:pic>
        <p:nvPicPr>
          <p:cNvPr id="10245" name="Picture 5" descr="rac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283" y="2351898"/>
            <a:ext cx="3851585" cy="386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GYEMA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14" y="2351899"/>
            <a:ext cx="4871791" cy="381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092482" y="1595931"/>
            <a:ext cx="3275859" cy="43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205"/>
              <a:t>A térbeli elrendezés</a:t>
            </a:r>
            <a:endParaRPr lang="en-GB" altLang="hu-HU" sz="2205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132265" y="6383725"/>
            <a:ext cx="3191863" cy="770980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2205" i="1"/>
              <a:t>Gyémántrács szerkezet, kovalens kötések</a:t>
            </a:r>
            <a:endParaRPr lang="hu-HU" altLang="hu-HU" sz="2205" i="1">
              <a:solidFill>
                <a:srgbClr val="FFFF00"/>
              </a:solidFill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856406" y="1091953"/>
            <a:ext cx="4619801" cy="431657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hu-HU" sz="2205"/>
              <a:t>Si          N</a:t>
            </a:r>
            <a:r>
              <a:rPr lang="en-US" altLang="hu-HU" sz="2205"/>
              <a:t> = 14	     4 vegy</a:t>
            </a:r>
            <a:r>
              <a:rPr lang="hu-HU" altLang="hu-HU" sz="2205"/>
              <a:t>érték</a:t>
            </a:r>
            <a:endParaRPr lang="en-GB" altLang="hu-HU" sz="2205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780366" y="7055696"/>
            <a:ext cx="4619801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hu-HU" sz="2646"/>
              <a:t>Intrinsic Si: </a:t>
            </a:r>
            <a:r>
              <a:rPr lang="en-US" altLang="hu-HU" sz="2646" b="0"/>
              <a:t>adal</a:t>
            </a:r>
            <a:r>
              <a:rPr lang="hu-HU" altLang="hu-HU" sz="2646" b="0"/>
              <a:t>é</a:t>
            </a:r>
            <a:r>
              <a:rPr lang="en-US" altLang="hu-HU" sz="2646" b="0"/>
              <a:t>kolatlan</a:t>
            </a:r>
          </a:p>
        </p:txBody>
      </p:sp>
    </p:spTree>
    <p:extLst>
      <p:ext uri="{BB962C8B-B14F-4D97-AF65-F5344CB8AC3E}">
        <p14:creationId xmlns:p14="http://schemas.microsoft.com/office/powerpoint/2010/main" val="10911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77017" y="1319443"/>
            <a:ext cx="9491592" cy="2183906"/>
          </a:xfrm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z="2205">
                <a:solidFill>
                  <a:srgbClr val="FF0000"/>
                </a:solidFill>
              </a:rPr>
              <a:t>Termikus gerjesztés</a:t>
            </a:r>
            <a:r>
              <a:rPr lang="hu-HU" altLang="hu-HU" sz="2205">
                <a:solidFill>
                  <a:srgbClr val="000000"/>
                </a:solidFill>
              </a:rPr>
              <a:t>: a termikus energia felszakít néhány kötést, ilyenkor egy elektron kiszabadul, és szabad áramvezetésre képes töltéshordozóként jelentkezik</a:t>
            </a:r>
          </a:p>
          <a:p>
            <a:pPr lvl="1"/>
            <a:r>
              <a:rPr lang="hu-HU" altLang="hu-HU" sz="1984"/>
              <a:t>ugyanakkor egy betöltetlen hely marad a kötésben (lyuk) ami az adott helyre elektront vonz</a:t>
            </a:r>
          </a:p>
          <a:p>
            <a:pPr lvl="2">
              <a:buFontTx/>
              <a:buNone/>
            </a:pPr>
            <a:r>
              <a:rPr lang="hu-HU" altLang="hu-HU" sz="1984"/>
              <a:t> </a:t>
            </a:r>
            <a:r>
              <a:rPr lang="hu-HU" altLang="hu-HU" sz="1984">
                <a:sym typeface="Symbol" panose="05050102010706020507" pitchFamily="18" charset="2"/>
              </a:rPr>
              <a:t> </a:t>
            </a:r>
            <a:r>
              <a:rPr lang="hu-HU" altLang="hu-HU" sz="1984">
                <a:solidFill>
                  <a:srgbClr val="FF0000"/>
                </a:solidFill>
              </a:rPr>
              <a:t>elektron-lyuk párkeltés (generáció)</a:t>
            </a:r>
            <a:endParaRPr lang="hu-HU" altLang="hu-HU" smtClean="0">
              <a:solidFill>
                <a:srgbClr val="FF0000"/>
              </a:solidFill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6788" y="3065868"/>
            <a:ext cx="4180571" cy="4199819"/>
          </a:xfr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8271" y="3620594"/>
            <a:ext cx="5375769" cy="31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2425" b="0">
                <a:solidFill>
                  <a:srgbClr val="000066"/>
                </a:solidFill>
              </a:rPr>
              <a:t>Adalékolatlan (intrinsic) félvezetőknél:</a:t>
            </a:r>
          </a:p>
          <a:p>
            <a:pPr>
              <a:buFontTx/>
              <a:buChar char="•"/>
            </a:pPr>
            <a:r>
              <a:rPr lang="hu-HU" altLang="hu-HU" sz="2425" b="0" i="1">
                <a:solidFill>
                  <a:srgbClr val="000000"/>
                </a:solidFill>
              </a:rPr>
              <a:t>Mozgóképes elektronok sűrűsége</a:t>
            </a:r>
            <a:r>
              <a:rPr lang="hu-HU" altLang="hu-HU" sz="2425" b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hu-HU" altLang="hu-HU" sz="2425">
                <a:solidFill>
                  <a:srgbClr val="000000"/>
                </a:solidFill>
              </a:rPr>
              <a:t>n</a:t>
            </a:r>
            <a:r>
              <a:rPr lang="hu-HU" altLang="hu-HU" sz="2425" baseline="-25000">
                <a:solidFill>
                  <a:srgbClr val="000000"/>
                </a:solidFill>
              </a:rPr>
              <a:t>i </a:t>
            </a:r>
            <a:r>
              <a:rPr lang="hu-HU" altLang="hu-HU" sz="2425" b="0">
                <a:solidFill>
                  <a:srgbClr val="000000"/>
                </a:solidFill>
              </a:rPr>
              <a:t>[cm </a:t>
            </a:r>
            <a:r>
              <a:rPr lang="hu-HU" altLang="hu-HU" sz="2425" b="0" baseline="30000">
                <a:solidFill>
                  <a:srgbClr val="000000"/>
                </a:solidFill>
              </a:rPr>
              <a:t>-3</a:t>
            </a:r>
            <a:r>
              <a:rPr lang="hu-HU" altLang="hu-HU" sz="2425" b="0">
                <a:solidFill>
                  <a:srgbClr val="000000"/>
                </a:solidFill>
              </a:rPr>
              <a:t>]</a:t>
            </a:r>
          </a:p>
          <a:p>
            <a:pPr>
              <a:buFontTx/>
              <a:buChar char="•"/>
            </a:pPr>
            <a:r>
              <a:rPr lang="hu-HU" altLang="hu-HU" sz="2425" b="0" i="1">
                <a:solidFill>
                  <a:srgbClr val="000000"/>
                </a:solidFill>
              </a:rPr>
              <a:t>Mozgóképes lyukak sűrűsége</a:t>
            </a:r>
            <a:r>
              <a:rPr lang="hu-HU" altLang="hu-HU" sz="2425" b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hu-HU" altLang="hu-HU" sz="2425">
                <a:solidFill>
                  <a:srgbClr val="000000"/>
                </a:solidFill>
              </a:rPr>
              <a:t>p</a:t>
            </a:r>
            <a:r>
              <a:rPr lang="hu-HU" altLang="hu-HU" sz="2425" baseline="-25000">
                <a:solidFill>
                  <a:srgbClr val="000000"/>
                </a:solidFill>
              </a:rPr>
              <a:t>i</a:t>
            </a:r>
            <a:r>
              <a:rPr lang="hu-HU" altLang="hu-HU" sz="2425" b="0">
                <a:solidFill>
                  <a:srgbClr val="000000"/>
                </a:solidFill>
              </a:rPr>
              <a:t> [cm</a:t>
            </a:r>
            <a:r>
              <a:rPr lang="hu-HU" altLang="hu-HU" sz="2425" b="0" baseline="30000">
                <a:solidFill>
                  <a:srgbClr val="000000"/>
                </a:solidFill>
              </a:rPr>
              <a:t> -3</a:t>
            </a:r>
            <a:r>
              <a:rPr lang="hu-HU" altLang="hu-HU" sz="2425" b="0">
                <a:solidFill>
                  <a:srgbClr val="000000"/>
                </a:solidFill>
              </a:rPr>
              <a:t>]</a:t>
            </a:r>
          </a:p>
          <a:p>
            <a:pPr>
              <a:buFontTx/>
              <a:buChar char="•"/>
            </a:pPr>
            <a:endParaRPr lang="hu-HU" altLang="hu-HU" sz="2425" b="0">
              <a:solidFill>
                <a:srgbClr val="000000"/>
              </a:solidFill>
            </a:endParaRPr>
          </a:p>
          <a:p>
            <a:r>
              <a:rPr lang="hu-HU" altLang="hu-HU" sz="2646">
                <a:solidFill>
                  <a:srgbClr val="FF0000"/>
                </a:solidFill>
              </a:rPr>
              <a:t>n</a:t>
            </a:r>
            <a:r>
              <a:rPr lang="hu-HU" altLang="hu-HU" sz="2646" baseline="-25000">
                <a:solidFill>
                  <a:srgbClr val="FF0000"/>
                </a:solidFill>
              </a:rPr>
              <a:t>i</a:t>
            </a:r>
            <a:r>
              <a:rPr lang="hu-HU" altLang="hu-HU" sz="2646">
                <a:solidFill>
                  <a:srgbClr val="FF0000"/>
                </a:solidFill>
              </a:rPr>
              <a:t> = p</a:t>
            </a:r>
            <a:r>
              <a:rPr lang="hu-HU" altLang="hu-HU" sz="2646" baseline="-25000">
                <a:solidFill>
                  <a:srgbClr val="FF0000"/>
                </a:solidFill>
              </a:rPr>
              <a:t>i</a:t>
            </a:r>
            <a:r>
              <a:rPr lang="hu-HU" altLang="hu-HU" sz="2646">
                <a:solidFill>
                  <a:srgbClr val="FF0000"/>
                </a:solidFill>
              </a:rPr>
              <a:t>         </a:t>
            </a:r>
            <a:r>
              <a:rPr lang="hu-HU" altLang="hu-HU" sz="2646" b="0">
                <a:solidFill>
                  <a:srgbClr val="FF0000"/>
                </a:solidFill>
              </a:rPr>
              <a:t>n</a:t>
            </a:r>
            <a:r>
              <a:rPr lang="hu-HU" altLang="hu-HU" sz="2646" b="0" baseline="-25000">
                <a:solidFill>
                  <a:srgbClr val="FF0000"/>
                </a:solidFill>
              </a:rPr>
              <a:t>iSi</a:t>
            </a:r>
            <a:r>
              <a:rPr lang="hu-HU" altLang="hu-HU" sz="2646" b="0">
                <a:solidFill>
                  <a:srgbClr val="FF0000"/>
                </a:solidFill>
              </a:rPr>
              <a:t> ˜10</a:t>
            </a:r>
            <a:r>
              <a:rPr lang="hu-HU" altLang="hu-HU" sz="2646" b="0" baseline="30000">
                <a:solidFill>
                  <a:srgbClr val="FF0000"/>
                </a:solidFill>
              </a:rPr>
              <a:t>10</a:t>
            </a:r>
            <a:r>
              <a:rPr lang="hu-HU" altLang="hu-HU" sz="2646" b="0">
                <a:solidFill>
                  <a:srgbClr val="FF0000"/>
                </a:solidFill>
              </a:rPr>
              <a:t> [cm</a:t>
            </a:r>
            <a:r>
              <a:rPr lang="hu-HU" altLang="hu-HU" sz="2646" b="0" baseline="30000">
                <a:solidFill>
                  <a:srgbClr val="FF0000"/>
                </a:solidFill>
              </a:rPr>
              <a:t>-3</a:t>
            </a:r>
            <a:r>
              <a:rPr lang="hu-HU" altLang="hu-HU" sz="2646" b="0">
                <a:solidFill>
                  <a:srgbClr val="FF0000"/>
                </a:solidFill>
              </a:rPr>
              <a:t>]</a:t>
            </a:r>
          </a:p>
          <a:p>
            <a:pPr>
              <a:buFontTx/>
              <a:buChar char="•"/>
            </a:pPr>
            <a:endParaRPr lang="hu-HU" altLang="hu-HU" sz="2646" b="0">
              <a:solidFill>
                <a:srgbClr val="000000"/>
              </a:solidFill>
            </a:endParaRP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>
          <a:xfrm>
            <a:off x="754747" y="286988"/>
            <a:ext cx="8567632" cy="794466"/>
          </a:xfrm>
        </p:spPr>
        <p:txBody>
          <a:bodyPr/>
          <a:lstStyle/>
          <a:p>
            <a:pPr>
              <a:defRPr/>
            </a:pPr>
            <a:r>
              <a:rPr lang="hu-HU" smtClean="0"/>
              <a:t>Az elektron-lyuk párkeltés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74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250" y="286987"/>
            <a:ext cx="8567632" cy="1259946"/>
          </a:xfrm>
        </p:spPr>
        <p:txBody>
          <a:bodyPr/>
          <a:lstStyle/>
          <a:p>
            <a:pPr>
              <a:defRPr/>
            </a:pPr>
            <a:r>
              <a:rPr lang="hu-HU" smtClean="0"/>
              <a:t>A termikus egyensúly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496" y="1427938"/>
            <a:ext cx="8966615" cy="592349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mtClean="0">
                <a:solidFill>
                  <a:srgbClr val="000066"/>
                </a:solidFill>
              </a:rPr>
              <a:t>A termikus egyensúly egy </a:t>
            </a:r>
            <a:r>
              <a:rPr lang="hu-HU" altLang="hu-HU" b="1" i="1" smtClean="0">
                <a:solidFill>
                  <a:srgbClr val="000066"/>
                </a:solidFill>
              </a:rPr>
              <a:t>dinamikus</a:t>
            </a:r>
            <a:r>
              <a:rPr lang="hu-HU" altLang="hu-HU" smtClean="0">
                <a:solidFill>
                  <a:srgbClr val="000066"/>
                </a:solidFill>
              </a:rPr>
              <a:t> egyensúlyi állapot, ekkor minden folyamat egyensúlyban az inverzével, pl.: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3086" b="1" i="1">
                <a:solidFill>
                  <a:srgbClr val="FF0000"/>
                </a:solidFill>
              </a:rPr>
              <a:t>Generáció</a:t>
            </a:r>
            <a:r>
              <a:rPr lang="hu-HU" altLang="hu-HU" sz="3086" i="1">
                <a:solidFill>
                  <a:srgbClr val="FF0000"/>
                </a:solidFill>
              </a:rPr>
              <a:t> (párkeltés)</a:t>
            </a:r>
            <a:r>
              <a:rPr lang="hu-HU" altLang="hu-HU" sz="3086">
                <a:solidFill>
                  <a:srgbClr val="FF0000"/>
                </a:solidFill>
              </a:rPr>
              <a:t> a </a:t>
            </a:r>
            <a:r>
              <a:rPr lang="hu-HU" altLang="hu-HU" sz="3086" b="1" i="1">
                <a:solidFill>
                  <a:srgbClr val="FF0000"/>
                </a:solidFill>
              </a:rPr>
              <a:t>rekombináció</a:t>
            </a:r>
            <a:r>
              <a:rPr lang="hu-HU" altLang="hu-HU" sz="3086" i="1">
                <a:solidFill>
                  <a:srgbClr val="FF0000"/>
                </a:solidFill>
              </a:rPr>
              <a:t>val</a:t>
            </a:r>
            <a:endParaRPr lang="hu-HU" altLang="hu-HU" sz="3086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hu-HU" altLang="hu-HU" b="1" i="1" smtClean="0">
                <a:solidFill>
                  <a:schemeClr val="tx1"/>
                </a:solidFill>
              </a:rPr>
              <a:t>Elektron élettartam</a:t>
            </a:r>
            <a:r>
              <a:rPr lang="hu-HU" altLang="hu-HU" smtClean="0">
                <a:solidFill>
                  <a:schemeClr val="tx1"/>
                </a:solidFill>
              </a:rPr>
              <a:t>: az az átlagos idő, amit egy elektron a vezetési sávban tölt</a:t>
            </a:r>
          </a:p>
          <a:p>
            <a:pPr lvl="2">
              <a:lnSpc>
                <a:spcPct val="90000"/>
              </a:lnSpc>
            </a:pPr>
            <a:r>
              <a:rPr lang="hu-HU" altLang="hu-HU" smtClean="0">
                <a:solidFill>
                  <a:schemeClr val="tx1"/>
                </a:solidFill>
              </a:rPr>
              <a:t>Elektron élettartama: </a:t>
            </a:r>
            <a:r>
              <a:rPr lang="en-GB" altLang="hu-HU" sz="3527" i="1">
                <a:solidFill>
                  <a:schemeClr val="tx1"/>
                </a:solidFill>
                <a:sym typeface="Symbol" panose="05050102010706020507" pitchFamily="18" charset="2"/>
              </a:rPr>
              <a:t></a:t>
            </a:r>
            <a:r>
              <a:rPr lang="en-GB" altLang="hu-HU" i="1" smtClean="0">
                <a:solidFill>
                  <a:schemeClr val="tx1"/>
                </a:solidFill>
                <a:sym typeface="Symbol" panose="05050102010706020507" pitchFamily="18" charset="2"/>
              </a:rPr>
              <a:t>n</a:t>
            </a:r>
            <a:endParaRPr lang="hu-HU" altLang="hu-HU" i="1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2">
              <a:lnSpc>
                <a:spcPct val="90000"/>
              </a:lnSpc>
            </a:pPr>
            <a:r>
              <a:rPr lang="hu-HU" altLang="hu-HU" smtClean="0">
                <a:solidFill>
                  <a:schemeClr val="tx1"/>
                </a:solidFill>
              </a:rPr>
              <a:t>Lyuk élettartama: </a:t>
            </a:r>
            <a:r>
              <a:rPr lang="en-GB" altLang="hu-HU" sz="3527" i="1">
                <a:solidFill>
                  <a:schemeClr val="tx1"/>
                </a:solidFill>
                <a:sym typeface="Symbol" panose="05050102010706020507" pitchFamily="18" charset="2"/>
              </a:rPr>
              <a:t></a:t>
            </a:r>
            <a:r>
              <a:rPr lang="en-GB" altLang="hu-HU" i="1" smtClean="0">
                <a:solidFill>
                  <a:schemeClr val="tx1"/>
                </a:solidFill>
                <a:sym typeface="Symbol" panose="05050102010706020507" pitchFamily="18" charset="2"/>
              </a:rPr>
              <a:t>p</a:t>
            </a:r>
            <a:endParaRPr lang="hu-HU" altLang="hu-HU" i="1" smtClean="0">
              <a:solidFill>
                <a:schemeClr val="tx1"/>
              </a:solidFill>
            </a:endParaRPr>
          </a:p>
          <a:p>
            <a:pPr lvl="2">
              <a:lnSpc>
                <a:spcPct val="90000"/>
              </a:lnSpc>
            </a:pPr>
            <a:r>
              <a:rPr lang="hu-HU" altLang="hu-HU" smtClean="0">
                <a:solidFill>
                  <a:schemeClr val="tx1"/>
                </a:solidFill>
              </a:rPr>
              <a:t>Nagyságrendjük: </a:t>
            </a:r>
            <a:r>
              <a:rPr lang="en-GB" altLang="hu-HU" b="1" smtClean="0">
                <a:solidFill>
                  <a:schemeClr val="tx1"/>
                </a:solidFill>
              </a:rPr>
              <a:t>1 ns … 1 </a:t>
            </a:r>
            <a:r>
              <a:rPr lang="en-GB" altLang="hu-HU" b="1" smtClean="0">
                <a:solidFill>
                  <a:schemeClr val="tx1"/>
                </a:solidFill>
                <a:sym typeface="Symbol" panose="05050102010706020507" pitchFamily="18" charset="2"/>
              </a:rPr>
              <a:t>s</a:t>
            </a:r>
            <a:endParaRPr lang="hu-HU" altLang="hu-HU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hu-HU" altLang="hu-HU" b="1" i="1" smtClean="0"/>
              <a:t>Generációs ráta (G)</a:t>
            </a:r>
            <a:r>
              <a:rPr lang="hu-HU" altLang="hu-HU" i="1" smtClean="0"/>
              <a:t>:</a:t>
            </a:r>
            <a:r>
              <a:rPr lang="hu-HU" altLang="hu-HU" smtClean="0"/>
              <a:t> Időegység alatt, térfogategységben létrejövő töltéshordozó párok száma</a:t>
            </a:r>
            <a:endParaRPr lang="hu-HU" altLang="hu-HU" b="1" i="1" smtClean="0"/>
          </a:p>
          <a:p>
            <a:pPr lvl="2">
              <a:lnSpc>
                <a:spcPct val="90000"/>
              </a:lnSpc>
            </a:pPr>
            <a:r>
              <a:rPr lang="hu-HU" altLang="hu-HU" smtClean="0"/>
              <a:t>Hőmérséklettől függ: G=G(T)</a:t>
            </a:r>
          </a:p>
          <a:p>
            <a:pPr lvl="1">
              <a:lnSpc>
                <a:spcPct val="90000"/>
              </a:lnSpc>
            </a:pPr>
            <a:r>
              <a:rPr lang="hu-HU" altLang="hu-HU" b="1" i="1" smtClean="0"/>
              <a:t>Rekombinációs ráta (R)</a:t>
            </a:r>
            <a:r>
              <a:rPr lang="hu-HU" altLang="hu-HU" smtClean="0"/>
              <a:t>: Időegység alatt, térfogategységben újraegyesülő töltéshordozó párok száma</a:t>
            </a:r>
            <a:endParaRPr lang="hu-HU" altLang="hu-HU" b="1" i="1" smtClean="0"/>
          </a:p>
          <a:p>
            <a:pPr lvl="2">
              <a:lnSpc>
                <a:spcPct val="90000"/>
              </a:lnSpc>
            </a:pPr>
            <a:r>
              <a:rPr lang="hu-HU" altLang="hu-HU" smtClean="0"/>
              <a:t>Hőmérséklettől függ: R=R(T)</a:t>
            </a:r>
            <a:endParaRPr lang="hu-HU" altLang="hu-HU" b="1" smtClean="0"/>
          </a:p>
          <a:p>
            <a:pPr lvl="1">
              <a:lnSpc>
                <a:spcPct val="90000"/>
              </a:lnSpc>
            </a:pPr>
            <a:r>
              <a:rPr lang="hu-HU" altLang="hu-HU" b="1" i="1" smtClean="0"/>
              <a:t>Termikus egyensúlyban: </a:t>
            </a:r>
            <a:r>
              <a:rPr lang="hu-HU" altLang="hu-HU" b="1" i="1" smtClean="0">
                <a:solidFill>
                  <a:srgbClr val="FF0000"/>
                </a:solidFill>
              </a:rPr>
              <a:t>G = R</a:t>
            </a:r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920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2518" y="671971"/>
            <a:ext cx="9575588" cy="1259946"/>
          </a:xfrm>
        </p:spPr>
        <p:txBody>
          <a:bodyPr/>
          <a:lstStyle/>
          <a:p>
            <a:pPr>
              <a:defRPr/>
            </a:pPr>
            <a:r>
              <a:rPr lang="hu-HU" smtClean="0"/>
              <a:t>Félvezetőbeli töltéshordozó sűrűségek termikus egyensúlyban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784" y="1931917"/>
            <a:ext cx="9505055" cy="3001707"/>
          </a:xfrm>
        </p:spPr>
        <p:txBody>
          <a:bodyPr/>
          <a:lstStyle/>
          <a:p>
            <a:r>
              <a:rPr lang="hu-HU" altLang="hu-HU" dirty="0" smtClean="0"/>
              <a:t>Elektromosan semleges félvezetőkben a pozitív és negatív töltések (így a töltéssűrűségek) előjeles összege = 0</a:t>
            </a:r>
          </a:p>
          <a:p>
            <a:pPr marL="1196932" lvl="2"/>
            <a:r>
              <a:rPr lang="hu-HU" altLang="hu-HU" sz="2646" dirty="0">
                <a:solidFill>
                  <a:srgbClr val="FF0000"/>
                </a:solidFill>
              </a:rPr>
              <a:t>Pozitív töltések sűrűsége</a:t>
            </a:r>
            <a:r>
              <a:rPr lang="hu-HU" altLang="hu-HU" sz="2646" dirty="0"/>
              <a:t>:</a:t>
            </a:r>
            <a:endParaRPr lang="hu-HU" altLang="hu-HU" sz="2646" i="1" dirty="0"/>
          </a:p>
          <a:p>
            <a:pPr marL="1574911" lvl="3">
              <a:buFont typeface="Symbol" panose="05050102010706020507" pitchFamily="18" charset="2"/>
              <a:buChar char="·"/>
            </a:pPr>
            <a:r>
              <a:rPr lang="hu-HU" altLang="hu-HU" i="1" dirty="0" smtClean="0"/>
              <a:t>ionizált donorok sűrűsége: N</a:t>
            </a:r>
            <a:r>
              <a:rPr lang="hu-HU" altLang="hu-HU" i="1" baseline="-25000" dirty="0" smtClean="0"/>
              <a:t>D</a:t>
            </a:r>
            <a:r>
              <a:rPr lang="hu-HU" altLang="hu-HU" i="1" baseline="30000" dirty="0" smtClean="0"/>
              <a:t>+</a:t>
            </a:r>
            <a:r>
              <a:rPr lang="hu-HU" altLang="hu-HU" i="1" dirty="0" smtClean="0">
                <a:sym typeface="Symbol" panose="05050102010706020507" pitchFamily="18" charset="2"/>
              </a:rPr>
              <a:t></a:t>
            </a:r>
            <a:r>
              <a:rPr lang="hu-HU" altLang="hu-HU" i="1" dirty="0" smtClean="0"/>
              <a:t> N</a:t>
            </a:r>
            <a:r>
              <a:rPr lang="hu-HU" altLang="hu-HU" i="1" baseline="-25000" dirty="0" smtClean="0"/>
              <a:t>D</a:t>
            </a:r>
            <a:endParaRPr lang="hu-HU" altLang="hu-HU" dirty="0" smtClean="0"/>
          </a:p>
          <a:p>
            <a:pPr marL="1574911" lvl="3">
              <a:buFont typeface="Symbol" panose="05050102010706020507" pitchFamily="18" charset="2"/>
              <a:buChar char="·"/>
            </a:pPr>
            <a:r>
              <a:rPr lang="hu-HU" altLang="hu-HU" i="1" dirty="0" smtClean="0"/>
              <a:t>Mozgóképes lyuksűrűség: p</a:t>
            </a:r>
          </a:p>
          <a:p>
            <a:pPr marL="1196932" lvl="2"/>
            <a:r>
              <a:rPr lang="hu-HU" altLang="hu-HU" sz="2646" dirty="0">
                <a:solidFill>
                  <a:srgbClr val="FF0000"/>
                </a:solidFill>
              </a:rPr>
              <a:t>Negatív töltések sűrűsége</a:t>
            </a:r>
            <a:r>
              <a:rPr lang="hu-HU" altLang="hu-HU" sz="2646" dirty="0"/>
              <a:t>:</a:t>
            </a:r>
            <a:endParaRPr lang="hu-HU" altLang="hu-HU" dirty="0" smtClean="0"/>
          </a:p>
          <a:p>
            <a:pPr marL="1574911" lvl="3">
              <a:buFont typeface="Symbol" panose="05050102010706020507" pitchFamily="18" charset="2"/>
              <a:buChar char="·"/>
            </a:pPr>
            <a:r>
              <a:rPr lang="hu-HU" altLang="hu-HU" i="1" dirty="0" smtClean="0"/>
              <a:t>Ionizált akceptorok sűrűsége: N</a:t>
            </a:r>
            <a:r>
              <a:rPr lang="hu-HU" altLang="hu-HU" i="1" baseline="-25000" dirty="0" smtClean="0"/>
              <a:t>A</a:t>
            </a:r>
            <a:r>
              <a:rPr lang="hu-HU" altLang="hu-HU" i="1" baseline="30000" dirty="0" smtClean="0"/>
              <a:t>- </a:t>
            </a:r>
            <a:r>
              <a:rPr lang="hu-HU" altLang="hu-HU" i="1" dirty="0" smtClean="0">
                <a:sym typeface="Symbol" panose="05050102010706020507" pitchFamily="18" charset="2"/>
              </a:rPr>
              <a:t></a:t>
            </a:r>
            <a:r>
              <a:rPr lang="hu-HU" altLang="hu-HU" i="1" dirty="0" smtClean="0"/>
              <a:t> N</a:t>
            </a:r>
            <a:r>
              <a:rPr lang="hu-HU" altLang="hu-HU" i="1" baseline="-25000" dirty="0" smtClean="0"/>
              <a:t>A</a:t>
            </a:r>
            <a:endParaRPr lang="hu-HU" altLang="hu-HU" i="1" dirty="0" smtClean="0"/>
          </a:p>
          <a:p>
            <a:pPr marL="1574911" lvl="3">
              <a:buFont typeface="Symbol" panose="05050102010706020507" pitchFamily="18" charset="2"/>
              <a:buChar char="·"/>
            </a:pPr>
            <a:r>
              <a:rPr lang="hu-HU" altLang="hu-HU" i="1" dirty="0" smtClean="0"/>
              <a:t>Mozgóképes elektronsűrűség: n</a:t>
            </a:r>
          </a:p>
          <a:p>
            <a:endParaRPr lang="hu-HU" altLang="hu-HU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184435" y="6383725"/>
          <a:ext cx="6049490" cy="32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0" name="Document" r:id="rId3" imgW="5486400" imgH="292608" progId="Word.Document.8">
                  <p:embed/>
                </p:oleObj>
              </mc:Choice>
              <mc:Fallback>
                <p:oleObj name="Document" r:id="rId3" imgW="5486400" imgH="292608" progId="Word.Document.8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35" y="6383725"/>
                        <a:ext cx="6049490" cy="32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420817"/>
              </p:ext>
            </p:extLst>
          </p:nvPr>
        </p:nvGraphicFramePr>
        <p:xfrm>
          <a:off x="1680455" y="5140697"/>
          <a:ext cx="6719711" cy="103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1" name="Document" r:id="rId5" imgW="5486400" imgH="847344" progId="Word.Document.8">
                  <p:embed/>
                </p:oleObj>
              </mc:Choice>
              <mc:Fallback>
                <p:oleObj name="Document" r:id="rId5" imgW="5486400" imgH="847344" progId="Word.Document.8">
                  <p:embed/>
                  <p:pic>
                    <p:nvPicPr>
                      <p:cNvPr id="10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0455" y="5140697"/>
                        <a:ext cx="6719711" cy="1035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47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6496" y="419982"/>
            <a:ext cx="8567632" cy="923960"/>
          </a:xfrm>
        </p:spPr>
        <p:txBody>
          <a:bodyPr/>
          <a:lstStyle/>
          <a:p>
            <a:pPr>
              <a:defRPr/>
            </a:pPr>
            <a:r>
              <a:rPr lang="hu-HU" smtClean="0"/>
              <a:t>Félvezetők adalékolása</a:t>
            </a:r>
            <a:endParaRPr lang="hu-HU" sz="3086"/>
          </a:p>
        </p:txBody>
      </p:sp>
      <p:pic>
        <p:nvPicPr>
          <p:cNvPr id="13316" name="Picture 4" descr="per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96" y="2212565"/>
            <a:ext cx="3737839" cy="361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" y="1319443"/>
            <a:ext cx="6984000" cy="5953244"/>
          </a:xfrm>
        </p:spPr>
        <p:txBody>
          <a:bodyPr/>
          <a:lstStyle/>
          <a:p>
            <a:r>
              <a:rPr lang="hu-HU" altLang="hu-HU" sz="2205" dirty="0"/>
              <a:t>A szilícium kristály tiszta formájában (abszolút 0 fokon) jó szigetelő, az összes elektron a szilícium atomhoz kötött</a:t>
            </a:r>
            <a:endParaRPr lang="en-US" altLang="hu-HU" sz="2205" dirty="0"/>
          </a:p>
          <a:p>
            <a:r>
              <a:rPr lang="hu-HU" altLang="hu-HU" sz="2205" dirty="0"/>
              <a:t>A </a:t>
            </a:r>
            <a:r>
              <a:rPr lang="hu-HU" altLang="hu-HU" sz="2205" dirty="0" err="1"/>
              <a:t>Si</a:t>
            </a:r>
            <a:r>
              <a:rPr lang="hu-HU" altLang="hu-HU" sz="2205" dirty="0"/>
              <a:t> atomok kicserélése egyéb atomokkal megváltoztathatja a félvezető villamos tulajdonságait</a:t>
            </a:r>
            <a:endParaRPr lang="en-US" altLang="hu-HU" sz="2205" dirty="0"/>
          </a:p>
          <a:p>
            <a:r>
              <a:rPr lang="hu-HU" altLang="hu-HU" sz="2205" dirty="0"/>
              <a:t>A csoportszám a </a:t>
            </a:r>
            <a:r>
              <a:rPr lang="hu-HU" altLang="hu-HU" sz="2205" dirty="0" err="1"/>
              <a:t>vegyértéksávbeli</a:t>
            </a:r>
            <a:r>
              <a:rPr lang="hu-HU" altLang="hu-HU" sz="2205" dirty="0"/>
              <a:t> elektronok számát jelzi</a:t>
            </a:r>
          </a:p>
          <a:p>
            <a:pPr lvl="1"/>
            <a:r>
              <a:rPr lang="hu-HU" altLang="hu-HU" sz="1984" dirty="0"/>
              <a:t>Pl. a </a:t>
            </a:r>
            <a:r>
              <a:rPr lang="hu-HU" altLang="hu-HU" sz="1984" dirty="0" err="1"/>
              <a:t>Si</a:t>
            </a:r>
            <a:r>
              <a:rPr lang="hu-HU" altLang="hu-HU" sz="1984" dirty="0"/>
              <a:t> esetében a vegyértékelektronok száma 4, a csoportszám: </a:t>
            </a:r>
            <a:r>
              <a:rPr lang="en-US" altLang="hu-HU" sz="1984" dirty="0"/>
              <a:t>IV</a:t>
            </a:r>
            <a:endParaRPr lang="hu-HU" altLang="hu-HU" sz="1984" dirty="0"/>
          </a:p>
          <a:p>
            <a:r>
              <a:rPr lang="hu-HU" altLang="hu-HU" sz="2205" dirty="0">
                <a:solidFill>
                  <a:srgbClr val="000000"/>
                </a:solidFill>
              </a:rPr>
              <a:t>A töltéshordozók száma adalékanyagok hozzáadásával növelhető</a:t>
            </a:r>
          </a:p>
          <a:p>
            <a:r>
              <a:rPr lang="hu-HU" altLang="hu-HU" sz="2205" dirty="0">
                <a:solidFill>
                  <a:srgbClr val="000000"/>
                </a:solidFill>
              </a:rPr>
              <a:t>Az adalékanyagok a kristályrácsba beépülve a félvezető atomjait helyettesítik</a:t>
            </a:r>
          </a:p>
          <a:p>
            <a:pPr lvl="1"/>
            <a:r>
              <a:rPr lang="hu-HU" altLang="hu-HU" sz="1984" dirty="0">
                <a:solidFill>
                  <a:srgbClr val="FF0000"/>
                </a:solidFill>
              </a:rPr>
              <a:t>Donor anyagok</a:t>
            </a:r>
            <a:r>
              <a:rPr lang="hu-HU" altLang="hu-HU" sz="1984" dirty="0"/>
              <a:t>: 5 elektron a külső sávban (P, </a:t>
            </a:r>
            <a:r>
              <a:rPr lang="hu-HU" altLang="hu-HU" sz="1984" dirty="0" err="1"/>
              <a:t>As</a:t>
            </a:r>
            <a:r>
              <a:rPr lang="hu-HU" altLang="hu-HU" sz="1984" dirty="0"/>
              <a:t>, </a:t>
            </a:r>
            <a:r>
              <a:rPr lang="hu-HU" altLang="hu-HU" sz="1984" dirty="0" err="1"/>
              <a:t>Sb</a:t>
            </a:r>
            <a:r>
              <a:rPr lang="hu-HU" altLang="hu-HU" sz="1984" dirty="0"/>
              <a:t>)</a:t>
            </a:r>
          </a:p>
          <a:p>
            <a:pPr lvl="1"/>
            <a:r>
              <a:rPr lang="hu-HU" altLang="hu-HU" sz="1984" dirty="0">
                <a:solidFill>
                  <a:srgbClr val="FF0000"/>
                </a:solidFill>
              </a:rPr>
              <a:t>Akceptor anyagok</a:t>
            </a:r>
            <a:r>
              <a:rPr lang="hu-HU" altLang="hu-HU" sz="1984" dirty="0"/>
              <a:t>: 3 elektron a legkülső sávban (B, </a:t>
            </a:r>
            <a:r>
              <a:rPr lang="hu-HU" altLang="hu-HU" sz="1984" dirty="0" err="1"/>
              <a:t>Al</a:t>
            </a:r>
            <a:r>
              <a:rPr lang="hu-HU" altLang="hu-HU" sz="1984" dirty="0"/>
              <a:t>, </a:t>
            </a:r>
            <a:r>
              <a:rPr lang="hu-HU" altLang="hu-HU" sz="1984" dirty="0" err="1"/>
              <a:t>Ga</a:t>
            </a:r>
            <a:r>
              <a:rPr lang="hu-HU" altLang="hu-HU" sz="1984" dirty="0"/>
              <a:t>, In)</a:t>
            </a:r>
            <a:endParaRPr lang="en-US" altLang="hu-HU" sz="1984" dirty="0"/>
          </a:p>
        </p:txBody>
      </p:sp>
    </p:spTree>
    <p:extLst>
      <p:ext uri="{BB962C8B-B14F-4D97-AF65-F5344CB8AC3E}">
        <p14:creationId xmlns:p14="http://schemas.microsoft.com/office/powerpoint/2010/main" val="38482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6496" y="167992"/>
            <a:ext cx="8567632" cy="587975"/>
          </a:xfrm>
        </p:spPr>
        <p:txBody>
          <a:bodyPr/>
          <a:lstStyle/>
          <a:p>
            <a:pPr>
              <a:defRPr/>
            </a:pPr>
            <a:r>
              <a:rPr lang="hu-HU" sz="1984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Adalékolt félvezetők : </a:t>
            </a:r>
            <a:r>
              <a:rPr lang="hu-HU" sz="1984">
                <a:latin typeface="Arial" pitchFamily="34" charset="0"/>
              </a:rPr>
              <a:t>Donor adalékolás</a:t>
            </a:r>
            <a:endParaRPr lang="hu-HU" b="1" smtClean="0">
              <a:latin typeface="TimesNewRomanPS-BoldM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4250" y="4415061"/>
            <a:ext cx="8987614" cy="2754382"/>
          </a:xfrm>
        </p:spPr>
        <p:txBody>
          <a:bodyPr/>
          <a:lstStyle/>
          <a:p>
            <a:r>
              <a:rPr lang="hu-HU" altLang="hu-HU" sz="2205">
                <a:solidFill>
                  <a:srgbClr val="000000"/>
                </a:solidFill>
                <a:latin typeface="Arial" panose="020B0604020202020204" pitchFamily="34" charset="0"/>
              </a:rPr>
              <a:t>A félvezető helyére beépült atom magjának +5 töltését a külső elektronhéj 5 elektronja ellensúlyozza</a:t>
            </a:r>
          </a:p>
          <a:p>
            <a:pPr lvl="1"/>
            <a:r>
              <a:rPr lang="hu-HU" altLang="hu-HU" sz="1984">
                <a:latin typeface="Arial" panose="020B0604020202020204" pitchFamily="34" charset="0"/>
              </a:rPr>
              <a:t>A kovalens kötésből a külső elektron héjon lévő 9. elektron (ami W</a:t>
            </a:r>
            <a:r>
              <a:rPr lang="hu-HU" altLang="hu-HU" sz="1984" baseline="-25000">
                <a:latin typeface="Arial" panose="020B0604020202020204" pitchFamily="34" charset="0"/>
              </a:rPr>
              <a:t>d</a:t>
            </a:r>
            <a:r>
              <a:rPr lang="hu-HU" altLang="hu-HU" sz="1984">
                <a:latin typeface="Arial" panose="020B0604020202020204" pitchFamily="34" charset="0"/>
              </a:rPr>
              <a:t> donor energia szint ) könnyen kiszakad a kötésből és áramvezetésre képes </a:t>
            </a:r>
            <a:r>
              <a:rPr lang="hu-HU" altLang="hu-HU" sz="1984" i="1">
                <a:solidFill>
                  <a:srgbClr val="FF0000"/>
                </a:solidFill>
                <a:latin typeface="Arial" panose="020B0604020202020204" pitchFamily="34" charset="0"/>
              </a:rPr>
              <a:t>szabad elektronként </a:t>
            </a:r>
            <a:r>
              <a:rPr lang="hu-HU" altLang="hu-HU" sz="1984">
                <a:latin typeface="Arial" panose="020B0604020202020204" pitchFamily="34" charset="0"/>
              </a:rPr>
              <a:t>jelentkezik</a:t>
            </a:r>
          </a:p>
          <a:p>
            <a:r>
              <a:rPr lang="hu-HU" altLang="hu-HU" sz="2205">
                <a:solidFill>
                  <a:srgbClr val="000000"/>
                </a:solidFill>
                <a:latin typeface="Arial" panose="020B0604020202020204" pitchFamily="34" charset="0"/>
              </a:rPr>
              <a:t>Az atommag helyhez kötött pozitív töltése ellensúlyozatlan</a:t>
            </a:r>
          </a:p>
          <a:p>
            <a:pPr lvl="1"/>
            <a:r>
              <a:rPr lang="hu-HU" altLang="hu-HU" sz="1984">
                <a:latin typeface="Arial" panose="020B0604020202020204" pitchFamily="34" charset="0"/>
              </a:rPr>
              <a:t>Így a kristályrácsban helyhez kötött </a:t>
            </a:r>
            <a:r>
              <a:rPr lang="hu-HU" altLang="hu-HU" sz="1984" i="1">
                <a:solidFill>
                  <a:srgbClr val="FF0000"/>
                </a:solidFill>
                <a:latin typeface="Arial" panose="020B0604020202020204" pitchFamily="34" charset="0"/>
              </a:rPr>
              <a:t>helyi pozitív töltés </a:t>
            </a:r>
            <a:r>
              <a:rPr lang="hu-HU" altLang="hu-HU" sz="1984">
                <a:latin typeface="Arial" panose="020B0604020202020204" pitchFamily="34" charset="0"/>
              </a:rPr>
              <a:t>jelentkezik</a:t>
            </a:r>
            <a:endParaRPr lang="hu-HU" altLang="hu-HU" smtClean="0">
              <a:solidFill>
                <a:srgbClr val="000000"/>
              </a:solidFill>
              <a:latin typeface="TimesNewRomanPSMT"/>
            </a:endParaRP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8716" y="762967"/>
            <a:ext cx="7055697" cy="3337107"/>
          </a:xfrm>
          <a:noFill/>
        </p:spPr>
      </p:pic>
    </p:spTree>
    <p:extLst>
      <p:ext uri="{BB962C8B-B14F-4D97-AF65-F5344CB8AC3E}">
        <p14:creationId xmlns:p14="http://schemas.microsoft.com/office/powerpoint/2010/main" val="38072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Elektronika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08063" y="1619250"/>
            <a:ext cx="8148637" cy="52324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hu-HU" altLang="hu-HU" sz="2600" smtClean="0"/>
              <a:t>Elektromos áram </a:t>
            </a:r>
            <a:r>
              <a:rPr lang="hu-HU" altLang="hu-HU" sz="2600" b="1" i="1" smtClean="0">
                <a:solidFill>
                  <a:srgbClr val="CC0066"/>
                </a:solidFill>
              </a:rPr>
              <a:t>félvezetőkben</a:t>
            </a:r>
            <a:r>
              <a:rPr lang="hu-HU" altLang="hu-HU" sz="2600" smtClean="0"/>
              <a:t> ill. vákuumban</a:t>
            </a:r>
            <a:endParaRPr lang="hu-HU" altLang="hu-HU" sz="2200" smtClean="0"/>
          </a:p>
          <a:p>
            <a:pPr marL="0" indent="0">
              <a:lnSpc>
                <a:spcPct val="90000"/>
              </a:lnSpc>
            </a:pPr>
            <a:r>
              <a:rPr lang="hu-HU" altLang="hu-HU" sz="2200" smtClean="0"/>
              <a:t>ágai</a:t>
            </a:r>
            <a:r>
              <a:rPr lang="en-US" altLang="hu-HU" sz="220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hu-HU" altLang="hu-HU" smtClean="0"/>
              <a:t>Energia feldolgozás (</a:t>
            </a:r>
            <a:r>
              <a:rPr lang="en-US" altLang="hu-HU" smtClean="0"/>
              <a:t>energy processing</a:t>
            </a:r>
            <a:r>
              <a:rPr lang="hu-HU" altLang="hu-HU" smtClean="0"/>
              <a:t>)</a:t>
            </a:r>
            <a:endParaRPr lang="en-US" altLang="hu-HU" smtClean="0"/>
          </a:p>
          <a:p>
            <a:pPr lvl="2">
              <a:lnSpc>
                <a:spcPct val="90000"/>
              </a:lnSpc>
            </a:pPr>
            <a:r>
              <a:rPr lang="hu-HU" altLang="hu-HU" smtClean="0"/>
              <a:t>Információ feldolgozás (</a:t>
            </a:r>
            <a:r>
              <a:rPr lang="en-US" altLang="hu-HU" smtClean="0"/>
              <a:t>information processing</a:t>
            </a:r>
            <a:r>
              <a:rPr lang="hu-HU" altLang="hu-HU" smtClean="0"/>
              <a:t>)</a:t>
            </a:r>
            <a:endParaRPr lang="en-US" altLang="hu-HU" smtClean="0"/>
          </a:p>
          <a:p>
            <a:pPr marL="0" indent="0">
              <a:lnSpc>
                <a:spcPct val="90000"/>
              </a:lnSpc>
            </a:pPr>
            <a:r>
              <a:rPr lang="hu-HU" altLang="hu-HU" sz="2200" smtClean="0"/>
              <a:t>utóbbi felosztása, az ún. 4 C</a:t>
            </a:r>
          </a:p>
          <a:p>
            <a:pPr lvl="2">
              <a:lnSpc>
                <a:spcPct val="90000"/>
              </a:lnSpc>
            </a:pPr>
            <a:r>
              <a:rPr lang="hu-HU" altLang="hu-HU" smtClean="0"/>
              <a:t>Közlés			- C</a:t>
            </a:r>
            <a:r>
              <a:rPr lang="en-US" altLang="hu-HU" smtClean="0"/>
              <a:t>ommunication</a:t>
            </a:r>
            <a:endParaRPr lang="hu-HU" altLang="hu-HU" smtClean="0"/>
          </a:p>
          <a:p>
            <a:pPr lvl="3">
              <a:lnSpc>
                <a:spcPct val="90000"/>
              </a:lnSpc>
            </a:pPr>
            <a:r>
              <a:rPr lang="hu-HU" altLang="hu-HU" smtClean="0"/>
              <a:t>Távközlés</a:t>
            </a:r>
            <a:endParaRPr lang="en-US" altLang="hu-HU" smtClean="0"/>
          </a:p>
          <a:p>
            <a:pPr lvl="2">
              <a:lnSpc>
                <a:spcPct val="90000"/>
              </a:lnSpc>
            </a:pPr>
            <a:r>
              <a:rPr lang="hu-HU" altLang="hu-HU" smtClean="0"/>
              <a:t>Számítás		- C</a:t>
            </a:r>
            <a:r>
              <a:rPr lang="en-US" altLang="hu-HU" smtClean="0"/>
              <a:t>omputation</a:t>
            </a:r>
            <a:endParaRPr lang="hu-HU" altLang="hu-HU" smtClean="0"/>
          </a:p>
          <a:p>
            <a:pPr lvl="3">
              <a:lnSpc>
                <a:spcPct val="90000"/>
              </a:lnSpc>
            </a:pPr>
            <a:r>
              <a:rPr lang="hu-HU" altLang="hu-HU" smtClean="0"/>
              <a:t>Számítástechnika, informatika</a:t>
            </a:r>
            <a:endParaRPr lang="en-US" altLang="hu-HU" smtClean="0"/>
          </a:p>
          <a:p>
            <a:pPr lvl="2">
              <a:lnSpc>
                <a:spcPct val="90000"/>
              </a:lnSpc>
            </a:pPr>
            <a:r>
              <a:rPr lang="hu-HU" altLang="hu-HU" smtClean="0"/>
              <a:t>Szabályozás	- C</a:t>
            </a:r>
            <a:r>
              <a:rPr lang="en-US" altLang="hu-HU" smtClean="0"/>
              <a:t>ontrol</a:t>
            </a:r>
            <a:endParaRPr lang="hu-HU" altLang="hu-HU" smtClean="0"/>
          </a:p>
          <a:p>
            <a:pPr lvl="3">
              <a:lnSpc>
                <a:spcPct val="90000"/>
              </a:lnSpc>
            </a:pPr>
            <a:r>
              <a:rPr lang="hu-HU" altLang="hu-HU" smtClean="0"/>
              <a:t>Szabályozástechnika</a:t>
            </a:r>
            <a:endParaRPr lang="en-US" altLang="hu-HU" smtClean="0"/>
          </a:p>
          <a:p>
            <a:pPr lvl="2">
              <a:lnSpc>
                <a:spcPct val="90000"/>
              </a:lnSpc>
            </a:pPr>
            <a:r>
              <a:rPr lang="hu-HU" altLang="hu-HU" smtClean="0"/>
              <a:t>Alkatrészek		- C</a:t>
            </a:r>
            <a:r>
              <a:rPr lang="en-US" altLang="hu-HU" smtClean="0"/>
              <a:t>omponents</a:t>
            </a:r>
            <a:endParaRPr lang="hu-HU" altLang="hu-HU" smtClean="0"/>
          </a:p>
          <a:p>
            <a:pPr lvl="3">
              <a:lnSpc>
                <a:spcPct val="90000"/>
              </a:lnSpc>
            </a:pPr>
            <a:r>
              <a:rPr lang="hu-HU" altLang="hu-HU" smtClean="0"/>
              <a:t>Eszközök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54747" y="2985372"/>
            <a:ext cx="4619801" cy="4121073"/>
          </a:xfrm>
        </p:spPr>
        <p:txBody>
          <a:bodyPr/>
          <a:lstStyle/>
          <a:p>
            <a:r>
              <a:rPr lang="hu-HU" altLang="hu-HU" sz="2205">
                <a:latin typeface="Arial" panose="020B0604020202020204" pitchFamily="34" charset="0"/>
              </a:rPr>
              <a:t>N</a:t>
            </a:r>
            <a:r>
              <a:rPr lang="hu-HU" altLang="hu-HU" sz="2205" baseline="-25000">
                <a:latin typeface="Arial" panose="020B0604020202020204" pitchFamily="34" charset="0"/>
              </a:rPr>
              <a:t>d</a:t>
            </a:r>
            <a:r>
              <a:rPr lang="hu-HU" altLang="hu-HU" sz="2205">
                <a:latin typeface="Arial" panose="020B0604020202020204" pitchFamily="34" charset="0"/>
              </a:rPr>
              <a:t> </a:t>
            </a:r>
            <a:r>
              <a:rPr lang="hu-HU" altLang="hu-HU" sz="2205" baseline="30000">
                <a:latin typeface="Arial" panose="020B0604020202020204" pitchFamily="34" charset="0"/>
              </a:rPr>
              <a:t>+</a:t>
            </a:r>
            <a:r>
              <a:rPr lang="hu-HU" altLang="hu-HU" sz="2205">
                <a:latin typeface="Arial" panose="020B0604020202020204" pitchFamily="34" charset="0"/>
              </a:rPr>
              <a:t> : donor sűrűség [cm </a:t>
            </a:r>
            <a:r>
              <a:rPr lang="hu-HU" altLang="hu-HU" sz="2205" baseline="30000">
                <a:latin typeface="Arial" panose="020B0604020202020204" pitchFamily="34" charset="0"/>
              </a:rPr>
              <a:t>-3</a:t>
            </a:r>
            <a:r>
              <a:rPr lang="hu-HU" altLang="hu-HU" sz="2205">
                <a:latin typeface="Arial" panose="020B0604020202020204" pitchFamily="34" charset="0"/>
              </a:rPr>
              <a:t> ]</a:t>
            </a:r>
          </a:p>
          <a:p>
            <a:r>
              <a:rPr lang="hu-HU" altLang="hu-HU" sz="2205">
                <a:latin typeface="Arial" panose="020B0604020202020204" pitchFamily="34" charset="0"/>
              </a:rPr>
              <a:t>n</a:t>
            </a:r>
            <a:r>
              <a:rPr lang="hu-HU" altLang="hu-HU" sz="2205" baseline="-25000">
                <a:latin typeface="Arial" panose="020B0604020202020204" pitchFamily="34" charset="0"/>
              </a:rPr>
              <a:t>n</a:t>
            </a:r>
            <a:r>
              <a:rPr lang="hu-HU" altLang="hu-HU" sz="2205">
                <a:latin typeface="Arial" panose="020B0604020202020204" pitchFamily="34" charset="0"/>
              </a:rPr>
              <a:t>: elektron sűrűség</a:t>
            </a:r>
          </a:p>
          <a:p>
            <a:r>
              <a:rPr lang="hu-HU" altLang="hu-HU" sz="2205">
                <a:latin typeface="Arial" panose="020B0604020202020204" pitchFamily="34" charset="0"/>
              </a:rPr>
              <a:t>p</a:t>
            </a:r>
            <a:r>
              <a:rPr lang="hu-HU" altLang="hu-HU" sz="2205" baseline="-25000">
                <a:latin typeface="Arial" panose="020B0604020202020204" pitchFamily="34" charset="0"/>
              </a:rPr>
              <a:t>n</a:t>
            </a:r>
            <a:r>
              <a:rPr lang="hu-HU" altLang="hu-HU" sz="2205">
                <a:latin typeface="Arial" panose="020B0604020202020204" pitchFamily="34" charset="0"/>
              </a:rPr>
              <a:t>: lyuk sűrűség</a:t>
            </a:r>
          </a:p>
          <a:p>
            <a:pPr lvl="2">
              <a:buFontTx/>
              <a:buNone/>
            </a:pPr>
            <a:r>
              <a:rPr lang="hu-HU" altLang="hu-HU" sz="1984">
                <a:solidFill>
                  <a:srgbClr val="FF3300"/>
                </a:solidFill>
                <a:latin typeface="Arial" panose="020B0604020202020204" pitchFamily="34" charset="0"/>
              </a:rPr>
              <a:t>n</a:t>
            </a:r>
            <a:r>
              <a:rPr lang="hu-HU" altLang="hu-HU" sz="1984" baseline="-25000">
                <a:solidFill>
                  <a:srgbClr val="FF3300"/>
                </a:solidFill>
                <a:latin typeface="Arial" panose="020B0604020202020204" pitchFamily="34" charset="0"/>
              </a:rPr>
              <a:t>n</a:t>
            </a:r>
            <a:r>
              <a:rPr lang="hu-HU" altLang="hu-HU" sz="1984">
                <a:solidFill>
                  <a:srgbClr val="FF3300"/>
                </a:solidFill>
                <a:latin typeface="Arial" panose="020B0604020202020204" pitchFamily="34" charset="0"/>
              </a:rPr>
              <a:t> ~N</a:t>
            </a:r>
            <a:r>
              <a:rPr lang="hu-HU" altLang="hu-HU" sz="1984" baseline="-25000">
                <a:solidFill>
                  <a:srgbClr val="FF3300"/>
                </a:solidFill>
                <a:latin typeface="Arial" panose="020B0604020202020204" pitchFamily="34" charset="0"/>
              </a:rPr>
              <a:t>d</a:t>
            </a:r>
            <a:r>
              <a:rPr lang="hu-HU" altLang="hu-HU" sz="1984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1984" baseline="30000">
                <a:solidFill>
                  <a:srgbClr val="FF3300"/>
                </a:solidFill>
                <a:latin typeface="Arial" panose="020B0604020202020204" pitchFamily="34" charset="0"/>
              </a:rPr>
              <a:t>+</a:t>
            </a:r>
            <a:endParaRPr lang="hu-HU" altLang="hu-HU" sz="1984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lvl="2">
              <a:buFontTx/>
              <a:buNone/>
            </a:pPr>
            <a:r>
              <a:rPr lang="hu-HU" altLang="hu-HU" sz="1984">
                <a:solidFill>
                  <a:srgbClr val="FF3300"/>
                </a:solidFill>
                <a:latin typeface="Arial" panose="020B0604020202020204" pitchFamily="34" charset="0"/>
              </a:rPr>
              <a:t>n</a:t>
            </a:r>
            <a:r>
              <a:rPr lang="hu-HU" altLang="hu-HU" sz="1984" baseline="-25000">
                <a:solidFill>
                  <a:srgbClr val="FF3300"/>
                </a:solidFill>
                <a:latin typeface="Arial" panose="020B0604020202020204" pitchFamily="34" charset="0"/>
              </a:rPr>
              <a:t>n</a:t>
            </a:r>
            <a:r>
              <a:rPr lang="hu-HU" altLang="hu-HU" sz="1984">
                <a:solidFill>
                  <a:srgbClr val="FF3300"/>
                </a:solidFill>
                <a:latin typeface="Arial" panose="020B0604020202020204" pitchFamily="34" charset="0"/>
              </a:rPr>
              <a:t>&gt;p</a:t>
            </a:r>
            <a:r>
              <a:rPr lang="hu-HU" altLang="hu-HU" sz="1984" baseline="-25000">
                <a:solidFill>
                  <a:srgbClr val="FF3300"/>
                </a:solidFill>
                <a:latin typeface="Arial" panose="020B0604020202020204" pitchFamily="34" charset="0"/>
              </a:rPr>
              <a:t>n</a:t>
            </a:r>
            <a:endParaRPr lang="hu-HU" altLang="hu-HU" sz="1984">
              <a:solidFill>
                <a:srgbClr val="FF3300"/>
              </a:solidFill>
              <a:latin typeface="Arial" panose="020B0604020202020204" pitchFamily="34" charset="0"/>
            </a:endParaRPr>
          </a:p>
          <a:p>
            <a:r>
              <a:rPr lang="hu-HU" altLang="hu-HU" sz="2205">
                <a:latin typeface="Arial" panose="020B0604020202020204" pitchFamily="34" charset="0"/>
              </a:rPr>
              <a:t>Elektronok: </a:t>
            </a:r>
            <a:r>
              <a:rPr lang="hu-HU" altLang="hu-HU" sz="2205" i="1">
                <a:solidFill>
                  <a:srgbClr val="FF3300"/>
                </a:solidFill>
                <a:latin typeface="Arial" panose="020B0604020202020204" pitchFamily="34" charset="0"/>
              </a:rPr>
              <a:t>többségi töltéshordozók</a:t>
            </a:r>
            <a:r>
              <a:rPr lang="hu-HU" altLang="hu-HU" sz="2205">
                <a:latin typeface="Arial" panose="020B0604020202020204" pitchFamily="34" charset="0"/>
              </a:rPr>
              <a:t> </a:t>
            </a:r>
          </a:p>
          <a:p>
            <a:r>
              <a:rPr lang="hu-HU" altLang="hu-HU" sz="2205">
                <a:latin typeface="Arial" panose="020B0604020202020204" pitchFamily="34" charset="0"/>
              </a:rPr>
              <a:t>Lyukak: </a:t>
            </a:r>
            <a:r>
              <a:rPr lang="hu-HU" altLang="hu-HU" sz="2205" i="1">
                <a:solidFill>
                  <a:srgbClr val="FF3300"/>
                </a:solidFill>
                <a:latin typeface="Arial" panose="020B0604020202020204" pitchFamily="34" charset="0"/>
              </a:rPr>
              <a:t>kisebbségi töltéshordozók</a:t>
            </a:r>
            <a:r>
              <a:rPr lang="hu-HU" altLang="hu-HU" sz="2205">
                <a:latin typeface="Arial" panose="020B06040202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hu-HU" altLang="hu-HU" sz="2205">
                <a:latin typeface="Arial" panose="020B0604020202020204" pitchFamily="34" charset="0"/>
              </a:rPr>
              <a:t>Az anyag: n típusú félvezető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305" y="1343942"/>
            <a:ext cx="4199819" cy="4467558"/>
          </a:xfrm>
          <a:noFill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33493" y="605474"/>
            <a:ext cx="2778881" cy="1720984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646" b="0" i="1">
                <a:latin typeface="Arial" panose="020B0604020202020204" pitchFamily="34" charset="0"/>
              </a:rPr>
              <a:t>Donor anyagok:</a:t>
            </a:r>
            <a:r>
              <a:rPr lang="hu-HU" altLang="hu-HU" sz="2646" b="0">
                <a:latin typeface="Arial" panose="020B0604020202020204" pitchFamily="34" charset="0"/>
              </a:rPr>
              <a:t> Foszfor (P),</a:t>
            </a:r>
            <a:br>
              <a:rPr lang="hu-HU" altLang="hu-HU" sz="2646" b="0">
                <a:latin typeface="Arial" panose="020B0604020202020204" pitchFamily="34" charset="0"/>
              </a:rPr>
            </a:br>
            <a:r>
              <a:rPr lang="hu-HU" altLang="hu-HU" sz="2646" b="0">
                <a:latin typeface="Arial" panose="020B0604020202020204" pitchFamily="34" charset="0"/>
              </a:rPr>
              <a:t>Arzén (As),</a:t>
            </a:r>
            <a:br>
              <a:rPr lang="hu-HU" altLang="hu-HU" sz="2646" b="0">
                <a:latin typeface="Arial" panose="020B0604020202020204" pitchFamily="34" charset="0"/>
              </a:rPr>
            </a:br>
            <a:r>
              <a:rPr lang="hu-HU" altLang="hu-HU" sz="2646" b="0">
                <a:latin typeface="Arial" panose="020B0604020202020204" pitchFamily="34" charset="0"/>
              </a:rPr>
              <a:t>Antimon (Sb)</a:t>
            </a:r>
          </a:p>
        </p:txBody>
      </p:sp>
    </p:spTree>
    <p:extLst>
      <p:ext uri="{BB962C8B-B14F-4D97-AF65-F5344CB8AC3E}">
        <p14:creationId xmlns:p14="http://schemas.microsoft.com/office/powerpoint/2010/main" val="33409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6" y="671971"/>
            <a:ext cx="5627758" cy="28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756496" y="167992"/>
            <a:ext cx="8567632" cy="587975"/>
          </a:xfrm>
        </p:spPr>
        <p:txBody>
          <a:bodyPr/>
          <a:lstStyle/>
          <a:p>
            <a:pPr>
              <a:defRPr/>
            </a:pPr>
            <a:r>
              <a:rPr lang="hu-HU" sz="1984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Adalékolt félvezetők : </a:t>
            </a:r>
            <a:r>
              <a:rPr lang="hu-HU" sz="1984">
                <a:latin typeface="Arial" pitchFamily="34" charset="0"/>
              </a:rPr>
              <a:t>Akceptor adalékolás</a:t>
            </a:r>
            <a:endParaRPr lang="hu-HU" b="1" smtClean="0">
              <a:latin typeface="TimesNewRomanPS-BoldMT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548747" y="1160201"/>
            <a:ext cx="3023870" cy="1720984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646" b="0" i="1">
                <a:latin typeface="Arial" panose="020B0604020202020204" pitchFamily="34" charset="0"/>
              </a:rPr>
              <a:t>Akceptor anyagok:</a:t>
            </a:r>
            <a:r>
              <a:rPr lang="hu-HU" altLang="hu-HU" sz="2646" b="0">
                <a:latin typeface="Arial" panose="020B0604020202020204" pitchFamily="34" charset="0"/>
              </a:rPr>
              <a:t> Bór (B), Alumínium (Al), Gallium (Ga), Indium (In)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2518" y="3527848"/>
            <a:ext cx="9491592" cy="373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2646" b="0">
                <a:latin typeface="Arial" panose="020B0604020202020204" pitchFamily="34" charset="0"/>
              </a:rPr>
              <a:t>A legkülső elektronhéjon 3 elektron </a:t>
            </a:r>
            <a:r>
              <a:rPr lang="hu-HU" altLang="hu-HU" sz="2646" b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hu-HU" altLang="hu-HU" sz="2646" b="0">
                <a:latin typeface="Arial" panose="020B0604020202020204" pitchFamily="34" charset="0"/>
              </a:rPr>
              <a:t> Kis energia hatására egy elektron a vegyértéksávból elfoglalja a kötésből hiányzó elektron helyét</a:t>
            </a:r>
          </a:p>
          <a:p>
            <a:r>
              <a:rPr lang="hu-HU" altLang="hu-HU" sz="2646" b="0">
                <a:latin typeface="Arial" panose="020B0604020202020204" pitchFamily="34" charset="0"/>
              </a:rPr>
              <a:t>	 </a:t>
            </a:r>
            <a:r>
              <a:rPr lang="hu-HU" altLang="hu-HU" sz="2646" b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hu-HU" altLang="hu-HU" sz="2646" b="0">
                <a:latin typeface="Arial" panose="020B0604020202020204" pitchFamily="34" charset="0"/>
              </a:rPr>
              <a:t> Helyhez kötött negatív töltés a kristályrácsban</a:t>
            </a:r>
          </a:p>
          <a:p>
            <a:r>
              <a:rPr lang="hu-HU" altLang="hu-HU" sz="1984" b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hu-HU" altLang="hu-HU" sz="1984" b="0" baseline="-2500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hu-HU" altLang="hu-HU" sz="1984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1984" b="0" baseline="3000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hu-HU" altLang="hu-HU" sz="1984" b="0">
                <a:solidFill>
                  <a:srgbClr val="000000"/>
                </a:solidFill>
                <a:latin typeface="Arial" panose="020B0604020202020204" pitchFamily="34" charset="0"/>
              </a:rPr>
              <a:t> : </a:t>
            </a:r>
            <a:r>
              <a:rPr lang="hu-HU" altLang="hu-HU" sz="1984" b="0" i="1">
                <a:solidFill>
                  <a:srgbClr val="000000"/>
                </a:solidFill>
                <a:latin typeface="Arial" panose="020B0604020202020204" pitchFamily="34" charset="0"/>
              </a:rPr>
              <a:t>akceptor sűrűség </a:t>
            </a:r>
            <a:r>
              <a:rPr lang="hu-HU" altLang="hu-HU" sz="1984" b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hu-HU" altLang="hu-HU" sz="1984" b="0" baseline="-250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hu-HU" altLang="hu-HU" sz="1984" b="0">
                <a:solidFill>
                  <a:srgbClr val="000000"/>
                </a:solidFill>
                <a:latin typeface="Arial" panose="020B0604020202020204" pitchFamily="34" charset="0"/>
              </a:rPr>
              <a:t>: elektron sűrűség , p</a:t>
            </a:r>
            <a:r>
              <a:rPr lang="hu-HU" altLang="hu-HU" sz="1984" b="0" baseline="-250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hu-HU" altLang="hu-HU" sz="1984" b="0">
                <a:solidFill>
                  <a:srgbClr val="000000"/>
                </a:solidFill>
                <a:latin typeface="Arial" panose="020B0604020202020204" pitchFamily="34" charset="0"/>
              </a:rPr>
              <a:t>: lyuk sűrűség</a:t>
            </a:r>
          </a:p>
          <a:p>
            <a:pPr>
              <a:lnSpc>
                <a:spcPct val="140000"/>
              </a:lnSpc>
            </a:pPr>
            <a:r>
              <a:rPr lang="hu-HU" altLang="hu-HU" sz="2646" b="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hu-HU" altLang="hu-HU" sz="2646" b="0" baseline="-250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hu-HU" altLang="hu-HU" sz="2646" b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hu-HU" sz="2646" b="0">
                <a:solidFill>
                  <a:srgbClr val="FF0000"/>
                </a:solidFill>
                <a:latin typeface="Arial" panose="020B0604020202020204" pitchFamily="34" charset="0"/>
              </a:rPr>
              <a:t>~ </a:t>
            </a:r>
            <a:r>
              <a:rPr lang="hu-HU" altLang="hu-HU" sz="2646" b="0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hu-HU" altLang="hu-HU" sz="2646" b="0" baseline="-2500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hu-HU" altLang="hu-HU" sz="2646" b="0" baseline="30000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r>
              <a:rPr lang="hu-HU" altLang="hu-HU" sz="2646" b="0">
                <a:solidFill>
                  <a:srgbClr val="FF0000"/>
                </a:solidFill>
                <a:latin typeface="Arial" panose="020B0604020202020204" pitchFamily="34" charset="0"/>
              </a:rPr>
              <a:t>              n</a:t>
            </a:r>
            <a:r>
              <a:rPr lang="hu-HU" altLang="hu-HU" sz="2646" b="0" baseline="-250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hu-HU" altLang="hu-HU" sz="2646" b="0">
                <a:solidFill>
                  <a:srgbClr val="FF0000"/>
                </a:solidFill>
                <a:latin typeface="Arial" panose="020B0604020202020204" pitchFamily="34" charset="0"/>
              </a:rPr>
              <a:t>&lt;p</a:t>
            </a:r>
            <a:r>
              <a:rPr lang="hu-HU" altLang="hu-HU" sz="2646" b="0" baseline="-250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endParaRPr lang="hu-HU" altLang="hu-HU" sz="2646" b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hu-HU" altLang="hu-HU" sz="2646" b="0">
                <a:solidFill>
                  <a:srgbClr val="000000"/>
                </a:solidFill>
                <a:latin typeface="Arial" panose="020B0604020202020204" pitchFamily="34" charset="0"/>
              </a:rPr>
              <a:t>Elektronok: kisebbségi töltéshordozók, lyukak: többségi töltéshordozók </a:t>
            </a:r>
            <a:r>
              <a:rPr lang="hu-HU" altLang="hu-HU" sz="2646" b="0">
                <a:solidFill>
                  <a:srgbClr val="FF0000"/>
                </a:solidFill>
                <a:latin typeface="Arial" panose="020B0604020202020204" pitchFamily="34" charset="0"/>
              </a:rPr>
              <a:t>p típusú félvezető</a:t>
            </a:r>
          </a:p>
        </p:txBody>
      </p:sp>
    </p:spTree>
    <p:extLst>
      <p:ext uri="{BB962C8B-B14F-4D97-AF65-F5344CB8AC3E}">
        <p14:creationId xmlns:p14="http://schemas.microsoft.com/office/powerpoint/2010/main" val="17255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754747" y="2595139"/>
            <a:ext cx="8903617" cy="2704138"/>
          </a:xfrm>
          <a:prstGeom prst="rect">
            <a:avLst/>
          </a:prstGeom>
          <a:solidFill>
            <a:srgbClr val="003300"/>
          </a:solidFill>
          <a:ln w="9525">
            <a:solidFill>
              <a:srgbClr val="66FF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3086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	</a:t>
            </a:r>
            <a:r>
              <a:rPr lang="hu-HU" sz="3086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•     Sodródási áram</a:t>
            </a:r>
          </a:p>
          <a:p>
            <a:pPr>
              <a:spcBef>
                <a:spcPct val="50000"/>
              </a:spcBef>
              <a:defRPr/>
            </a:pPr>
            <a:r>
              <a:rPr lang="hu-HU" sz="3086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			</a:t>
            </a:r>
            <a:r>
              <a:rPr lang="hu-HU" sz="3086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hu-HU" sz="2205" dirty="0">
                <a:solidFill>
                  <a:schemeClr val="hlink"/>
                </a:solidFill>
                <a:latin typeface="Bookman Old Style" pitchFamily="18" charset="0"/>
              </a:rPr>
              <a:t>(elektromos térerősség hatására)</a:t>
            </a:r>
            <a:endParaRPr lang="hu-HU" sz="3086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hu-HU" sz="3086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	</a:t>
            </a:r>
            <a:r>
              <a:rPr lang="hu-HU" sz="3086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•     Diffúziós áram</a:t>
            </a:r>
          </a:p>
          <a:p>
            <a:pPr>
              <a:spcBef>
                <a:spcPct val="50000"/>
              </a:spcBef>
              <a:defRPr/>
            </a:pPr>
            <a:r>
              <a:rPr lang="hu-HU" sz="3086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			</a:t>
            </a:r>
            <a:r>
              <a:rPr lang="hu-HU" sz="3086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hu-HU" sz="2205" dirty="0">
                <a:solidFill>
                  <a:schemeClr val="hlink"/>
                </a:solidFill>
                <a:latin typeface="Bookman Old Style" pitchFamily="18" charset="0"/>
              </a:rPr>
              <a:t>(sűrűség különbség hatására)</a:t>
            </a:r>
            <a:endParaRPr lang="hu-HU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756496" y="671971"/>
            <a:ext cx="8567632" cy="1123452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Áramok a félvezetőben</a:t>
            </a:r>
          </a:p>
        </p:txBody>
      </p:sp>
    </p:spTree>
    <p:extLst>
      <p:ext uri="{BB962C8B-B14F-4D97-AF65-F5344CB8AC3E}">
        <p14:creationId xmlns:p14="http://schemas.microsoft.com/office/powerpoint/2010/main" val="9732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250" y="367484"/>
            <a:ext cx="8567632" cy="1259946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Sodródási áram (</a:t>
            </a:r>
            <a:r>
              <a:rPr lang="en-US" dirty="0" smtClean="0"/>
              <a:t>drift current</a:t>
            </a:r>
            <a:r>
              <a:rPr lang="hu-HU" dirty="0" smtClean="0"/>
              <a:t>)</a:t>
            </a:r>
            <a:endParaRPr lang="hu-HU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496" y="1595931"/>
            <a:ext cx="8567632" cy="4535805"/>
          </a:xfrm>
        </p:spPr>
        <p:txBody>
          <a:bodyPr/>
          <a:lstStyle/>
          <a:p>
            <a:r>
              <a:rPr lang="hu-HU" altLang="hu-HU" i="1" smtClean="0"/>
              <a:t>Töltéshordozóknak elektromos erőtér hatására történő mozgása</a:t>
            </a:r>
          </a:p>
        </p:txBody>
      </p:sp>
      <p:pic>
        <p:nvPicPr>
          <p:cNvPr id="18436" name="Picture 4" descr="DRI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6" y="2603887"/>
            <a:ext cx="8819621" cy="251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40493" y="5207775"/>
            <a:ext cx="2183906" cy="431657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205"/>
              <a:t>Nincs térerősség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048269" y="5207775"/>
            <a:ext cx="2099910" cy="431657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205"/>
              <a:t>Van térerősség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579918" y="6399475"/>
            <a:ext cx="4602302" cy="56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3086">
                <a:solidFill>
                  <a:srgbClr val="000066"/>
                </a:solidFill>
              </a:rPr>
              <a:t>Ok: az elektromos erőtér</a:t>
            </a:r>
          </a:p>
        </p:txBody>
      </p:sp>
    </p:spTree>
    <p:extLst>
      <p:ext uri="{BB962C8B-B14F-4D97-AF65-F5344CB8AC3E}">
        <p14:creationId xmlns:p14="http://schemas.microsoft.com/office/powerpoint/2010/main" val="19899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Diffúziós áram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b="1" smtClean="0"/>
              <a:t>Diffúzió</a:t>
            </a:r>
            <a:r>
              <a:rPr lang="hu-HU" altLang="hu-HU" i="1" smtClean="0"/>
              <a:t>: a részecskéknek a térbeli sűrűségkülönbség megszüntetésére irányuló mozgása</a:t>
            </a:r>
          </a:p>
          <a:p>
            <a:r>
              <a:rPr lang="hu-HU" altLang="hu-HU" b="1" smtClean="0"/>
              <a:t>Diffúziós áram:</a:t>
            </a:r>
            <a:r>
              <a:rPr lang="hu-HU" altLang="hu-HU" smtClean="0"/>
              <a:t> a töltéshordozóknak a nagyobb sűrűségű helyről a kisebb sűrűségű hely irányába történő mozgása</a:t>
            </a:r>
          </a:p>
        </p:txBody>
      </p:sp>
      <p:pic>
        <p:nvPicPr>
          <p:cNvPr id="19460" name="Picture 4" descr="diff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55" y="3939080"/>
            <a:ext cx="4535805" cy="235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016442" y="6467722"/>
            <a:ext cx="7475679" cy="56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3086">
                <a:solidFill>
                  <a:srgbClr val="000066"/>
                </a:solidFill>
              </a:rPr>
              <a:t>Ok: a sűrűségkülönbség és a hőmozgás</a:t>
            </a:r>
          </a:p>
        </p:txBody>
      </p:sp>
    </p:spTree>
    <p:extLst>
      <p:ext uri="{BB962C8B-B14F-4D97-AF65-F5344CB8AC3E}">
        <p14:creationId xmlns:p14="http://schemas.microsoft.com/office/powerpoint/2010/main" val="40302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2500" y="335985"/>
            <a:ext cx="8567632" cy="1259946"/>
          </a:xfrm>
        </p:spPr>
        <p:txBody>
          <a:bodyPr/>
          <a:lstStyle/>
          <a:p>
            <a:r>
              <a:rPr lang="hu-HU" altLang="hu-HU" b="1"/>
              <a:t>PN átmenet kivitele</a:t>
            </a:r>
            <a:br>
              <a:rPr lang="hu-HU" altLang="hu-HU" b="1"/>
            </a:br>
            <a:endParaRPr lang="hu-HU" altLang="hu-HU" b="1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500" y="1175949"/>
            <a:ext cx="8567632" cy="4535805"/>
          </a:xfrm>
        </p:spPr>
        <p:txBody>
          <a:bodyPr/>
          <a:lstStyle/>
          <a:p>
            <a:r>
              <a:rPr lang="hu-HU" altLang="hu-HU" b="1" i="1"/>
              <a:t>A pn átmenet</a:t>
            </a:r>
            <a:r>
              <a:rPr lang="hu-HU" altLang="hu-HU" i="1"/>
              <a:t>: Olyan </a:t>
            </a:r>
            <a:r>
              <a:rPr lang="hu-HU" altLang="hu-HU" i="1">
                <a:solidFill>
                  <a:srgbClr val="FF0000"/>
                </a:solidFill>
              </a:rPr>
              <a:t>egykristályos</a:t>
            </a:r>
            <a:r>
              <a:rPr lang="hu-HU" altLang="hu-HU" i="1"/>
              <a:t> </a:t>
            </a:r>
            <a:r>
              <a:rPr lang="hu-HU" altLang="hu-HU" i="1">
                <a:solidFill>
                  <a:srgbClr val="FF0000"/>
                </a:solidFill>
              </a:rPr>
              <a:t>félvezető</a:t>
            </a:r>
            <a:r>
              <a:rPr lang="hu-HU" altLang="hu-HU" i="1"/>
              <a:t> tartomány, amelyben egymással </a:t>
            </a:r>
            <a:r>
              <a:rPr lang="hu-HU" altLang="hu-HU" i="1">
                <a:solidFill>
                  <a:srgbClr val="FF0000"/>
                </a:solidFill>
              </a:rPr>
              <a:t>érintkezik egy p és egy n</a:t>
            </a:r>
            <a:r>
              <a:rPr lang="hu-HU" altLang="hu-HU" i="1"/>
              <a:t> típusú övezet</a:t>
            </a:r>
          </a:p>
          <a:p>
            <a:r>
              <a:rPr lang="hu-HU" altLang="hu-HU" i="1"/>
              <a:t>Egy pn átmenetből álló </a:t>
            </a:r>
            <a:r>
              <a:rPr lang="hu-HU" altLang="hu-HU" b="1" i="1"/>
              <a:t>eszköz</a:t>
            </a:r>
            <a:r>
              <a:rPr lang="hu-HU" altLang="hu-HU" i="1"/>
              <a:t> a </a:t>
            </a:r>
            <a:r>
              <a:rPr lang="hu-HU" altLang="hu-HU" b="1" i="1"/>
              <a:t>dióda</a:t>
            </a:r>
          </a:p>
          <a:p>
            <a:pPr>
              <a:buFontTx/>
              <a:buNone/>
            </a:pPr>
            <a:r>
              <a:rPr lang="hu-HU" altLang="hu-HU" sz="2205" i="1"/>
              <a:t>Pl. </a:t>
            </a:r>
            <a:r>
              <a:rPr lang="hu-HU" altLang="hu-HU" sz="2205"/>
              <a:t> Dióda megvalósítás</a:t>
            </a:r>
            <a:endParaRPr lang="hu-HU" altLang="hu-HU"/>
          </a:p>
          <a:p>
            <a:endParaRPr lang="hu-HU" altLang="hu-HU"/>
          </a:p>
        </p:txBody>
      </p:sp>
      <p:pic>
        <p:nvPicPr>
          <p:cNvPr id="9220" name="Picture 4" descr="PLANAR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" y="3023870"/>
            <a:ext cx="4955787" cy="227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-335457" y="5207776"/>
            <a:ext cx="7727668" cy="152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buFont typeface="Symbol" panose="05050102010706020507" pitchFamily="18" charset="2"/>
              <a:buChar char="·"/>
            </a:pPr>
            <a:r>
              <a:rPr lang="hu-HU" altLang="hu-HU" sz="2205">
                <a:solidFill>
                  <a:srgbClr val="FF6600"/>
                </a:solidFill>
              </a:rPr>
              <a:t>Az ábra </a:t>
            </a:r>
            <a:r>
              <a:rPr lang="hu-HU" altLang="hu-HU" sz="2205" i="1">
                <a:solidFill>
                  <a:srgbClr val="FF6600"/>
                </a:solidFill>
              </a:rPr>
              <a:t>torzított</a:t>
            </a:r>
            <a:r>
              <a:rPr lang="hu-HU" altLang="hu-HU" sz="2205">
                <a:solidFill>
                  <a:srgbClr val="FF6600"/>
                </a:solidFill>
              </a:rPr>
              <a:t>, a keresztmetszeti méretek általában sokkal kisebbek mint az oldalirányúak </a:t>
            </a:r>
          </a:p>
          <a:p>
            <a:pPr lvl="2">
              <a:buFont typeface="Symbol" panose="05050102010706020507" pitchFamily="18" charset="2"/>
              <a:buChar char="·"/>
            </a:pPr>
            <a:r>
              <a:rPr lang="hu-HU" altLang="hu-HU" sz="2205" i="1"/>
              <a:t>Planáris</a:t>
            </a:r>
            <a:r>
              <a:rPr lang="hu-HU" altLang="hu-HU" sz="2205"/>
              <a:t> szerkezet</a:t>
            </a:r>
            <a:r>
              <a:rPr lang="hu-HU" altLang="hu-HU" sz="2205">
                <a:solidFill>
                  <a:srgbClr val="FF66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hu-HU"/>
          </a:p>
        </p:txBody>
      </p:sp>
      <p:pic>
        <p:nvPicPr>
          <p:cNvPr id="9222" name="Picture 6" descr="szimbo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36" y="2603888"/>
            <a:ext cx="2855877" cy="200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972229" y="4955787"/>
            <a:ext cx="3107866" cy="43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sz="2205"/>
              <a:t>A=anód, K=katód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8148179" y="4317065"/>
            <a:ext cx="1293111" cy="43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205">
                <a:solidFill>
                  <a:srgbClr val="000000"/>
                </a:solidFill>
              </a:rPr>
              <a:t>(</a:t>
            </a:r>
            <a:r>
              <a:rPr lang="hu-HU" altLang="hu-HU">
                <a:solidFill>
                  <a:srgbClr val="000000"/>
                </a:solidFill>
              </a:rPr>
              <a:t>P, As, Sb</a:t>
            </a:r>
            <a:r>
              <a:rPr lang="hu-HU" altLang="hu-HU" sz="2205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7738697" y="2351899"/>
            <a:ext cx="1604991" cy="43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205">
                <a:solidFill>
                  <a:srgbClr val="000000"/>
                </a:solidFill>
              </a:rPr>
              <a:t>(</a:t>
            </a:r>
            <a:r>
              <a:rPr lang="hu-HU" altLang="hu-HU">
                <a:solidFill>
                  <a:srgbClr val="000000"/>
                </a:solidFill>
              </a:rPr>
              <a:t>B, Al, Ga, In</a:t>
            </a:r>
            <a:r>
              <a:rPr lang="hu-HU" altLang="hu-HU" sz="2205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98271" y="6399475"/>
            <a:ext cx="5318021" cy="961161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hu-HU" altLang="hu-HU" sz="1764" b="1" i="1"/>
              <a:t>Kiindulás:</a:t>
            </a:r>
            <a:r>
              <a:rPr lang="hu-HU" altLang="hu-HU" sz="1764" b="1"/>
              <a:t> Si egykristály „szelet”, majd: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hu-HU" altLang="hu-HU" sz="1764" b="1"/>
              <a:t>oxidálás, ablaknyitás, n diffúzió, fémezés, darabolás, felforrasztás, tokozás</a:t>
            </a:r>
          </a:p>
        </p:txBody>
      </p:sp>
    </p:spTree>
    <p:extLst>
      <p:ext uri="{BB962C8B-B14F-4D97-AF65-F5344CB8AC3E}">
        <p14:creationId xmlns:p14="http://schemas.microsoft.com/office/powerpoint/2010/main" val="58266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6496" y="251989"/>
            <a:ext cx="8567632" cy="1259946"/>
          </a:xfrm>
        </p:spPr>
        <p:txBody>
          <a:bodyPr/>
          <a:lstStyle/>
          <a:p>
            <a:r>
              <a:rPr lang="hu-HU" altLang="hu-HU" b="1"/>
              <a:t>PN átmenet, félvezető dióda</a:t>
            </a:r>
            <a:br>
              <a:rPr lang="hu-HU" altLang="hu-HU" b="1"/>
            </a:br>
            <a:endParaRPr lang="hu-HU" altLang="hu-HU" b="1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504" y="923960"/>
            <a:ext cx="5039783" cy="4535805"/>
          </a:xfrm>
        </p:spPr>
        <p:txBody>
          <a:bodyPr/>
          <a:lstStyle/>
          <a:p>
            <a:r>
              <a:rPr lang="hu-HU" altLang="hu-HU"/>
              <a:t>A p típusú hordozóba (substrate) diffúzióval juttatják be az n típusú adalékot</a:t>
            </a:r>
          </a:p>
          <a:p>
            <a:r>
              <a:rPr lang="hu-HU" altLang="hu-HU"/>
              <a:t>A létrejövő adalékeloszlás, az un </a:t>
            </a:r>
            <a:r>
              <a:rPr lang="hu-HU" altLang="hu-HU" b="1" i="1">
                <a:solidFill>
                  <a:srgbClr val="FF0000"/>
                </a:solidFill>
              </a:rPr>
              <a:t>adalékprofil</a:t>
            </a:r>
          </a:p>
          <a:p>
            <a:pPr lvl="1">
              <a:buFont typeface="Symbol" panose="05050102010706020507" pitchFamily="18" charset="2"/>
              <a:buChar char="·"/>
            </a:pPr>
            <a:r>
              <a:rPr lang="hu-HU" altLang="hu-HU"/>
              <a:t>A tulajdonképpeni pn átmenet ott van, ahol N</a:t>
            </a:r>
            <a:r>
              <a:rPr lang="hu-HU" altLang="hu-HU" baseline="-25000"/>
              <a:t>D</a:t>
            </a:r>
            <a:r>
              <a:rPr lang="hu-HU" altLang="hu-HU"/>
              <a:t>=N</a:t>
            </a:r>
            <a:r>
              <a:rPr lang="hu-HU" altLang="hu-HU" baseline="-25000"/>
              <a:t>A</a:t>
            </a:r>
            <a:r>
              <a:rPr lang="hu-HU" altLang="hu-HU"/>
              <a:t>. Ez a </a:t>
            </a:r>
            <a:r>
              <a:rPr lang="hu-HU" altLang="hu-HU" i="1">
                <a:solidFill>
                  <a:srgbClr val="FF0000"/>
                </a:solidFill>
              </a:rPr>
              <a:t>metallurgiai átmenet</a:t>
            </a:r>
            <a:r>
              <a:rPr lang="hu-HU" altLang="hu-HU"/>
              <a:t> (ahol az anyag úgy viselkedik, mintha intrinsic lenne).</a:t>
            </a:r>
          </a:p>
          <a:p>
            <a:pPr lvl="1">
              <a:buFont typeface="Symbol" panose="05050102010706020507" pitchFamily="18" charset="2"/>
              <a:buChar char="·"/>
            </a:pPr>
            <a:r>
              <a:rPr lang="hu-HU" altLang="hu-HU"/>
              <a:t>Ugrásszerű (abrupt) sűrűségváltást tekintünk, ezt könnyebb számolni </a:t>
            </a:r>
          </a:p>
          <a:p>
            <a:endParaRPr lang="hu-HU" altLang="hu-HU" i="1"/>
          </a:p>
        </p:txBody>
      </p:sp>
      <p:pic>
        <p:nvPicPr>
          <p:cNvPr id="10244" name="Picture 4" descr="PRO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09" y="839963"/>
            <a:ext cx="3641593" cy="671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95503" y="5764252"/>
            <a:ext cx="4787794" cy="1619033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1984" b="1"/>
              <a:t>Adaléksűrűség a mélység függvényében</a:t>
            </a:r>
          </a:p>
          <a:p>
            <a:pPr algn="ctr">
              <a:spcBef>
                <a:spcPct val="50000"/>
              </a:spcBef>
            </a:pPr>
            <a:r>
              <a:rPr lang="hu-HU" altLang="hu-HU" sz="1984" b="1"/>
              <a:t>A „kompenzált” félvezető</a:t>
            </a:r>
          </a:p>
          <a:p>
            <a:pPr algn="ctr">
              <a:spcBef>
                <a:spcPct val="50000"/>
              </a:spcBef>
            </a:pPr>
            <a:r>
              <a:rPr lang="hu-HU" altLang="hu-HU" sz="1984" b="1"/>
              <a:t>Donor-akceptor: nettó adalékolás</a:t>
            </a:r>
          </a:p>
        </p:txBody>
      </p:sp>
    </p:spTree>
    <p:extLst>
      <p:ext uri="{BB962C8B-B14F-4D97-AF65-F5344CB8AC3E}">
        <p14:creationId xmlns:p14="http://schemas.microsoft.com/office/powerpoint/2010/main" val="256734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672500" y="419982"/>
            <a:ext cx="8651628" cy="702949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3968">
                <a:solidFill>
                  <a:srgbClr val="FF3300"/>
                </a:solidFill>
                <a:latin typeface="Comic Sans MS" panose="030F0702030302020204" pitchFamily="66" charset="0"/>
              </a:rPr>
              <a:t>Vizsgálati módszerünk</a:t>
            </a:r>
            <a:endParaRPr lang="hu-HU" altLang="hu-HU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7587" name="Picture 3" descr="DIOBEF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71" y="2183906"/>
            <a:ext cx="7391682" cy="228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840492" y="1511935"/>
            <a:ext cx="8315643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>
                <a:solidFill>
                  <a:schemeClr val="accent2"/>
                </a:solidFill>
                <a:latin typeface="Bookman Old Style" panose="02050604050505020204" pitchFamily="18" charset="0"/>
              </a:rPr>
              <a:t>1. Egydimenziós vizsgálat, „kihasított hasáb”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840492" y="5039783"/>
            <a:ext cx="4703798" cy="158876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hu-HU" altLang="hu-HU" b="1">
                <a:solidFill>
                  <a:schemeClr val="accent2"/>
                </a:solidFill>
                <a:latin typeface="Bookman Old Style" panose="02050604050505020204" pitchFamily="18" charset="0"/>
              </a:rPr>
              <a:t>2. Homogén adalékolás,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hu-HU" altLang="hu-HU" b="1">
                <a:solidFill>
                  <a:schemeClr val="accent2"/>
                </a:solidFill>
                <a:latin typeface="Bookman Old Style" panose="02050604050505020204" pitchFamily="18" charset="0"/>
              </a:rPr>
              <a:t>    „abrupt” profil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hu-HU" altLang="hu-HU" b="1">
                <a:solidFill>
                  <a:schemeClr val="accent2"/>
                </a:solidFill>
                <a:latin typeface="Bookman Old Style" panose="02050604050505020204" pitchFamily="18" charset="0"/>
              </a:rPr>
              <a:t>3. Egyik oldal erősebben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hu-HU" altLang="hu-HU" b="1">
                <a:solidFill>
                  <a:schemeClr val="accent2"/>
                </a:solidFill>
                <a:latin typeface="Bookman Old Style" panose="02050604050505020204" pitchFamily="18" charset="0"/>
              </a:rPr>
              <a:t>    adalékolt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hu-HU" altLang="hu-HU" b="1">
                <a:solidFill>
                  <a:schemeClr val="accent2"/>
                </a:solidFill>
                <a:latin typeface="Bookman Old Style" panose="02050604050505020204" pitchFamily="18" charset="0"/>
              </a:rPr>
              <a:t>    </a:t>
            </a:r>
            <a:r>
              <a:rPr lang="hu-HU" altLang="hu-HU" sz="1984" b="1">
                <a:solidFill>
                  <a:schemeClr val="accent2"/>
                </a:solidFill>
                <a:latin typeface="Bookman Old Style" panose="02050604050505020204" pitchFamily="18" charset="0"/>
              </a:rPr>
              <a:t>(legyen ez az n oldal)</a:t>
            </a:r>
            <a:endParaRPr lang="hu-HU" altLang="hu-HU" sz="1984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888232" y="6635714"/>
            <a:ext cx="1847921" cy="567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hu-HU" sz="3086" b="1">
                <a:latin typeface="Bookman Old Style" panose="02050604050505020204" pitchFamily="18" charset="0"/>
              </a:rPr>
              <a:t>N</a:t>
            </a:r>
            <a:r>
              <a:rPr lang="en-GB" altLang="hu-HU" sz="3086" b="1" baseline="-25000">
                <a:latin typeface="Bookman Old Style" panose="02050604050505020204" pitchFamily="18" charset="0"/>
              </a:rPr>
              <a:t>d</a:t>
            </a:r>
            <a:r>
              <a:rPr lang="en-GB" altLang="hu-HU" sz="3086" b="1">
                <a:latin typeface="Bookman Old Style" panose="02050604050505020204" pitchFamily="18" charset="0"/>
              </a:rPr>
              <a:t> </a:t>
            </a:r>
            <a:r>
              <a:rPr lang="en-US" altLang="hu-HU" sz="3086" b="1">
                <a:latin typeface="Bookman Old Style" panose="02050604050505020204" pitchFamily="18" charset="0"/>
              </a:rPr>
              <a:t>&gt;&gt; N</a:t>
            </a:r>
            <a:r>
              <a:rPr lang="en-US" altLang="hu-HU" sz="3086" b="1" baseline="-25000">
                <a:latin typeface="Bookman Old Style" panose="02050604050505020204" pitchFamily="18" charset="0"/>
              </a:rPr>
              <a:t>a</a:t>
            </a:r>
            <a:endParaRPr lang="en-GB" altLang="hu-HU" sz="3086">
              <a:latin typeface="Bookman Old Style" panose="02050604050505020204" pitchFamily="18" charset="0"/>
            </a:endParaRPr>
          </a:p>
        </p:txBody>
      </p:sp>
      <p:pic>
        <p:nvPicPr>
          <p:cNvPr id="67591" name="Picture 7" descr="abrprof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287" y="4619802"/>
            <a:ext cx="3107866" cy="186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257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DEPLR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89" y="1595931"/>
            <a:ext cx="4031827" cy="32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6496" y="-1"/>
            <a:ext cx="8567632" cy="1259946"/>
          </a:xfrm>
        </p:spPr>
        <p:txBody>
          <a:bodyPr/>
          <a:lstStyle/>
          <a:p>
            <a:r>
              <a:rPr lang="hu-HU" altLang="hu-HU" b="1"/>
              <a:t>A pn átmenet töltésviszonyai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072768" y="1907417"/>
            <a:ext cx="3491100" cy="467320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205">
                <a:solidFill>
                  <a:schemeClr val="accent2"/>
                </a:solidFill>
              </a:rPr>
              <a:t>Mindkét oldal többségi hordozói diffúzióval áramolnak a túloldal felé.</a:t>
            </a:r>
            <a:endParaRPr lang="hu-HU" altLang="hu-HU" sz="2205"/>
          </a:p>
          <a:p>
            <a:pPr>
              <a:spcBef>
                <a:spcPct val="50000"/>
              </a:spcBef>
            </a:pPr>
            <a:r>
              <a:rPr lang="hu-HU" altLang="hu-HU" sz="2205"/>
              <a:t>A mozgóképes töltések diffúziója után helyhez kötött, ellensúlyozatlan töltések maradnak az átmenet két oldalán.</a:t>
            </a:r>
          </a:p>
          <a:p>
            <a:pPr>
              <a:spcBef>
                <a:spcPct val="50000"/>
              </a:spcBef>
            </a:pPr>
            <a:r>
              <a:rPr lang="hu-HU" altLang="hu-HU" sz="2205"/>
              <a:t>Ezért megszűnik a semlegesség</a:t>
            </a:r>
          </a:p>
          <a:p>
            <a:pPr>
              <a:spcBef>
                <a:spcPct val="50000"/>
              </a:spcBef>
            </a:pPr>
            <a:r>
              <a:rPr lang="hu-HU" altLang="hu-HU" sz="2205"/>
              <a:t>Így elektromos erőtér</a:t>
            </a:r>
            <a:r>
              <a:rPr lang="hu-HU" altLang="hu-HU" sz="2205" i="1"/>
              <a:t> jön  létre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6945981" y="4891040"/>
            <a:ext cx="9239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7024726" y="5764252"/>
            <a:ext cx="7559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68521" y="1511935"/>
            <a:ext cx="1501630" cy="43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205">
                <a:solidFill>
                  <a:srgbClr val="000000"/>
                </a:solidFill>
              </a:rPr>
              <a:t>(P, As, Sb)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284345" y="1427939"/>
            <a:ext cx="1882695" cy="43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205">
                <a:solidFill>
                  <a:srgbClr val="000000"/>
                </a:solidFill>
              </a:rPr>
              <a:t>(B, Al, Ga, In)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21019" y="6604216"/>
            <a:ext cx="96385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A kialakult elektromos erőtér hatására a pn átmeneten egyensúlyban létrejön egy </a:t>
            </a:r>
            <a:r>
              <a:rPr lang="hu-HU" altLang="hu-HU" i="1">
                <a:solidFill>
                  <a:srgbClr val="FF0000"/>
                </a:solidFill>
              </a:rPr>
              <a:t>beépített feszültség (diffúziós potenciál)</a:t>
            </a:r>
            <a:endParaRPr lang="en-US" altLang="hu-HU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70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6496" y="-1"/>
            <a:ext cx="8567632" cy="1259946"/>
          </a:xfrm>
        </p:spPr>
        <p:txBody>
          <a:bodyPr/>
          <a:lstStyle/>
          <a:p>
            <a:r>
              <a:rPr lang="hu-HU" altLang="hu-HU" b="1"/>
              <a:t>A pn átmenet töltésviszonyai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35457" y="4031826"/>
            <a:ext cx="10415552" cy="2855877"/>
          </a:xfrm>
        </p:spPr>
        <p:txBody>
          <a:bodyPr/>
          <a:lstStyle/>
          <a:p>
            <a:pPr lvl="2">
              <a:buFont typeface="Symbol" panose="05050102010706020507" pitchFamily="18" charset="2"/>
              <a:buChar char="·"/>
            </a:pPr>
            <a:r>
              <a:rPr lang="hu-HU" altLang="hu-HU"/>
              <a:t>A többségi töltéshordozók az átmenet környezetében átdiffundálnak a túloldalra </a:t>
            </a:r>
          </a:p>
          <a:p>
            <a:pPr lvl="2">
              <a:buFont typeface="Symbol" panose="05050102010706020507" pitchFamily="18" charset="2"/>
              <a:buNone/>
            </a:pPr>
            <a:r>
              <a:rPr lang="hu-HU" altLang="hu-HU">
                <a:sym typeface="Symbol" panose="05050102010706020507" pitchFamily="18" charset="2"/>
              </a:rPr>
              <a:t></a:t>
            </a:r>
            <a:r>
              <a:rPr lang="hu-HU" altLang="hu-HU"/>
              <a:t> töltéshordozóktól </a:t>
            </a:r>
            <a:r>
              <a:rPr lang="hu-HU" altLang="hu-HU" i="1">
                <a:solidFill>
                  <a:srgbClr val="FF0000"/>
                </a:solidFill>
              </a:rPr>
              <a:t>kiürített réteg</a:t>
            </a:r>
            <a:r>
              <a:rPr lang="hu-HU" altLang="hu-HU"/>
              <a:t> v. </a:t>
            </a:r>
            <a:r>
              <a:rPr lang="hu-HU" altLang="hu-HU" i="1">
                <a:solidFill>
                  <a:srgbClr val="FF0000"/>
                </a:solidFill>
              </a:rPr>
              <a:t>tértöltésréteg</a:t>
            </a:r>
            <a:r>
              <a:rPr lang="hu-HU" altLang="hu-HU"/>
              <a:t> jön létre az átmenetnél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768910" y="1175950"/>
          <a:ext cx="5270773" cy="2740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6" name="Document" r:id="rId3" imgW="5429880" imgH="2828880" progId="Word.Document.8">
                  <p:embed/>
                </p:oleObj>
              </mc:Choice>
              <mc:Fallback>
                <p:oleObj name="Document" r:id="rId3" imgW="5429880" imgH="2828880" progId="Word.Document.8">
                  <p:embed/>
                  <p:pic>
                    <p:nvPicPr>
                      <p:cNvPr id="33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910" y="1175950"/>
                        <a:ext cx="5270773" cy="2740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688413" y="5627758"/>
            <a:ext cx="5879747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Symbol" panose="05050102010706020507" pitchFamily="18" charset="2"/>
              <a:buChar char="·"/>
            </a:pPr>
            <a:r>
              <a:rPr lang="hu-HU" altLang="hu-HU" sz="2205" i="1">
                <a:solidFill>
                  <a:srgbClr val="FF0000"/>
                </a:solidFill>
              </a:rPr>
              <a:t>Egyensúly</a:t>
            </a:r>
            <a:r>
              <a:rPr lang="hu-HU" altLang="hu-HU" sz="2205"/>
              <a:t>: </a:t>
            </a:r>
          </a:p>
          <a:p>
            <a:pPr>
              <a:buFont typeface="Symbol" panose="05050102010706020507" pitchFamily="18" charset="2"/>
              <a:buNone/>
            </a:pPr>
            <a:r>
              <a:rPr lang="hu-HU" altLang="hu-HU" sz="2205"/>
              <a:t>A többségi töltéshordozók diffúziós árama egyensúlyban van a kisebbségi töltéshordozók sodródási áramával, </a:t>
            </a:r>
            <a:r>
              <a:rPr lang="hu-HU" altLang="hu-HU" sz="2205" b="1" i="1">
                <a:solidFill>
                  <a:srgbClr val="006600"/>
                </a:solidFill>
              </a:rPr>
              <a:t>I=</a:t>
            </a:r>
            <a:r>
              <a:rPr lang="en-US" altLang="hu-HU" sz="2205" b="1" i="1">
                <a:solidFill>
                  <a:srgbClr val="006600"/>
                </a:solidFill>
              </a:rPr>
              <a:t>0</a:t>
            </a:r>
            <a:endParaRPr lang="en-US" altLang="hu-HU" sz="2205"/>
          </a:p>
          <a:p>
            <a:pPr>
              <a:spcBef>
                <a:spcPct val="50000"/>
              </a:spcBef>
            </a:pPr>
            <a:endParaRPr lang="en-US" altLang="hu-H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7224219" y="1377191"/>
            <a:ext cx="1293111" cy="43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205">
                <a:solidFill>
                  <a:srgbClr val="000000"/>
                </a:solidFill>
              </a:rPr>
              <a:t>(</a:t>
            </a:r>
            <a:r>
              <a:rPr lang="hu-HU" altLang="hu-HU">
                <a:solidFill>
                  <a:srgbClr val="000000"/>
                </a:solidFill>
              </a:rPr>
              <a:t>P, As, Sb</a:t>
            </a:r>
            <a:r>
              <a:rPr lang="hu-HU" altLang="hu-HU" sz="2205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672501" y="1293195"/>
            <a:ext cx="1604991" cy="43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205">
                <a:solidFill>
                  <a:srgbClr val="000000"/>
                </a:solidFill>
              </a:rPr>
              <a:t>(</a:t>
            </a:r>
            <a:r>
              <a:rPr lang="hu-HU" altLang="hu-HU">
                <a:solidFill>
                  <a:srgbClr val="000000"/>
                </a:solidFill>
              </a:rPr>
              <a:t>B, Al, Ga, In</a:t>
            </a:r>
            <a:r>
              <a:rPr lang="hu-HU" altLang="hu-HU" sz="2205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10266" y="2054412"/>
            <a:ext cx="1732426" cy="138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Anionok </a:t>
            </a:r>
            <a:r>
              <a:rPr lang="hu-HU" altLang="hu-HU" sz="2205"/>
              <a:t>(negatív töltésű ionok)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8347670" y="2119159"/>
            <a:ext cx="1732426" cy="138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Kationok </a:t>
            </a:r>
            <a:r>
              <a:rPr lang="hu-HU" altLang="hu-HU" sz="2205"/>
              <a:t>(pozitív töltésű ionok)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1732954" y="2364149"/>
            <a:ext cx="1497936" cy="7874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V="1">
            <a:off x="1732954" y="1860170"/>
            <a:ext cx="1483936" cy="41298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 flipV="1">
            <a:off x="6783237" y="1821672"/>
            <a:ext cx="1618681" cy="54247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6718491" y="2441146"/>
            <a:ext cx="1683428" cy="2974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27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ARDEE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344613"/>
            <a:ext cx="4156075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TUSTRA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1344613"/>
            <a:ext cx="4494212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55650" y="252413"/>
            <a:ext cx="8904288" cy="113188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hu-HU" sz="3600" b="1">
                <a:solidFill>
                  <a:srgbClr val="0084D1"/>
                </a:solidFill>
              </a:rPr>
              <a:t>A tűs tranzisztor felfedezése</a:t>
            </a: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hu-HU" sz="3600" b="1">
                <a:solidFill>
                  <a:srgbClr val="0084D1"/>
                </a:solidFill>
              </a:rPr>
              <a:t>Bardeen, Brattain, 1947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6496" y="-1"/>
            <a:ext cx="8567632" cy="1259946"/>
          </a:xfrm>
        </p:spPr>
        <p:txBody>
          <a:bodyPr/>
          <a:lstStyle/>
          <a:p>
            <a:r>
              <a:rPr lang="hu-HU" altLang="hu-HU" sz="3527"/>
              <a:t>A pn átmenet töltésviszonyai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61" y="4283815"/>
            <a:ext cx="4600552" cy="1847921"/>
          </a:xfrm>
        </p:spPr>
        <p:txBody>
          <a:bodyPr/>
          <a:lstStyle/>
          <a:p>
            <a:pPr lvl="1">
              <a:buFont typeface="Symbol" panose="05050102010706020507" pitchFamily="18" charset="2"/>
              <a:buChar char="·"/>
            </a:pPr>
            <a:r>
              <a:rPr lang="hu-HU" altLang="hu-HU"/>
              <a:t>A kiürített réteg annál </a:t>
            </a:r>
            <a:r>
              <a:rPr lang="hu-HU" altLang="hu-HU" i="1"/>
              <a:t>keskenyebb</a:t>
            </a:r>
            <a:r>
              <a:rPr lang="hu-HU" altLang="hu-HU"/>
              <a:t>, minél nagyobb az adaléksűrűség az adott tartományban</a:t>
            </a:r>
          </a:p>
          <a:p>
            <a:endParaRPr lang="hu-HU" altLang="hu-HU"/>
          </a:p>
        </p:txBody>
      </p:sp>
      <p:pic>
        <p:nvPicPr>
          <p:cNvPr id="17412" name="Picture 4" descr="Diodst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298" y="1091953"/>
            <a:ext cx="4121073" cy="501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764453" y="6215733"/>
            <a:ext cx="7643671" cy="100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buFont typeface="Symbol" panose="05050102010706020507" pitchFamily="18" charset="2"/>
              <a:buNone/>
            </a:pPr>
            <a:r>
              <a:rPr lang="hu-HU" altLang="hu-HU" sz="1984" i="1">
                <a:solidFill>
                  <a:srgbClr val="FF6600"/>
                </a:solidFill>
              </a:rPr>
              <a:t>A valóságban általában több nagyságrend különbség van a két oldal adaléksűrűsége között </a:t>
            </a:r>
            <a:r>
              <a:rPr lang="hu-HU" altLang="hu-HU" sz="1984" i="1">
                <a:solidFill>
                  <a:srgbClr val="FF6600"/>
                </a:solidFill>
                <a:sym typeface="Symbol" panose="05050102010706020507" pitchFamily="18" charset="2"/>
              </a:rPr>
              <a:t></a:t>
            </a:r>
            <a:r>
              <a:rPr lang="hu-HU" altLang="hu-HU" sz="1984" i="1">
                <a:solidFill>
                  <a:srgbClr val="FF6600"/>
                </a:solidFill>
              </a:rPr>
              <a:t> a kiürített réteg az átmenetnek főként az egyik oldalára terjed ki</a:t>
            </a:r>
            <a:endParaRPr lang="en-US" altLang="hu-HU"/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840493" y="1847920"/>
          <a:ext cx="3268859" cy="743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8" name="Equation" r:id="rId4" imgW="1054080" imgH="241200" progId="Equation.3">
                  <p:embed/>
                </p:oleObj>
              </mc:Choice>
              <mc:Fallback>
                <p:oleObj name="Equation" r:id="rId4" imgW="1054080" imgH="241200" progId="Equation.3">
                  <p:embed/>
                  <p:pic>
                    <p:nvPicPr>
                      <p:cNvPr id="174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493" y="1847920"/>
                        <a:ext cx="3268859" cy="743719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1428467" y="2771881"/>
          <a:ext cx="1931917" cy="1433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9" name="Equation" r:id="rId6" imgW="596880" imgH="444240" progId="Equation.3">
                  <p:embed/>
                </p:oleObj>
              </mc:Choice>
              <mc:Fallback>
                <p:oleObj name="Equation" r:id="rId6" imgW="596880" imgH="444240" progId="Equation.3">
                  <p:embed/>
                  <p:pic>
                    <p:nvPicPr>
                      <p:cNvPr id="174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67" y="2771881"/>
                        <a:ext cx="1931917" cy="1433189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63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04507" y="1175949"/>
            <a:ext cx="4031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i="1"/>
              <a:t>A töltésegyensúlyból</a:t>
            </a:r>
            <a:r>
              <a:rPr lang="hu-HU" altLang="hu-HU"/>
              <a:t>: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8736153" y="1091952"/>
            <a:ext cx="1343942" cy="77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2205">
                <a:solidFill>
                  <a:srgbClr val="000000"/>
                </a:solidFill>
              </a:rPr>
              <a:t>(</a:t>
            </a:r>
            <a:r>
              <a:rPr lang="hu-HU" altLang="hu-HU">
                <a:solidFill>
                  <a:srgbClr val="000000"/>
                </a:solidFill>
              </a:rPr>
              <a:t>B, Al, Ga, In</a:t>
            </a:r>
            <a:r>
              <a:rPr lang="hu-HU" altLang="hu-HU" sz="2205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4536334" y="1041206"/>
            <a:ext cx="1293111" cy="43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205">
                <a:solidFill>
                  <a:srgbClr val="000000"/>
                </a:solidFill>
              </a:rPr>
              <a:t>(</a:t>
            </a:r>
            <a:r>
              <a:rPr lang="hu-HU" altLang="hu-HU">
                <a:solidFill>
                  <a:srgbClr val="000000"/>
                </a:solidFill>
              </a:rPr>
              <a:t>P, As, Sb</a:t>
            </a:r>
            <a:r>
              <a:rPr lang="hu-HU" altLang="hu-HU" sz="2205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670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14" y="251989"/>
            <a:ext cx="9575588" cy="1259946"/>
          </a:xfrm>
        </p:spPr>
        <p:txBody>
          <a:bodyPr/>
          <a:lstStyle/>
          <a:p>
            <a:r>
              <a:rPr lang="hu-HU" altLang="hu-HU" sz="3527"/>
              <a:t>Az ideális pn átmenet (dióda) jelleggörbe egyenlete</a:t>
            </a:r>
            <a:endParaRPr lang="hu-HU" altLang="hu-HU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1230726" y="1795423"/>
          <a:ext cx="6719711" cy="1111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2" name="Equation" r:id="rId3" imgW="1384200" imgH="228600" progId="Equation.3">
                  <p:embed/>
                </p:oleObj>
              </mc:Choice>
              <mc:Fallback>
                <p:oleObj name="Equation" r:id="rId3" imgW="1384200" imgH="228600" progId="Equation.3">
                  <p:embed/>
                  <p:pic>
                    <p:nvPicPr>
                      <p:cNvPr id="235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726" y="1795423"/>
                        <a:ext cx="6719711" cy="111120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03012" y="3650343"/>
            <a:ext cx="7354934" cy="413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20000"/>
              </a:spcAft>
            </a:pPr>
            <a:r>
              <a:rPr lang="hu-HU" altLang="hu-HU" sz="2205"/>
              <a:t>Ez az</a:t>
            </a:r>
            <a:r>
              <a:rPr lang="hu-HU" altLang="hu-HU" sz="2205" i="1"/>
              <a:t> </a:t>
            </a:r>
            <a:r>
              <a:rPr lang="hu-HU" altLang="hu-HU" sz="2205" i="1">
                <a:solidFill>
                  <a:srgbClr val="FF0000"/>
                </a:solidFill>
              </a:rPr>
              <a:t>ideális dióda egyenlet</a:t>
            </a:r>
            <a:r>
              <a:rPr lang="hu-HU" altLang="hu-HU" sz="2205"/>
              <a:t>, vagy</a:t>
            </a:r>
            <a:r>
              <a:rPr lang="hu-HU" altLang="hu-HU" sz="2205" i="1"/>
              <a:t> Schottky egyenlet</a:t>
            </a:r>
            <a:r>
              <a:rPr lang="hu-HU" altLang="hu-HU" sz="2205"/>
              <a:t>, ahol</a:t>
            </a:r>
            <a:r>
              <a:rPr lang="hu-HU" altLang="hu-HU"/>
              <a:t> </a:t>
            </a:r>
          </a:p>
          <a:p>
            <a:pPr lvl="1">
              <a:spcAft>
                <a:spcPct val="20000"/>
              </a:spcAft>
              <a:buFontTx/>
              <a:buChar char="•"/>
            </a:pPr>
            <a:r>
              <a:rPr lang="hu-HU" altLang="hu-HU" sz="1984" i="1"/>
              <a:t> I</a:t>
            </a:r>
            <a:r>
              <a:rPr lang="hu-HU" altLang="hu-HU" sz="1984" i="1" baseline="-25000"/>
              <a:t>o </a:t>
            </a:r>
            <a:r>
              <a:rPr lang="hu-HU" altLang="hu-HU" sz="1984"/>
              <a:t>a pn átmenet </a:t>
            </a:r>
            <a:r>
              <a:rPr lang="hu-HU" altLang="hu-HU" sz="1984" b="1" i="1"/>
              <a:t>telítési</a:t>
            </a:r>
            <a:r>
              <a:rPr lang="hu-HU" altLang="hu-HU" sz="1984"/>
              <a:t> (</a:t>
            </a:r>
            <a:r>
              <a:rPr lang="en-US" altLang="hu-HU" sz="1984" i="1"/>
              <a:t>saturation</a:t>
            </a:r>
            <a:r>
              <a:rPr lang="hu-HU" altLang="hu-HU" sz="1984" i="1"/>
              <a:t>)</a:t>
            </a:r>
            <a:r>
              <a:rPr lang="hu-HU" altLang="hu-HU" sz="1984"/>
              <a:t> vagy </a:t>
            </a:r>
            <a:r>
              <a:rPr lang="hu-HU" altLang="hu-HU" sz="1984" b="1"/>
              <a:t>záróáram állandója</a:t>
            </a:r>
            <a:r>
              <a:rPr lang="hu-HU" altLang="hu-HU" sz="1984"/>
              <a:t>, csak anyagállandóktól és az adaléksűrűségektől függ, a kisebbségi töltéshordozó-sűrűséggel arányos </a:t>
            </a:r>
            <a:r>
              <a:rPr lang="hu-HU" altLang="hu-HU" sz="1984" i="1">
                <a:solidFill>
                  <a:srgbClr val="FF0000"/>
                </a:solidFill>
              </a:rPr>
              <a:t>I</a:t>
            </a:r>
            <a:r>
              <a:rPr lang="hu-HU" altLang="hu-HU" sz="1984" i="1" baseline="-25000">
                <a:solidFill>
                  <a:srgbClr val="FF0000"/>
                </a:solidFill>
              </a:rPr>
              <a:t>o</a:t>
            </a:r>
            <a:r>
              <a:rPr lang="hu-HU" altLang="hu-HU" sz="1984" i="1">
                <a:solidFill>
                  <a:srgbClr val="FF0000"/>
                </a:solidFill>
                <a:sym typeface="Symbol" panose="05050102010706020507" pitchFamily="18" charset="2"/>
              </a:rPr>
              <a:t></a:t>
            </a:r>
            <a:r>
              <a:rPr lang="hu-HU" altLang="hu-HU" sz="1984" i="1">
                <a:solidFill>
                  <a:srgbClr val="FF0000"/>
                </a:solidFill>
              </a:rPr>
              <a:t>10</a:t>
            </a:r>
            <a:r>
              <a:rPr lang="hu-HU" altLang="hu-HU" sz="1984" i="1" baseline="30000">
                <a:solidFill>
                  <a:srgbClr val="FF0000"/>
                </a:solidFill>
              </a:rPr>
              <a:t>-14</a:t>
            </a:r>
            <a:r>
              <a:rPr lang="hu-HU" altLang="hu-HU" sz="1984" i="1">
                <a:solidFill>
                  <a:srgbClr val="FF0000"/>
                </a:solidFill>
              </a:rPr>
              <a:t>A - 10</a:t>
            </a:r>
            <a:r>
              <a:rPr lang="hu-HU" altLang="hu-HU" sz="1984" i="1" baseline="30000">
                <a:solidFill>
                  <a:srgbClr val="FF0000"/>
                </a:solidFill>
              </a:rPr>
              <a:t>-15</a:t>
            </a:r>
            <a:r>
              <a:rPr lang="hu-HU" altLang="hu-HU" sz="1984" i="1">
                <a:solidFill>
                  <a:srgbClr val="FF0000"/>
                </a:solidFill>
              </a:rPr>
              <a:t>A</a:t>
            </a:r>
            <a:endParaRPr lang="hu-HU" altLang="hu-HU" sz="1984" i="1"/>
          </a:p>
          <a:p>
            <a:pPr lvl="1">
              <a:spcAft>
                <a:spcPct val="20000"/>
              </a:spcAft>
              <a:buFontTx/>
              <a:buChar char="•"/>
            </a:pPr>
            <a:r>
              <a:rPr lang="hu-HU" altLang="hu-HU" sz="1984">
                <a:solidFill>
                  <a:srgbClr val="FF0000"/>
                </a:solidFill>
              </a:rPr>
              <a:t> U</a:t>
            </a:r>
            <a:r>
              <a:rPr lang="hu-HU" altLang="hu-HU" sz="1984" baseline="-25000">
                <a:solidFill>
                  <a:srgbClr val="FF0000"/>
                </a:solidFill>
              </a:rPr>
              <a:t>T</a:t>
            </a:r>
            <a:r>
              <a:rPr lang="hu-HU" altLang="hu-HU" sz="1984">
                <a:solidFill>
                  <a:srgbClr val="FF0000"/>
                </a:solidFill>
              </a:rPr>
              <a:t>=kT/q=26 mV</a:t>
            </a:r>
            <a:r>
              <a:rPr lang="hu-HU" altLang="hu-HU" sz="1984"/>
              <a:t>, a </a:t>
            </a:r>
            <a:r>
              <a:rPr lang="hu-HU" altLang="hu-HU" sz="1984" b="1" i="1">
                <a:solidFill>
                  <a:srgbClr val="003300"/>
                </a:solidFill>
              </a:rPr>
              <a:t>termikus feszültség</a:t>
            </a:r>
            <a:r>
              <a:rPr lang="hu-HU" altLang="hu-HU" sz="1984"/>
              <a:t> szobahőmérsékleten,</a:t>
            </a:r>
          </a:p>
          <a:p>
            <a:pPr lvl="2">
              <a:spcAft>
                <a:spcPct val="20000"/>
              </a:spcAft>
              <a:buFontTx/>
              <a:buChar char="•"/>
            </a:pPr>
            <a:r>
              <a:rPr lang="hu-HU" altLang="hu-HU" sz="1984"/>
              <a:t> k=8,62x10</a:t>
            </a:r>
            <a:r>
              <a:rPr lang="hu-HU" altLang="hu-HU" sz="1984" baseline="30000"/>
              <a:t>-5</a:t>
            </a:r>
            <a:r>
              <a:rPr lang="hu-HU" altLang="hu-HU" sz="1984"/>
              <a:t>eV/K, a Boltzmann állandó</a:t>
            </a:r>
          </a:p>
          <a:p>
            <a:pPr lvl="2">
              <a:spcAft>
                <a:spcPct val="20000"/>
              </a:spcAft>
              <a:buFontTx/>
              <a:buChar char="•"/>
            </a:pPr>
            <a:r>
              <a:rPr lang="hu-HU" altLang="hu-HU" sz="1984"/>
              <a:t> T a hőmérséklet Kelvinben</a:t>
            </a:r>
          </a:p>
          <a:p>
            <a:pPr lvl="2">
              <a:spcAft>
                <a:spcPct val="20000"/>
              </a:spcAft>
              <a:buFontTx/>
              <a:buChar char="•"/>
            </a:pPr>
            <a:r>
              <a:rPr lang="hu-HU" altLang="hu-HU" sz="1984"/>
              <a:t> q=1,602x10</a:t>
            </a:r>
            <a:r>
              <a:rPr lang="hu-HU" altLang="hu-HU" sz="1984" baseline="30000"/>
              <a:t>-19</a:t>
            </a:r>
            <a:r>
              <a:rPr lang="hu-HU" altLang="hu-HU" sz="1984"/>
              <a:t> Coulomb az elektron töltése előjel nélkül</a:t>
            </a:r>
            <a:endParaRPr lang="en-US" altLang="hu-HU" sz="1984"/>
          </a:p>
        </p:txBody>
      </p:sp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8148179" y="3695841"/>
          <a:ext cx="1595931" cy="144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3" name="Document" r:id="rId5" imgW="991080" imgH="897480" progId="Word.Document.8">
                  <p:embed/>
                </p:oleObj>
              </mc:Choice>
              <mc:Fallback>
                <p:oleObj name="Document" r:id="rId5" imgW="991080" imgH="897480" progId="Word.Document.8">
                  <p:embed/>
                  <p:pic>
                    <p:nvPicPr>
                      <p:cNvPr id="235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8179" y="3695841"/>
                        <a:ext cx="1595931" cy="144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5041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-1"/>
            <a:ext cx="9071610" cy="1259946"/>
          </a:xfrm>
        </p:spPr>
        <p:txBody>
          <a:bodyPr/>
          <a:lstStyle/>
          <a:p>
            <a:r>
              <a:rPr lang="hu-HU" altLang="hu-HU" sz="3527" i="1"/>
              <a:t>Ideális dióda-jelleggörbe számítása</a:t>
            </a:r>
            <a:endParaRPr lang="hu-HU" altLang="hu-H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500" y="1847920"/>
            <a:ext cx="8567632" cy="755968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hu-HU" b="1" i="1"/>
              <a:t>Kérdés</a:t>
            </a:r>
            <a:r>
              <a:rPr lang="hu-HU" altLang="hu-HU"/>
              <a:t>: Egy Si dióda telítési árama I</a:t>
            </a:r>
            <a:r>
              <a:rPr lang="hu-HU" altLang="hu-HU" baseline="-25000"/>
              <a:t>0</a:t>
            </a:r>
            <a:r>
              <a:rPr lang="hu-HU" altLang="hu-HU"/>
              <a:t>=0,1 pA. Mekkora a nyitófeszültség, ha az áram 10 mA?</a:t>
            </a:r>
            <a:endParaRPr lang="hu-HU" altLang="hu-HU" b="1">
              <a:solidFill>
                <a:srgbClr val="66FFFF"/>
              </a:solidFill>
            </a:endParaRPr>
          </a:p>
          <a:p>
            <a:endParaRPr lang="hu-HU" altLang="hu-HU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756496" y="3191863"/>
          <a:ext cx="3527848" cy="5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0" name="Equation" r:id="rId3" imgW="1384200" imgH="228600" progId="Equation.3">
                  <p:embed/>
                </p:oleObj>
              </mc:Choice>
              <mc:Fallback>
                <p:oleObj name="Equation" r:id="rId3" imgW="1384200" imgH="228600" progId="Equation.3">
                  <p:embed/>
                  <p:pic>
                    <p:nvPicPr>
                      <p:cNvPr id="36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96" y="3191863"/>
                        <a:ext cx="3527848" cy="582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5712283" y="3191863"/>
          <a:ext cx="3275859" cy="614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1" name="Equation" r:id="rId5" imgW="1218960" imgH="228600" progId="Equation.3">
                  <p:embed/>
                </p:oleObj>
              </mc:Choice>
              <mc:Fallback>
                <p:oleObj name="Equation" r:id="rId5" imgW="1218960" imgH="228600" progId="Equation.3">
                  <p:embed/>
                  <p:pic>
                    <p:nvPicPr>
                      <p:cNvPr id="36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2283" y="3191863"/>
                        <a:ext cx="3275859" cy="61422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008486" y="3359855"/>
            <a:ext cx="80636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hu-HU"/>
          </a:p>
        </p:txBody>
      </p:sp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1792452" y="4115823"/>
          <a:ext cx="5739753" cy="56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2" name="Equation" r:id="rId7" imgW="2336760" imgH="228600" progId="Equation.3">
                  <p:embed/>
                </p:oleObj>
              </mc:Choice>
              <mc:Fallback>
                <p:oleObj name="Equation" r:id="rId7" imgW="2336760" imgH="228600" progId="Equation.3">
                  <p:embed/>
                  <p:pic>
                    <p:nvPicPr>
                      <p:cNvPr id="368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452" y="4115823"/>
                        <a:ext cx="5739753" cy="5617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56496" y="2519891"/>
            <a:ext cx="44518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/>
              <a:t>Megol</a:t>
            </a:r>
            <a:r>
              <a:rPr lang="hu-HU" altLang="hu-HU" b="1" i="1"/>
              <a:t>dás</a:t>
            </a:r>
            <a:r>
              <a:rPr lang="en-US" altLang="hu-HU"/>
              <a:t>: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756496" y="4787794"/>
            <a:ext cx="8147650" cy="95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hu-HU" altLang="hu-HU" b="1" i="1"/>
              <a:t>Mennyivel kell a nyitóirányú feszültséget növelni ahhoz, hogy a nyitóirányú áram tízszeres legyen?</a:t>
            </a:r>
            <a:endParaRPr lang="en-US" altLang="hu-HU" b="1" i="1"/>
          </a:p>
          <a:p>
            <a:pPr>
              <a:spcBef>
                <a:spcPct val="50000"/>
              </a:spcBef>
            </a:pPr>
            <a:endParaRPr lang="en-US" altLang="hu-HU"/>
          </a:p>
        </p:txBody>
      </p:sp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1512463" y="5963744"/>
          <a:ext cx="7475679" cy="493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3" name="Equation" r:id="rId9" imgW="3466800" imgH="228600" progId="Equation.3">
                  <p:embed/>
                </p:oleObj>
              </mc:Choice>
              <mc:Fallback>
                <p:oleObj name="Equation" r:id="rId9" imgW="3466800" imgH="228600" progId="Equation.3">
                  <p:embed/>
                  <p:pic>
                    <p:nvPicPr>
                      <p:cNvPr id="368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463" y="5963744"/>
                        <a:ext cx="7475679" cy="4934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5" name="Object 11"/>
          <p:cNvGraphicFramePr>
            <a:graphicFrameLocks noChangeAspect="1"/>
          </p:cNvGraphicFramePr>
          <p:nvPr/>
        </p:nvGraphicFramePr>
        <p:xfrm>
          <a:off x="1596460" y="6551718"/>
          <a:ext cx="5918246" cy="509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4" name="Equation" r:id="rId11" imgW="2336760" imgH="203040" progId="Equation.3">
                  <p:embed/>
                </p:oleObj>
              </mc:Choice>
              <mc:Fallback>
                <p:oleObj name="Equation" r:id="rId11" imgW="2336760" imgH="203040" progId="Equation.3">
                  <p:embed/>
                  <p:pic>
                    <p:nvPicPr>
                      <p:cNvPr id="368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460" y="6551718"/>
                        <a:ext cx="5918246" cy="50922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68522" y="1091953"/>
            <a:ext cx="2015913" cy="567207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hu-HU" sz="3086" b="1">
                <a:solidFill>
                  <a:srgbClr val="FFFF00"/>
                </a:solidFill>
                <a:latin typeface="Bookman Old Style" panose="02050604050505020204" pitchFamily="18" charset="0"/>
              </a:rPr>
              <a:t>PÉLDA</a:t>
            </a:r>
            <a:endParaRPr lang="en-GB" altLang="hu-HU" sz="3086" b="1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build="p" autoUpdateAnimBg="0"/>
      <p:bldP spid="36870" grpId="0" autoUpdateAnimBg="0"/>
      <p:bldP spid="36872" grpId="0" autoUpdateAnimBg="0"/>
      <p:bldP spid="3687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6496" y="251989"/>
            <a:ext cx="8567632" cy="806716"/>
          </a:xfrm>
        </p:spPr>
        <p:txBody>
          <a:bodyPr/>
          <a:lstStyle/>
          <a:p>
            <a:r>
              <a:rPr lang="hu-HU" altLang="hu-HU" sz="3527"/>
              <a:t>A dióda legfőbb tulajdonságai</a:t>
            </a:r>
            <a:endParaRPr lang="hu-HU" altLang="hu-HU" i="1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266" y="1007956"/>
            <a:ext cx="9458343" cy="1896918"/>
          </a:xfrm>
        </p:spPr>
        <p:txBody>
          <a:bodyPr/>
          <a:lstStyle/>
          <a:p>
            <a:pPr>
              <a:lnSpc>
                <a:spcPct val="90000"/>
              </a:lnSpc>
              <a:buFont typeface="Symbol" panose="05050102010706020507" pitchFamily="18" charset="2"/>
              <a:buChar char="·"/>
            </a:pPr>
            <a:r>
              <a:rPr lang="hu-HU" altLang="hu-HU" sz="2205"/>
              <a:t>Pozitív feszültségekre (p típusú anyag pozitívabb potenciálon, </a:t>
            </a:r>
            <a:r>
              <a:rPr lang="hu-HU" altLang="hu-HU" sz="2205" i="1">
                <a:solidFill>
                  <a:srgbClr val="FF0000"/>
                </a:solidFill>
              </a:rPr>
              <a:t>nyitófeszültség</a:t>
            </a:r>
            <a:r>
              <a:rPr lang="hu-HU" altLang="hu-HU" sz="2205"/>
              <a:t>), a szerkezeten a feszültségtől exponenciálisan függő áram folyik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·"/>
            </a:pPr>
            <a:r>
              <a:rPr lang="hu-HU" altLang="hu-HU" sz="2205"/>
              <a:t>Negatív feszültségekre (p oldal negatívabb, </a:t>
            </a:r>
            <a:r>
              <a:rPr lang="hu-HU" altLang="hu-HU" sz="2205" i="1">
                <a:solidFill>
                  <a:srgbClr val="FF0000"/>
                </a:solidFill>
              </a:rPr>
              <a:t>zárófeszültség</a:t>
            </a:r>
            <a:r>
              <a:rPr lang="hu-HU" altLang="hu-HU" sz="2205"/>
              <a:t>) a szerkezeten nagyon kis, gyakorlatilag feszültség-független áram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·"/>
            </a:pPr>
            <a:r>
              <a:rPr lang="hu-HU" altLang="hu-HU"/>
              <a:t>A szokásos nyitófeszültség értéke: </a:t>
            </a:r>
            <a:r>
              <a:rPr lang="hu-HU" altLang="hu-HU" i="1">
                <a:solidFill>
                  <a:srgbClr val="FF0000"/>
                </a:solidFill>
              </a:rPr>
              <a:t>U</a:t>
            </a:r>
            <a:r>
              <a:rPr lang="hu-HU" altLang="hu-HU" i="1" baseline="-25000">
                <a:solidFill>
                  <a:srgbClr val="FF0000"/>
                </a:solidFill>
              </a:rPr>
              <a:t>F</a:t>
            </a:r>
            <a:r>
              <a:rPr lang="hu-HU" altLang="hu-HU" i="1">
                <a:solidFill>
                  <a:srgbClr val="FF0000"/>
                </a:solidFill>
                <a:sym typeface="Symbol" panose="05050102010706020507" pitchFamily="18" charset="2"/>
              </a:rPr>
              <a:t></a:t>
            </a:r>
            <a:r>
              <a:rPr lang="hu-HU" altLang="hu-HU" i="1">
                <a:solidFill>
                  <a:srgbClr val="FF0000"/>
                </a:solidFill>
              </a:rPr>
              <a:t> </a:t>
            </a:r>
            <a:r>
              <a:rPr lang="en-US" altLang="hu-HU" i="1">
                <a:solidFill>
                  <a:srgbClr val="FF0000"/>
                </a:solidFill>
              </a:rPr>
              <a:t>0</a:t>
            </a:r>
            <a:r>
              <a:rPr lang="hu-HU" altLang="hu-HU" i="1">
                <a:solidFill>
                  <a:srgbClr val="FF0000"/>
                </a:solidFill>
              </a:rPr>
              <a:t>,</a:t>
            </a:r>
            <a:r>
              <a:rPr lang="en-US" altLang="hu-HU" i="1">
                <a:solidFill>
                  <a:srgbClr val="FF0000"/>
                </a:solidFill>
              </a:rPr>
              <a:t>7V</a:t>
            </a:r>
            <a:endParaRPr lang="hu-HU" altLang="hu-HU" sz="2205"/>
          </a:p>
          <a:p>
            <a:pPr>
              <a:lnSpc>
                <a:spcPct val="90000"/>
              </a:lnSpc>
            </a:pPr>
            <a:endParaRPr lang="hu-HU" altLang="hu-HU" sz="2205"/>
          </a:p>
        </p:txBody>
      </p:sp>
      <p:pic>
        <p:nvPicPr>
          <p:cNvPr id="70660" name="Picture 4" descr="diodek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35" y="3527848"/>
            <a:ext cx="6023241" cy="37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36515" y="4703797"/>
            <a:ext cx="2151551" cy="155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altLang="hu-HU" sz="2205" b="1" i="1">
                <a:solidFill>
                  <a:srgbClr val="FF6600"/>
                </a:solidFill>
              </a:rPr>
              <a:t>Záró (reverse)</a:t>
            </a:r>
            <a:r>
              <a:rPr lang="en-GB" altLang="hu-HU" sz="2205" b="1">
                <a:solidFill>
                  <a:srgbClr val="FF6600"/>
                </a:solidFill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altLang="hu-HU" sz="2205">
                <a:solidFill>
                  <a:srgbClr val="FF6600"/>
                </a:solidFill>
              </a:rPr>
              <a:t>tartomány</a:t>
            </a:r>
            <a:endParaRPr lang="en-GB" altLang="hu-HU" sz="2205" b="1">
              <a:solidFill>
                <a:srgbClr val="FF6600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altLang="hu-HU" sz="2205" b="1" i="1">
                <a:solidFill>
                  <a:srgbClr val="FF6600"/>
                </a:solidFill>
              </a:rPr>
              <a:t>I </a:t>
            </a:r>
            <a:r>
              <a:rPr lang="en-US" altLang="hu-HU" sz="2205" b="1" i="1">
                <a:solidFill>
                  <a:srgbClr val="FF6600"/>
                </a:solidFill>
              </a:rPr>
              <a:t>~ 10</a:t>
            </a:r>
            <a:r>
              <a:rPr lang="en-US" altLang="hu-HU" sz="2205" b="1" i="1" baseline="30000">
                <a:solidFill>
                  <a:srgbClr val="FF6600"/>
                </a:solidFill>
              </a:rPr>
              <a:t>-12</a:t>
            </a:r>
            <a:r>
              <a:rPr lang="en-US" altLang="hu-HU" sz="2205" b="1" i="1">
                <a:solidFill>
                  <a:srgbClr val="FF6600"/>
                </a:solidFill>
              </a:rPr>
              <a:t> A/mm</a:t>
            </a:r>
            <a:r>
              <a:rPr lang="en-US" altLang="hu-HU" sz="2205" b="1" i="1" baseline="30000">
                <a:solidFill>
                  <a:srgbClr val="FF6600"/>
                </a:solidFill>
              </a:rPr>
              <a:t>2</a:t>
            </a:r>
            <a:endParaRPr lang="en-US" altLang="hu-HU" sz="2205" b="1" baseline="30000">
              <a:solidFill>
                <a:srgbClr val="FF6600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hu-HU" sz="2205" b="1">
                <a:solidFill>
                  <a:schemeClr val="bg2"/>
                </a:solidFill>
              </a:rPr>
              <a:t>(Si, T=300 K)</a:t>
            </a:r>
            <a:endParaRPr lang="en-US" altLang="hu-HU" sz="2205" b="1">
              <a:solidFill>
                <a:srgbClr val="66FFFF"/>
              </a:solidFill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7896190" y="4535805"/>
            <a:ext cx="2276585" cy="114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altLang="hu-HU" sz="2205" b="1" i="1">
                <a:solidFill>
                  <a:srgbClr val="FF6600"/>
                </a:solidFill>
              </a:rPr>
              <a:t>Nyit</a:t>
            </a:r>
            <a:r>
              <a:rPr lang="hu-HU" altLang="hu-HU" sz="2205" b="1" i="1">
                <a:solidFill>
                  <a:srgbClr val="FF6600"/>
                </a:solidFill>
              </a:rPr>
              <a:t>ó</a:t>
            </a:r>
            <a:r>
              <a:rPr lang="en-GB" altLang="hu-HU" sz="2205" b="1" i="1">
                <a:solidFill>
                  <a:srgbClr val="FF6600"/>
                </a:solidFill>
              </a:rPr>
              <a:t> (forward)</a:t>
            </a:r>
            <a:r>
              <a:rPr lang="en-GB" altLang="hu-HU" sz="2205" b="1">
                <a:solidFill>
                  <a:srgbClr val="FF6600"/>
                </a:solidFill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altLang="hu-HU" sz="2205">
                <a:solidFill>
                  <a:srgbClr val="FF6600"/>
                </a:solidFill>
              </a:rPr>
              <a:t>tartomány</a:t>
            </a:r>
            <a:endParaRPr lang="en-GB" altLang="hu-HU" sz="2205" b="1">
              <a:solidFill>
                <a:srgbClr val="FF6600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altLang="hu-HU" sz="2205" b="1" i="1">
                <a:solidFill>
                  <a:srgbClr val="FF6600"/>
                </a:solidFill>
              </a:rPr>
              <a:t>I </a:t>
            </a:r>
            <a:r>
              <a:rPr lang="en-US" altLang="hu-HU" sz="2205" b="1" i="1">
                <a:solidFill>
                  <a:srgbClr val="FF6600"/>
                </a:solidFill>
              </a:rPr>
              <a:t>~ exp(U/U</a:t>
            </a:r>
            <a:r>
              <a:rPr lang="en-US" altLang="hu-HU" sz="2205" b="1" i="1" baseline="-25000">
                <a:solidFill>
                  <a:srgbClr val="FF6600"/>
                </a:solidFill>
              </a:rPr>
              <a:t>T</a:t>
            </a:r>
            <a:r>
              <a:rPr lang="hu-HU" altLang="hu-HU" sz="2205" b="1" i="1">
                <a:solidFill>
                  <a:srgbClr val="FF6600"/>
                </a:solidFill>
              </a:rPr>
              <a:t>)</a:t>
            </a:r>
            <a:endParaRPr lang="en-US" altLang="hu-HU" sz="2205" b="1" i="1">
              <a:solidFill>
                <a:srgbClr val="FF6600"/>
              </a:solidFill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672500" y="3023870"/>
            <a:ext cx="5627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006600"/>
                </a:solidFill>
              </a:rPr>
              <a:t>Karakterisztikája</a:t>
            </a:r>
            <a:r>
              <a:rPr lang="en-US" altLang="hu-HU"/>
              <a:t>: </a:t>
            </a:r>
            <a:r>
              <a:rPr lang="en-US" altLang="hu-HU" i="1"/>
              <a:t>I(U)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476207" y="6971700"/>
            <a:ext cx="1091953" cy="32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543">
                <a:solidFill>
                  <a:srgbClr val="FF0000"/>
                </a:solidFill>
              </a:rPr>
              <a:t>U</a:t>
            </a:r>
            <a:r>
              <a:rPr lang="en-US" altLang="hu-HU" sz="1543" baseline="-25000">
                <a:solidFill>
                  <a:srgbClr val="FF0000"/>
                </a:solidFill>
              </a:rPr>
              <a:t>F</a:t>
            </a:r>
            <a:r>
              <a:rPr lang="en-US" altLang="hu-HU" sz="1543">
                <a:solidFill>
                  <a:srgbClr val="FF0000"/>
                </a:solidFill>
                <a:sym typeface="Symbol" panose="05050102010706020507" pitchFamily="18" charset="2"/>
              </a:rPr>
              <a:t>0</a:t>
            </a:r>
            <a:r>
              <a:rPr lang="hu-HU" altLang="hu-HU" sz="1543">
                <a:solidFill>
                  <a:srgbClr val="FF0000"/>
                </a:solidFill>
                <a:sym typeface="Symbol" panose="05050102010706020507" pitchFamily="18" charset="2"/>
              </a:rPr>
              <a:t>,</a:t>
            </a:r>
            <a:r>
              <a:rPr lang="en-US" altLang="hu-HU" sz="1543">
                <a:solidFill>
                  <a:srgbClr val="FF0000"/>
                </a:solidFill>
                <a:sym typeface="Symbol" panose="05050102010706020507" pitchFamily="18" charset="2"/>
              </a:rPr>
              <a:t>7V</a:t>
            </a:r>
            <a:endParaRPr lang="en-US" altLang="hu-HU" sz="1543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7644200" y="6803707"/>
            <a:ext cx="0" cy="1679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6300258" y="3779837"/>
            <a:ext cx="419982" cy="36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sz="1764"/>
              <a:t>I</a:t>
            </a:r>
            <a:endParaRPr lang="en-US" altLang="hu-HU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8148178" y="6551718"/>
            <a:ext cx="755968" cy="36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sz="1764"/>
              <a:t>U</a:t>
            </a:r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 flipV="1">
            <a:off x="6552247" y="3779837"/>
            <a:ext cx="0" cy="419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>
            <a:off x="8148178" y="6467721"/>
            <a:ext cx="3359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7224218" y="3023870"/>
            <a:ext cx="2603888" cy="369332"/>
          </a:xfrm>
          <a:prstGeom prst="rect">
            <a:avLst/>
          </a:prstGeom>
          <a:solidFill>
            <a:srgbClr val="FF3300"/>
          </a:solidFill>
          <a:ln w="9525">
            <a:solidFill>
              <a:srgbClr val="66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>
                <a:solidFill>
                  <a:srgbClr val="66FFFF"/>
                </a:solidFill>
                <a:latin typeface="Bookman Old Style" panose="02050604050505020204" pitchFamily="18" charset="0"/>
              </a:rPr>
              <a:t>Egyenirányít!</a:t>
            </a:r>
          </a:p>
        </p:txBody>
      </p:sp>
    </p:spTree>
    <p:extLst>
      <p:ext uri="{BB962C8B-B14F-4D97-AF65-F5344CB8AC3E}">
        <p14:creationId xmlns:p14="http://schemas.microsoft.com/office/powerpoint/2010/main" val="29966270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2761" y="-1"/>
            <a:ext cx="9316599" cy="769967"/>
          </a:xfr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hu-HU" altLang="hu-HU" sz="3527"/>
              <a:t>A dióda jelleggörbe egyszerűsített alakjai</a:t>
            </a:r>
            <a:endParaRPr lang="en-US" altLang="hu-HU"/>
          </a:p>
        </p:txBody>
      </p:sp>
      <p:grpSp>
        <p:nvGrpSpPr>
          <p:cNvPr id="82973" name="Group 29"/>
          <p:cNvGrpSpPr>
            <a:grpSpLocks/>
          </p:cNvGrpSpPr>
          <p:nvPr/>
        </p:nvGrpSpPr>
        <p:grpSpPr bwMode="auto">
          <a:xfrm>
            <a:off x="529" y="815465"/>
            <a:ext cx="3134116" cy="2077161"/>
            <a:chOff x="0" y="525"/>
            <a:chExt cx="1791" cy="1187"/>
          </a:xfrm>
        </p:grpSpPr>
        <p:pic>
          <p:nvPicPr>
            <p:cNvPr id="8295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26" r="39999" b="60390"/>
            <a:stretch>
              <a:fillRect/>
            </a:stretch>
          </p:blipFill>
          <p:spPr bwMode="auto">
            <a:xfrm>
              <a:off x="158" y="752"/>
              <a:ext cx="1440" cy="960"/>
            </a:xfrm>
            <a:prstGeom prst="rect">
              <a:avLst/>
            </a:prstGeom>
            <a:solidFill>
              <a:srgbClr val="00FF00"/>
            </a:solidFill>
          </p:spPr>
        </p:pic>
        <p:sp>
          <p:nvSpPr>
            <p:cNvPr id="82951" name="Text Box 7"/>
            <p:cNvSpPr txBox="1">
              <a:spLocks noChangeArrowheads="1"/>
            </p:cNvSpPr>
            <p:nvPr/>
          </p:nvSpPr>
          <p:spPr bwMode="auto">
            <a:xfrm>
              <a:off x="0" y="525"/>
              <a:ext cx="1791" cy="21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hu-HU" altLang="hu-HU">
                  <a:latin typeface="Modern No. 20" panose="02070704070505020303" pitchFamily="18" charset="0"/>
                </a:rPr>
                <a:t>Az ideális kapcsoló:</a:t>
              </a:r>
              <a:endParaRPr lang="en-US" altLang="hu-HU">
                <a:latin typeface="Modern No. 20" panose="02070704070505020303" pitchFamily="18" charset="0"/>
              </a:endParaRPr>
            </a:p>
          </p:txBody>
        </p:sp>
      </p:grpSp>
      <p:grpSp>
        <p:nvGrpSpPr>
          <p:cNvPr id="82972" name="Group 28"/>
          <p:cNvGrpSpPr>
            <a:grpSpLocks/>
          </p:cNvGrpSpPr>
          <p:nvPr/>
        </p:nvGrpSpPr>
        <p:grpSpPr bwMode="auto">
          <a:xfrm>
            <a:off x="529" y="3006371"/>
            <a:ext cx="3251360" cy="4553304"/>
            <a:chOff x="0" y="1785"/>
            <a:chExt cx="2018" cy="2535"/>
          </a:xfrm>
        </p:grpSpPr>
        <p:grpSp>
          <p:nvGrpSpPr>
            <p:cNvPr id="82970" name="Group 26"/>
            <p:cNvGrpSpPr>
              <a:grpSpLocks/>
            </p:cNvGrpSpPr>
            <p:nvPr/>
          </p:nvGrpSpPr>
          <p:grpSpPr bwMode="auto">
            <a:xfrm>
              <a:off x="0" y="1785"/>
              <a:ext cx="2018" cy="469"/>
              <a:chOff x="0" y="1785"/>
              <a:chExt cx="2018" cy="469"/>
            </a:xfrm>
          </p:grpSpPr>
          <p:sp>
            <p:nvSpPr>
              <p:cNvPr id="82953" name="Text Box 9"/>
              <p:cNvSpPr txBox="1">
                <a:spLocks noChangeArrowheads="1"/>
              </p:cNvSpPr>
              <p:nvPr/>
            </p:nvSpPr>
            <p:spPr bwMode="auto">
              <a:xfrm>
                <a:off x="0" y="1785"/>
                <a:ext cx="2018" cy="36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hu-HU" altLang="hu-HU">
                    <a:latin typeface="Modern No. 20" panose="02070704070505020303" pitchFamily="18" charset="0"/>
                  </a:rPr>
                  <a:t>A dióda valóságos és törtvonalas közelítésű jelleggörbéje:</a:t>
                </a:r>
                <a:endParaRPr lang="en-US" altLang="hu-HU">
                  <a:latin typeface="Modern No. 20" panose="02070704070505020303" pitchFamily="18" charset="0"/>
                </a:endParaRPr>
              </a:p>
            </p:txBody>
          </p:sp>
          <p:sp>
            <p:nvSpPr>
              <p:cNvPr id="82961" name="Line 17"/>
              <p:cNvSpPr>
                <a:spLocks noChangeShapeType="1"/>
              </p:cNvSpPr>
              <p:nvPr/>
            </p:nvSpPr>
            <p:spPr bwMode="auto">
              <a:xfrm flipH="1">
                <a:off x="113" y="2254"/>
                <a:ext cx="862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2962" name="Line 18"/>
              <p:cNvSpPr>
                <a:spLocks noChangeShapeType="1"/>
              </p:cNvSpPr>
              <p:nvPr/>
            </p:nvSpPr>
            <p:spPr bwMode="auto">
              <a:xfrm flipH="1">
                <a:off x="884" y="2028"/>
                <a:ext cx="7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82971" name="Group 27"/>
            <p:cNvGrpSpPr>
              <a:grpSpLocks/>
            </p:cNvGrpSpPr>
            <p:nvPr/>
          </p:nvGrpSpPr>
          <p:grpSpPr bwMode="auto">
            <a:xfrm>
              <a:off x="0" y="2600"/>
              <a:ext cx="2018" cy="1720"/>
              <a:chOff x="0" y="2600"/>
              <a:chExt cx="2018" cy="1720"/>
            </a:xfrm>
          </p:grpSpPr>
          <p:graphicFrame>
            <p:nvGraphicFramePr>
              <p:cNvPr id="82967" name="Object 23"/>
              <p:cNvGraphicFramePr>
                <a:graphicFrameLocks noChangeAspect="1"/>
              </p:cNvGraphicFramePr>
              <p:nvPr/>
            </p:nvGraphicFramePr>
            <p:xfrm>
              <a:off x="0" y="2600"/>
              <a:ext cx="2018" cy="17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610" name="Bitmap Image" r:id="rId4" imgW="2514286" imgH="2142857" progId="Paint.Picture">
                      <p:embed/>
                    </p:oleObj>
                  </mc:Choice>
                  <mc:Fallback>
                    <p:oleObj name="Bitmap Image" r:id="rId4" imgW="2514286" imgH="2142857" progId="Paint.Picture">
                      <p:embed/>
                      <p:pic>
                        <p:nvPicPr>
                          <p:cNvPr id="82967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2600"/>
                            <a:ext cx="2018" cy="17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2960" name="Line 16"/>
              <p:cNvSpPr>
                <a:spLocks noChangeShapeType="1"/>
              </p:cNvSpPr>
              <p:nvPr/>
            </p:nvSpPr>
            <p:spPr bwMode="auto">
              <a:xfrm flipH="1">
                <a:off x="508" y="3654"/>
                <a:ext cx="837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2963" name="Line 19"/>
              <p:cNvSpPr>
                <a:spLocks noChangeShapeType="1"/>
              </p:cNvSpPr>
              <p:nvPr/>
            </p:nvSpPr>
            <p:spPr bwMode="auto">
              <a:xfrm rot="16200000" flipH="1">
                <a:off x="218" y="3936"/>
                <a:ext cx="590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2965" name="Line 21"/>
              <p:cNvSpPr>
                <a:spLocks noChangeShapeType="1"/>
              </p:cNvSpPr>
              <p:nvPr/>
            </p:nvSpPr>
            <p:spPr bwMode="auto">
              <a:xfrm rot="5400000">
                <a:off x="922" y="3209"/>
                <a:ext cx="854" cy="8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  <p:graphicFrame>
        <p:nvGraphicFramePr>
          <p:cNvPr id="82981" name="Object 37"/>
          <p:cNvGraphicFramePr>
            <a:graphicFrameLocks noGrp="1" noChangeAspect="1"/>
          </p:cNvGraphicFramePr>
          <p:nvPr>
            <p:ph sz="half" idx="2"/>
          </p:nvPr>
        </p:nvGraphicFramePr>
        <p:xfrm>
          <a:off x="4217848" y="2637137"/>
          <a:ext cx="5862248" cy="49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1" name="Bitmap Image" r:id="rId6" imgW="4629796" imgH="3885714" progId="Paint.Picture">
                  <p:embed/>
                </p:oleObj>
              </mc:Choice>
              <mc:Fallback>
                <p:oleObj name="Bitmap Image" r:id="rId6" imgW="4629796" imgH="3885714" progId="Paint.Picture">
                  <p:embed/>
                  <p:pic>
                    <p:nvPicPr>
                      <p:cNvPr id="8298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848" y="2637137"/>
                        <a:ext cx="5862248" cy="492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4" name="AutoShape 10"/>
          <p:cNvSpPr>
            <a:spLocks noChangeArrowheads="1"/>
          </p:cNvSpPr>
          <p:nvPr/>
        </p:nvSpPr>
        <p:spPr bwMode="auto">
          <a:xfrm flipH="1">
            <a:off x="4604582" y="1296695"/>
            <a:ext cx="3650343" cy="974708"/>
          </a:xfrm>
          <a:prstGeom prst="wedgeRoundRectCallout">
            <a:avLst>
              <a:gd name="adj1" fmla="val -61171"/>
              <a:gd name="adj2" fmla="val 129171"/>
              <a:gd name="adj3" fmla="val 16667"/>
            </a:avLst>
          </a:prstGeom>
          <a:solidFill>
            <a:srgbClr val="99FF99"/>
          </a:solidFill>
          <a:ln w="952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hu-HU" altLang="hu-HU"/>
              <a:t>Törtvonalas közelítésű jelleggörbe</a:t>
            </a:r>
            <a:endParaRPr lang="en-GB" altLang="hu-HU"/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 flipH="1">
            <a:off x="4819822" y="5153528"/>
            <a:ext cx="3946081" cy="0"/>
          </a:xfrm>
          <a:prstGeom prst="line">
            <a:avLst/>
          </a:prstGeom>
          <a:noFill/>
          <a:ln w="5715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975" name="Text Box 31"/>
          <p:cNvSpPr txBox="1">
            <a:spLocks noChangeArrowheads="1"/>
          </p:cNvSpPr>
          <p:nvPr/>
        </p:nvSpPr>
        <p:spPr bwMode="auto">
          <a:xfrm>
            <a:off x="8298672" y="5234025"/>
            <a:ext cx="916961" cy="2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hu-HU" altLang="hu-HU" sz="1764">
                <a:solidFill>
                  <a:srgbClr val="660033"/>
                </a:solidFill>
              </a:rPr>
              <a:t>U</a:t>
            </a:r>
            <a:r>
              <a:rPr lang="hu-HU" altLang="hu-HU" sz="1764" baseline="-25000">
                <a:solidFill>
                  <a:srgbClr val="660033"/>
                </a:solidFill>
              </a:rPr>
              <a:t>F </a:t>
            </a:r>
            <a:r>
              <a:rPr lang="en-US" altLang="hu-HU" sz="1764">
                <a:solidFill>
                  <a:srgbClr val="660033"/>
                </a:solidFill>
                <a:sym typeface="Symbol" panose="05050102010706020507" pitchFamily="18" charset="2"/>
              </a:rPr>
              <a:t>0</a:t>
            </a:r>
            <a:r>
              <a:rPr lang="hu-HU" altLang="hu-HU" sz="1764">
                <a:solidFill>
                  <a:srgbClr val="660033"/>
                </a:solidFill>
                <a:sym typeface="Symbol" panose="05050102010706020507" pitchFamily="18" charset="2"/>
              </a:rPr>
              <a:t>,</a:t>
            </a:r>
            <a:r>
              <a:rPr lang="en-US" altLang="hu-HU" sz="1764">
                <a:solidFill>
                  <a:srgbClr val="660033"/>
                </a:solidFill>
                <a:sym typeface="Symbol" panose="05050102010706020507" pitchFamily="18" charset="2"/>
              </a:rPr>
              <a:t>7V</a:t>
            </a:r>
            <a:endParaRPr lang="en-GB" altLang="hu-HU" sz="1764">
              <a:solidFill>
                <a:srgbClr val="660033"/>
              </a:solidFill>
              <a:sym typeface="Symbol" panose="05050102010706020507" pitchFamily="18" charset="2"/>
            </a:endParaRPr>
          </a:p>
        </p:txBody>
      </p:sp>
      <p:sp>
        <p:nvSpPr>
          <p:cNvPr id="82977" name="Text Box 33"/>
          <p:cNvSpPr txBox="1">
            <a:spLocks noChangeArrowheads="1"/>
          </p:cNvSpPr>
          <p:nvPr/>
        </p:nvSpPr>
        <p:spPr bwMode="auto">
          <a:xfrm>
            <a:off x="6125265" y="2973123"/>
            <a:ext cx="1021956" cy="43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hu-HU" altLang="hu-HU" sz="2205"/>
              <a:t>I</a:t>
            </a:r>
            <a:r>
              <a:rPr lang="hu-HU" altLang="hu-HU" sz="2205" baseline="-25000"/>
              <a:t>D</a:t>
            </a:r>
            <a:r>
              <a:rPr lang="hu-HU" altLang="hu-HU" sz="2205"/>
              <a:t> [mA]</a:t>
            </a:r>
            <a:endParaRPr lang="en-GB" altLang="hu-HU" sz="2205"/>
          </a:p>
        </p:txBody>
      </p:sp>
      <p:sp>
        <p:nvSpPr>
          <p:cNvPr id="82978" name="Text Box 34"/>
          <p:cNvSpPr txBox="1">
            <a:spLocks noChangeArrowheads="1"/>
          </p:cNvSpPr>
          <p:nvPr/>
        </p:nvSpPr>
        <p:spPr bwMode="auto">
          <a:xfrm>
            <a:off x="9236632" y="4679298"/>
            <a:ext cx="843464" cy="33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205"/>
              <a:t>U</a:t>
            </a:r>
            <a:r>
              <a:rPr lang="hu-HU" altLang="hu-HU" sz="2205" baseline="-25000"/>
              <a:t>D</a:t>
            </a:r>
            <a:r>
              <a:rPr lang="hu-HU" altLang="hu-HU" sz="2205"/>
              <a:t> [V]</a:t>
            </a:r>
            <a:endParaRPr lang="en-GB" altLang="hu-HU" sz="2205"/>
          </a:p>
        </p:txBody>
      </p:sp>
      <p:sp>
        <p:nvSpPr>
          <p:cNvPr id="82984" name="Line 40"/>
          <p:cNvSpPr>
            <a:spLocks noChangeShapeType="1"/>
          </p:cNvSpPr>
          <p:nvPr/>
        </p:nvSpPr>
        <p:spPr bwMode="auto">
          <a:xfrm rot="16200000" flipH="1">
            <a:off x="3950109" y="6037241"/>
            <a:ext cx="1760424" cy="0"/>
          </a:xfrm>
          <a:prstGeom prst="line">
            <a:avLst/>
          </a:prstGeom>
          <a:noFill/>
          <a:ln w="5715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985" name="AutoShape 41"/>
          <p:cNvSpPr>
            <a:spLocks noChangeArrowheads="1"/>
          </p:cNvSpPr>
          <p:nvPr/>
        </p:nvSpPr>
        <p:spPr bwMode="auto">
          <a:xfrm flipH="1">
            <a:off x="2845906" y="7038197"/>
            <a:ext cx="2059662" cy="521478"/>
          </a:xfrm>
          <a:prstGeom prst="wedgeRoundRectCallout">
            <a:avLst>
              <a:gd name="adj1" fmla="val -44310"/>
              <a:gd name="adj2" fmla="val -144968"/>
              <a:gd name="adj3" fmla="val 16667"/>
            </a:avLst>
          </a:prstGeom>
          <a:solidFill>
            <a:srgbClr val="99FF99"/>
          </a:solidFill>
          <a:ln w="9525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hu-HU" altLang="hu-HU" sz="1984"/>
              <a:t>Letörési szakasz</a:t>
            </a:r>
            <a:endParaRPr lang="en-GB" altLang="hu-HU" sz="1984"/>
          </a:p>
        </p:txBody>
      </p:sp>
      <p:sp>
        <p:nvSpPr>
          <p:cNvPr id="82986" name="Text Box 42"/>
          <p:cNvSpPr txBox="1">
            <a:spLocks noChangeArrowheads="1"/>
          </p:cNvSpPr>
          <p:nvPr/>
        </p:nvSpPr>
        <p:spPr bwMode="auto">
          <a:xfrm>
            <a:off x="4714827" y="4679298"/>
            <a:ext cx="598474" cy="33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205"/>
              <a:t>U</a:t>
            </a:r>
            <a:r>
              <a:rPr lang="hu-HU" altLang="hu-HU" sz="2205" baseline="-25000"/>
              <a:t>BD</a:t>
            </a:r>
            <a:endParaRPr lang="en-GB" altLang="hu-HU" sz="2205"/>
          </a:p>
        </p:txBody>
      </p:sp>
    </p:spTree>
    <p:extLst>
      <p:ext uri="{BB962C8B-B14F-4D97-AF65-F5344CB8AC3E}">
        <p14:creationId xmlns:p14="http://schemas.microsoft.com/office/powerpoint/2010/main" val="118587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6496" y="587974"/>
            <a:ext cx="8567632" cy="1259946"/>
          </a:xfrm>
        </p:spPr>
        <p:txBody>
          <a:bodyPr/>
          <a:lstStyle/>
          <a:p>
            <a:r>
              <a:rPr lang="hu-HU" altLang="hu-HU" b="1">
                <a:solidFill>
                  <a:srgbClr val="FF3300"/>
                </a:solidFill>
              </a:rPr>
              <a:t>A dióda munkapontja</a:t>
            </a:r>
            <a:r>
              <a:rPr lang="hu-HU" altLang="hu-HU" b="1"/>
              <a:t/>
            </a:r>
            <a:br>
              <a:rPr lang="hu-HU" altLang="hu-HU" b="1"/>
            </a:br>
            <a:endParaRPr lang="hu-HU" altLang="hu-HU" b="1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A dióda </a:t>
            </a:r>
            <a:r>
              <a:rPr lang="hu-HU" altLang="hu-HU" b="1" i="1">
                <a:solidFill>
                  <a:srgbClr val="006600"/>
                </a:solidFill>
              </a:rPr>
              <a:t>karakterisztika egyenlete</a:t>
            </a:r>
            <a:r>
              <a:rPr lang="hu-HU" altLang="hu-HU"/>
              <a:t> a dióda működése során lehetséges, összetartozó áram és feszültségértékeket adja meg</a:t>
            </a:r>
          </a:p>
          <a:p>
            <a:r>
              <a:rPr lang="hu-HU" altLang="hu-HU"/>
              <a:t>A tényleges működés során a </a:t>
            </a:r>
            <a:r>
              <a:rPr lang="hu-HU" altLang="hu-HU">
                <a:solidFill>
                  <a:srgbClr val="008080"/>
                </a:solidFill>
              </a:rPr>
              <a:t>dióda, ill</a:t>
            </a:r>
            <a:r>
              <a:rPr lang="hu-HU" altLang="hu-HU"/>
              <a:t>. </a:t>
            </a:r>
            <a:r>
              <a:rPr lang="hu-HU" altLang="hu-HU">
                <a:solidFill>
                  <a:srgbClr val="008080"/>
                </a:solidFill>
              </a:rPr>
              <a:t>tetszőleges nemlineáris karakterisztikájú elem</a:t>
            </a:r>
            <a:r>
              <a:rPr lang="hu-HU" altLang="hu-HU"/>
              <a:t> a karakterisztika egy pontjában, az un. </a:t>
            </a:r>
            <a:r>
              <a:rPr lang="hu-HU" altLang="hu-HU" i="1">
                <a:solidFill>
                  <a:srgbClr val="FF0000"/>
                </a:solidFill>
              </a:rPr>
              <a:t>munkapont</a:t>
            </a:r>
            <a:r>
              <a:rPr lang="hu-HU" altLang="hu-HU"/>
              <a:t>ban (</a:t>
            </a:r>
            <a:r>
              <a:rPr lang="en-GB" altLang="hu-HU"/>
              <a:t>operating point, quiescent point</a:t>
            </a:r>
            <a:r>
              <a:rPr lang="hu-HU" altLang="hu-HU"/>
              <a:t>) működik</a:t>
            </a:r>
          </a:p>
          <a:p>
            <a:r>
              <a:rPr lang="hu-HU" altLang="hu-HU"/>
              <a:t>Ezt a pontot az áramkörben a vizsgált nemlineáris elemet körülvevő elemek határozzák meg</a:t>
            </a:r>
          </a:p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65097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6496" y="251989"/>
            <a:ext cx="8567632" cy="1259946"/>
          </a:xfrm>
        </p:spPr>
        <p:txBody>
          <a:bodyPr/>
          <a:lstStyle/>
          <a:p>
            <a:r>
              <a:rPr lang="hu-HU" altLang="hu-HU" b="1"/>
              <a:t>A dióda munkapontja</a:t>
            </a:r>
            <a:br>
              <a:rPr lang="hu-HU" altLang="hu-HU" b="1"/>
            </a:br>
            <a:endParaRPr lang="hu-HU" altLang="hu-HU" b="1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0493" y="4451808"/>
            <a:ext cx="8651628" cy="285587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/>
              <a:t>Az áramkörre felírt huroktörvényből</a:t>
            </a:r>
          </a:p>
          <a:p>
            <a:pPr algn="ctr">
              <a:lnSpc>
                <a:spcPct val="90000"/>
              </a:lnSpc>
            </a:pPr>
            <a:endParaRPr lang="hu-HU" altLang="hu-HU"/>
          </a:p>
          <a:p>
            <a:pPr>
              <a:lnSpc>
                <a:spcPct val="90000"/>
              </a:lnSpc>
            </a:pPr>
            <a:r>
              <a:rPr lang="hu-HU" altLang="hu-HU"/>
              <a:t>egy egyenes, az un. </a:t>
            </a:r>
            <a:r>
              <a:rPr lang="hu-HU" altLang="hu-HU" i="1">
                <a:solidFill>
                  <a:srgbClr val="FF0000"/>
                </a:solidFill>
              </a:rPr>
              <a:t>munkaegyenes </a:t>
            </a:r>
            <a:r>
              <a:rPr lang="hu-HU" altLang="hu-HU"/>
              <a:t>egyenlete adódik</a:t>
            </a:r>
          </a:p>
          <a:p>
            <a:pPr lvl="1">
              <a:lnSpc>
                <a:spcPct val="90000"/>
              </a:lnSpc>
            </a:pPr>
            <a:r>
              <a:rPr lang="hu-HU" altLang="hu-HU"/>
              <a:t>ez tulajdonképpen az áramkörben a diódán kívül előforduló elem „karakterisztikája” a dióda feszültségének függvényében</a:t>
            </a:r>
          </a:p>
          <a:p>
            <a:pPr>
              <a:lnSpc>
                <a:spcPct val="90000"/>
              </a:lnSpc>
            </a:pPr>
            <a:r>
              <a:rPr lang="hu-HU" altLang="hu-HU"/>
              <a:t>Az áramkörben kialakuló munkapontot a  két függvény metszéspontja adja</a:t>
            </a:r>
            <a:endParaRPr lang="hu-HU" altLang="hu-HU" sz="3086"/>
          </a:p>
        </p:txBody>
      </p:sp>
      <p:pic>
        <p:nvPicPr>
          <p:cNvPr id="128004" name="Picture 4" descr="munka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0" y="1007956"/>
            <a:ext cx="8483635" cy="325486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8005" name="Object 5"/>
          <p:cNvGraphicFramePr>
            <a:graphicFrameLocks noChangeAspect="1"/>
          </p:cNvGraphicFramePr>
          <p:nvPr/>
        </p:nvGraphicFramePr>
        <p:xfrm>
          <a:off x="3115395" y="4840291"/>
          <a:ext cx="2841878" cy="60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2" name="Equation" r:id="rId4" imgW="1130040" imgH="241200" progId="Equation.3">
                  <p:embed/>
                </p:oleObj>
              </mc:Choice>
              <mc:Fallback>
                <p:oleObj name="Equation" r:id="rId4" imgW="1130040" imgH="241200" progId="Equation.3">
                  <p:embed/>
                  <p:pic>
                    <p:nvPicPr>
                      <p:cNvPr id="1280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5395" y="4840291"/>
                        <a:ext cx="2841878" cy="60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6552247" y="1287944"/>
          <a:ext cx="755968" cy="33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3" name="Equation" r:id="rId6" imgW="571320" imgH="203040" progId="Equation.3">
                  <p:embed/>
                </p:oleObj>
              </mc:Choice>
              <mc:Fallback>
                <p:oleObj name="Equation" r:id="rId6" imgW="571320" imgH="203040" progId="Equation.3">
                  <p:embed/>
                  <p:pic>
                    <p:nvPicPr>
                      <p:cNvPr id="1280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2247" y="1287944"/>
                        <a:ext cx="755968" cy="335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7" name="Object 7"/>
          <p:cNvGraphicFramePr>
            <a:graphicFrameLocks noChangeAspect="1"/>
          </p:cNvGraphicFramePr>
          <p:nvPr/>
        </p:nvGraphicFramePr>
        <p:xfrm>
          <a:off x="7224218" y="2504143"/>
          <a:ext cx="1343942" cy="30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4" name="Equation" r:id="rId8" imgW="1002960" imgH="228600" progId="Equation.3">
                  <p:embed/>
                </p:oleObj>
              </mc:Choice>
              <mc:Fallback>
                <p:oleObj name="Equation" r:id="rId8" imgW="1002960" imgH="228600" progId="Equation.3">
                  <p:embed/>
                  <p:pic>
                    <p:nvPicPr>
                      <p:cNvPr id="1280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218" y="2504143"/>
                        <a:ext cx="1343942" cy="306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98489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4747" y="367484"/>
            <a:ext cx="8567632" cy="1259946"/>
          </a:xfrm>
        </p:spPr>
        <p:txBody>
          <a:bodyPr/>
          <a:lstStyle/>
          <a:p>
            <a:r>
              <a:rPr lang="hu-HU" altLang="hu-HU" sz="4409"/>
              <a:t>Eszközmodellek</a:t>
            </a:r>
            <a:endParaRPr lang="en-GB" altLang="hu-HU" sz="4409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497" y="1795422"/>
            <a:ext cx="8887868" cy="515877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altLang="hu-HU" sz="2205"/>
              <a:t>A félvezető eszközökre kétféle modellt használunk:</a:t>
            </a:r>
          </a:p>
          <a:p>
            <a:pPr>
              <a:lnSpc>
                <a:spcPct val="90000"/>
              </a:lnSpc>
            </a:pPr>
            <a:r>
              <a:rPr lang="hu-HU" altLang="hu-HU" b="1">
                <a:solidFill>
                  <a:srgbClr val="006600"/>
                </a:solidFill>
              </a:rPr>
              <a:t>Nagyjelű modell</a:t>
            </a:r>
          </a:p>
          <a:p>
            <a:pPr lvl="2">
              <a:lnSpc>
                <a:spcPct val="90000"/>
              </a:lnSpc>
            </a:pPr>
            <a:r>
              <a:rPr lang="hu-HU" altLang="hu-HU"/>
              <a:t>Az </a:t>
            </a:r>
            <a:r>
              <a:rPr lang="hu-HU" altLang="hu-HU" b="1" i="1">
                <a:solidFill>
                  <a:srgbClr val="000066"/>
                </a:solidFill>
              </a:rPr>
              <a:t>egyenáramú viselkedést</a:t>
            </a:r>
            <a:r>
              <a:rPr lang="hu-HU" altLang="hu-HU"/>
              <a:t>, a munkaponti jellemzőket modellezi</a:t>
            </a:r>
          </a:p>
          <a:p>
            <a:pPr lvl="2">
              <a:lnSpc>
                <a:spcPct val="90000"/>
              </a:lnSpc>
            </a:pPr>
            <a:r>
              <a:rPr lang="hu-HU" altLang="hu-HU" i="1">
                <a:solidFill>
                  <a:srgbClr val="000066"/>
                </a:solidFill>
              </a:rPr>
              <a:t>Nemlineáris</a:t>
            </a:r>
            <a:r>
              <a:rPr lang="hu-HU" altLang="hu-HU"/>
              <a:t> (általában)</a:t>
            </a:r>
          </a:p>
          <a:p>
            <a:pPr lvl="3">
              <a:lnSpc>
                <a:spcPct val="90000"/>
              </a:lnSpc>
            </a:pPr>
            <a:r>
              <a:rPr lang="hu-HU" altLang="hu-HU"/>
              <a:t>Egy jelleggörbével, vagy az azt leíró egyenlettel adható meg</a:t>
            </a:r>
          </a:p>
          <a:p>
            <a:pPr>
              <a:lnSpc>
                <a:spcPct val="90000"/>
              </a:lnSpc>
            </a:pPr>
            <a:r>
              <a:rPr lang="hu-HU" altLang="hu-HU" b="1">
                <a:solidFill>
                  <a:srgbClr val="006600"/>
                </a:solidFill>
              </a:rPr>
              <a:t>Kisjelű modell</a:t>
            </a:r>
          </a:p>
          <a:p>
            <a:pPr lvl="2">
              <a:lnSpc>
                <a:spcPct val="90000"/>
              </a:lnSpc>
            </a:pPr>
            <a:r>
              <a:rPr lang="hu-HU" altLang="hu-HU"/>
              <a:t>A </a:t>
            </a:r>
            <a:r>
              <a:rPr lang="hu-HU" altLang="hu-HU" b="1" i="1">
                <a:solidFill>
                  <a:srgbClr val="000066"/>
                </a:solidFill>
              </a:rPr>
              <a:t>váltakozó áramú viselkedést</a:t>
            </a:r>
            <a:r>
              <a:rPr lang="hu-HU" altLang="hu-HU"/>
              <a:t> modellezi</a:t>
            </a:r>
          </a:p>
          <a:p>
            <a:pPr lvl="2">
              <a:lnSpc>
                <a:spcPct val="90000"/>
              </a:lnSpc>
            </a:pPr>
            <a:r>
              <a:rPr lang="hu-HU" altLang="hu-HU"/>
              <a:t>Adott munkapontban a </a:t>
            </a:r>
            <a:r>
              <a:rPr lang="hu-HU" altLang="hu-HU" i="1">
                <a:solidFill>
                  <a:srgbClr val="000066"/>
                </a:solidFill>
              </a:rPr>
              <a:t>munkapont körüli kis megváltozások</a:t>
            </a:r>
            <a:r>
              <a:rPr lang="hu-HU" altLang="hu-HU" i="1"/>
              <a:t> </a:t>
            </a:r>
            <a:r>
              <a:rPr lang="hu-HU" altLang="hu-HU" i="1">
                <a:solidFill>
                  <a:srgbClr val="000066"/>
                </a:solidFill>
              </a:rPr>
              <a:t>esetét írja le</a:t>
            </a:r>
          </a:p>
          <a:p>
            <a:pPr lvl="2">
              <a:lnSpc>
                <a:spcPct val="90000"/>
              </a:lnSpc>
            </a:pPr>
            <a:r>
              <a:rPr lang="hu-HU" altLang="hu-HU" i="1">
                <a:solidFill>
                  <a:srgbClr val="000066"/>
                </a:solidFill>
              </a:rPr>
              <a:t>Munkapontfüggő</a:t>
            </a:r>
            <a:r>
              <a:rPr lang="hu-HU" altLang="hu-HU"/>
              <a:t>, különböző munkapontokban eltérő egy eszköz kisjelű modellje</a:t>
            </a:r>
          </a:p>
          <a:p>
            <a:pPr lvl="2">
              <a:lnSpc>
                <a:spcPct val="90000"/>
              </a:lnSpc>
            </a:pPr>
            <a:r>
              <a:rPr lang="hu-HU" altLang="hu-HU" i="1">
                <a:solidFill>
                  <a:srgbClr val="000066"/>
                </a:solidFill>
              </a:rPr>
              <a:t>Lineáris</a:t>
            </a:r>
          </a:p>
          <a:p>
            <a:pPr lvl="3">
              <a:lnSpc>
                <a:spcPct val="90000"/>
              </a:lnSpc>
            </a:pPr>
            <a:r>
              <a:rPr lang="hu-HU" altLang="hu-HU"/>
              <a:t>A munkapontban a jelleggörbét érintővel helyettesíti</a:t>
            </a:r>
            <a:endParaRPr lang="en-GB" altLang="hu-HU"/>
          </a:p>
        </p:txBody>
      </p:sp>
    </p:spTree>
    <p:extLst>
      <p:ext uri="{BB962C8B-B14F-4D97-AF65-F5344CB8AC3E}">
        <p14:creationId xmlns:p14="http://schemas.microsoft.com/office/powerpoint/2010/main" val="235591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588504" y="419982"/>
            <a:ext cx="8903617" cy="63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3527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dióda kisjelű működése</a:t>
            </a:r>
          </a:p>
        </p:txBody>
      </p:sp>
      <p:pic>
        <p:nvPicPr>
          <p:cNvPr id="88067" name="Picture 3" descr="DKISJ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3" y="1557433"/>
            <a:ext cx="9547590" cy="484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1865949" y="5447516"/>
          <a:ext cx="3811336" cy="717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0" name="Egyenlet" r:id="rId4" imgW="1206360" imgH="228600" progId="Equation.3">
                  <p:embed/>
                </p:oleObj>
              </mc:Choice>
              <mc:Fallback>
                <p:oleObj name="Egyenlet" r:id="rId4" imgW="1206360" imgH="228600" progId="Equation.3">
                  <p:embed/>
                  <p:pic>
                    <p:nvPicPr>
                      <p:cNvPr id="880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949" y="5447516"/>
                        <a:ext cx="3811336" cy="71746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529" y="6696962"/>
            <a:ext cx="7382933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b="1"/>
              <a:t>Az </a:t>
            </a:r>
            <a:r>
              <a:rPr lang="en-GB" altLang="hu-HU" b="1" i="1"/>
              <a:t>r</a:t>
            </a:r>
            <a:r>
              <a:rPr lang="en-GB" altLang="hu-HU" b="1" i="1" baseline="-25000"/>
              <a:t>d</a:t>
            </a:r>
            <a:r>
              <a:rPr lang="en-GB" altLang="hu-HU" b="1"/>
              <a:t> </a:t>
            </a:r>
            <a:r>
              <a:rPr lang="hu-HU" altLang="hu-HU" b="1"/>
              <a:t>differenciális ellenállás </a:t>
            </a:r>
            <a:r>
              <a:rPr lang="en-GB" altLang="hu-HU" b="1"/>
              <a:t>munkapontfüggő!</a:t>
            </a:r>
          </a:p>
        </p:txBody>
      </p:sp>
    </p:spTree>
    <p:extLst>
      <p:ext uri="{BB962C8B-B14F-4D97-AF65-F5344CB8AC3E}">
        <p14:creationId xmlns:p14="http://schemas.microsoft.com/office/powerpoint/2010/main" val="230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73517" y="335985"/>
            <a:ext cx="9449594" cy="635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3527" b="1">
                <a:solidFill>
                  <a:srgbClr val="FF0000"/>
                </a:solidFill>
                <a:latin typeface="Comic Sans MS" panose="030F0702030302020204" pitchFamily="66" charset="0"/>
              </a:rPr>
              <a:t>A dióda differenciális ellenállása</a:t>
            </a:r>
            <a:endParaRPr lang="hu-HU" altLang="hu-HU" sz="3527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3276388" y="1343942"/>
          <a:ext cx="3275859" cy="614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8" name="Equation" r:id="rId3" imgW="1218960" imgH="228600" progId="Equation.3">
                  <p:embed/>
                </p:oleObj>
              </mc:Choice>
              <mc:Fallback>
                <p:oleObj name="Equation" r:id="rId3" imgW="1218960" imgH="228600" progId="Equation.3">
                  <p:embed/>
                  <p:pic>
                    <p:nvPicPr>
                      <p:cNvPr id="890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388" y="1343942"/>
                        <a:ext cx="3275859" cy="61422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2100439" y="2183906"/>
          <a:ext cx="5711754" cy="1058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9" name="Equation" r:id="rId5" imgW="2323800" imgH="431640" progId="Equation.3">
                  <p:embed/>
                </p:oleObj>
              </mc:Choice>
              <mc:Fallback>
                <p:oleObj name="Equation" r:id="rId5" imgW="2323800" imgH="431640" progId="Equation.3">
                  <p:embed/>
                  <p:pic>
                    <p:nvPicPr>
                      <p:cNvPr id="890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439" y="2183906"/>
                        <a:ext cx="5711754" cy="1058705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092482" y="3443852"/>
            <a:ext cx="8483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>
                <a:solidFill>
                  <a:schemeClr val="accent2"/>
                </a:solidFill>
                <a:latin typeface="Bookman Old Style" panose="02050604050505020204" pitchFamily="18" charset="0"/>
              </a:rPr>
              <a:t>Nyitó tartomány</a:t>
            </a:r>
            <a:r>
              <a:rPr lang="en-GB" altLang="hu-HU" b="1">
                <a:solidFill>
                  <a:schemeClr val="accent2"/>
                </a:solidFill>
                <a:latin typeface="Bookman Old Style" panose="02050604050505020204" pitchFamily="18" charset="0"/>
              </a:rPr>
              <a:t>, I </a:t>
            </a:r>
            <a:r>
              <a:rPr lang="en-US" altLang="hu-HU" b="1">
                <a:solidFill>
                  <a:schemeClr val="accent2"/>
                </a:solidFill>
                <a:latin typeface="Bookman Old Style" panose="02050604050505020204" pitchFamily="18" charset="0"/>
              </a:rPr>
              <a:t>&gt;&gt;</a:t>
            </a:r>
            <a:r>
              <a:rPr lang="hu-HU" altLang="hu-HU" b="1">
                <a:solidFill>
                  <a:schemeClr val="accent2"/>
                </a:solidFill>
                <a:latin typeface="Bookman Old Style" panose="02050604050505020204" pitchFamily="18" charset="0"/>
              </a:rPr>
              <a:t> I</a:t>
            </a:r>
            <a:r>
              <a:rPr lang="en-US" altLang="hu-HU" b="1" baseline="-25000">
                <a:solidFill>
                  <a:schemeClr val="accent2"/>
                </a:solidFill>
                <a:latin typeface="Bookman Old Style" panose="02050604050505020204" pitchFamily="18" charset="0"/>
              </a:rPr>
              <a:t>0</a:t>
            </a:r>
            <a:r>
              <a:rPr lang="hu-HU" altLang="hu-HU" b="1" baseline="-25000">
                <a:solidFill>
                  <a:schemeClr val="accent2"/>
                </a:solidFill>
                <a:latin typeface="Bookman Old Style" panose="02050604050505020204" pitchFamily="18" charset="0"/>
              </a:rPr>
              <a:t> </a:t>
            </a:r>
            <a:r>
              <a:rPr lang="hu-HU" altLang="hu-HU" b="1">
                <a:solidFill>
                  <a:schemeClr val="accent2"/>
                </a:solidFill>
                <a:latin typeface="Bookman Old Style" panose="02050604050505020204" pitchFamily="18" charset="0"/>
              </a:rPr>
              <a:t>:</a:t>
            </a:r>
            <a:endParaRPr lang="en-GB" altLang="hu-HU" b="1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89094" name="Object 6"/>
          <p:cNvGraphicFramePr>
            <a:graphicFrameLocks noChangeAspect="1"/>
          </p:cNvGraphicFramePr>
          <p:nvPr/>
        </p:nvGraphicFramePr>
        <p:xfrm>
          <a:off x="4200348" y="4199819"/>
          <a:ext cx="1294944" cy="974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0" name="Equation" r:id="rId7" imgW="520560" imgH="393480" progId="Equation.3">
                  <p:embed/>
                </p:oleObj>
              </mc:Choice>
              <mc:Fallback>
                <p:oleObj name="Equation" r:id="rId7" imgW="520560" imgH="393480" progId="Equation.3">
                  <p:embed/>
                  <p:pic>
                    <p:nvPicPr>
                      <p:cNvPr id="890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348" y="4199819"/>
                        <a:ext cx="1294944" cy="97470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1260474" y="5375769"/>
            <a:ext cx="83156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>
                <a:solidFill>
                  <a:schemeClr val="accent2"/>
                </a:solidFill>
                <a:latin typeface="Bookman Old Style" panose="02050604050505020204" pitchFamily="18" charset="0"/>
              </a:rPr>
              <a:t>Ha a soros ellenállással is számolunk:</a:t>
            </a:r>
          </a:p>
        </p:txBody>
      </p:sp>
      <p:graphicFrame>
        <p:nvGraphicFramePr>
          <p:cNvPr id="89096" name="Object 8"/>
          <p:cNvGraphicFramePr>
            <a:graphicFrameLocks noChangeAspect="1"/>
          </p:cNvGraphicFramePr>
          <p:nvPr/>
        </p:nvGraphicFramePr>
        <p:xfrm>
          <a:off x="3864363" y="6131736"/>
          <a:ext cx="1863670" cy="974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1" name="Equation" r:id="rId9" imgW="749160" imgH="393480" progId="Equation.3">
                  <p:embed/>
                </p:oleObj>
              </mc:Choice>
              <mc:Fallback>
                <p:oleObj name="Equation" r:id="rId9" imgW="749160" imgH="393480" progId="Equation.3">
                  <p:embed/>
                  <p:pic>
                    <p:nvPicPr>
                      <p:cNvPr id="890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4363" y="6131736"/>
                        <a:ext cx="1863670" cy="97470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947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utoUpdateAnimBg="0"/>
      <p:bldP spid="8909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3438" y="127000"/>
            <a:ext cx="8567737" cy="1260475"/>
          </a:xfrm>
        </p:spPr>
        <p:txBody>
          <a:bodyPr/>
          <a:lstStyle/>
          <a:p>
            <a:r>
              <a:rPr lang="hu-HU" altLang="hu-HU" sz="3500" smtClean="0"/>
              <a:t>Bipoláris tranzisztor</a:t>
            </a:r>
            <a:endParaRPr lang="hu-HU" altLang="hu-H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716088"/>
            <a:ext cx="9309100" cy="5635625"/>
          </a:xfrm>
          <a:noFill/>
        </p:spPr>
        <p:txBody>
          <a:bodyPr lIns="19841" rIns="19841"/>
          <a:lstStyle/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hu-HU" altLang="hu-HU" sz="2200" i="1" smtClean="0"/>
              <a:t>Elméleti tisztázás:</a:t>
            </a:r>
            <a:r>
              <a:rPr lang="hu-HU" altLang="hu-HU" sz="2200" smtClean="0"/>
              <a:t> 1948, Bell Laboratórium</a:t>
            </a:r>
            <a:br>
              <a:rPr lang="hu-HU" altLang="hu-HU" sz="2200" smtClean="0"/>
            </a:br>
            <a:r>
              <a:rPr lang="en-US" altLang="hu-HU" sz="2200" b="1" smtClean="0"/>
              <a:t>Shockley, Bardeen, Brattain</a:t>
            </a:r>
          </a:p>
          <a:p>
            <a:pPr>
              <a:lnSpc>
                <a:spcPct val="90000"/>
              </a:lnSpc>
              <a:spcAft>
                <a:spcPct val="0"/>
              </a:spcAft>
            </a:pPr>
            <a:endParaRPr lang="hu-HU" altLang="hu-HU" sz="2200" b="1" smtClean="0"/>
          </a:p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hu-HU" altLang="hu-HU" sz="2200" b="1" i="1" smtClean="0"/>
              <a:t>Bipoláris eszköz:</a:t>
            </a:r>
            <a:br>
              <a:rPr lang="hu-HU" altLang="hu-HU" sz="2200" b="1" i="1" smtClean="0"/>
            </a:br>
            <a:r>
              <a:rPr lang="hu-HU" altLang="hu-HU" sz="2200" smtClean="0"/>
              <a:t>elektronok és lyukak</a:t>
            </a:r>
            <a:br>
              <a:rPr lang="hu-HU" altLang="hu-HU" sz="2200" smtClean="0"/>
            </a:br>
            <a:r>
              <a:rPr lang="hu-HU" altLang="hu-HU" sz="2200" smtClean="0"/>
              <a:t>(germánium tűs tranzisztor)</a:t>
            </a:r>
          </a:p>
          <a:p>
            <a:pPr>
              <a:lnSpc>
                <a:spcPct val="90000"/>
              </a:lnSpc>
              <a:spcAft>
                <a:spcPct val="0"/>
              </a:spcAft>
            </a:pPr>
            <a:endParaRPr lang="hu-HU" altLang="hu-HU" smtClean="0"/>
          </a:p>
          <a:p>
            <a:pPr>
              <a:lnSpc>
                <a:spcPct val="90000"/>
              </a:lnSpc>
              <a:spcAft>
                <a:spcPct val="0"/>
              </a:spcAft>
            </a:pPr>
            <a:endParaRPr lang="hu-HU" altLang="hu-HU" smtClean="0"/>
          </a:p>
          <a:p>
            <a:pPr>
              <a:lnSpc>
                <a:spcPct val="90000"/>
              </a:lnSpc>
              <a:spcAft>
                <a:spcPct val="0"/>
              </a:spcAft>
            </a:pPr>
            <a:endParaRPr lang="hu-HU" altLang="hu-HU" smtClean="0"/>
          </a:p>
          <a:p>
            <a:pPr>
              <a:lnSpc>
                <a:spcPct val="90000"/>
              </a:lnSpc>
              <a:spcAft>
                <a:spcPct val="0"/>
              </a:spcAft>
            </a:pPr>
            <a:endParaRPr lang="hu-HU" altLang="hu-HU" smtClean="0"/>
          </a:p>
          <a:p>
            <a:pPr>
              <a:lnSpc>
                <a:spcPct val="90000"/>
              </a:lnSpc>
              <a:spcAft>
                <a:spcPct val="0"/>
              </a:spcAft>
            </a:pPr>
            <a:endParaRPr lang="hu-HU" altLang="hu-HU" smtClean="0"/>
          </a:p>
          <a:p>
            <a:pPr>
              <a:lnSpc>
                <a:spcPct val="90000"/>
              </a:lnSpc>
              <a:spcAft>
                <a:spcPct val="0"/>
              </a:spcAft>
            </a:pPr>
            <a:endParaRPr lang="hu-HU" altLang="hu-HU" smtClean="0"/>
          </a:p>
          <a:p>
            <a:pPr>
              <a:lnSpc>
                <a:spcPct val="90000"/>
              </a:lnSpc>
              <a:spcAft>
                <a:spcPct val="0"/>
              </a:spcAft>
            </a:pPr>
            <a:endParaRPr lang="hu-HU" altLang="hu-HU" smtClean="0"/>
          </a:p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hu-HU" altLang="hu-HU" sz="2200" b="1" smtClean="0"/>
              <a:t>1954: </a:t>
            </a:r>
            <a:r>
              <a:rPr lang="hu-HU" altLang="hu-HU" sz="2200" b="1" smtClean="0">
                <a:solidFill>
                  <a:srgbClr val="FF0000"/>
                </a:solidFill>
              </a:rPr>
              <a:t>Első szilícium tranzisztor, </a:t>
            </a:r>
            <a:r>
              <a:rPr lang="hu-HU" altLang="hu-HU" sz="2200" b="1" smtClean="0"/>
              <a:t> </a:t>
            </a:r>
            <a:r>
              <a:rPr lang="hu-HU" altLang="hu-HU" sz="2200" smtClean="0"/>
              <a:t>a</a:t>
            </a:r>
            <a:r>
              <a:rPr lang="hu-HU" altLang="hu-HU" sz="2200" b="1" smtClean="0"/>
              <a:t> </a:t>
            </a:r>
            <a:r>
              <a:rPr lang="en-US" altLang="hu-HU" sz="2200" b="1" smtClean="0">
                <a:solidFill>
                  <a:srgbClr val="FF0000"/>
                </a:solidFill>
              </a:rPr>
              <a:t>Texas Instruments</a:t>
            </a:r>
            <a:r>
              <a:rPr lang="hu-HU" altLang="hu-HU" sz="2200" b="1" smtClean="0"/>
              <a:t> </a:t>
            </a:r>
            <a:r>
              <a:rPr lang="hu-HU" altLang="hu-HU" sz="2200" smtClean="0"/>
              <a:t>cég készítette el</a:t>
            </a:r>
          </a:p>
        </p:txBody>
      </p:sp>
      <p:pic>
        <p:nvPicPr>
          <p:cNvPr id="20484" name="Picture 5" descr="tustr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1874838"/>
            <a:ext cx="36195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trszi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5129213"/>
            <a:ext cx="2519362" cy="15795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4494213"/>
            <a:ext cx="3529013" cy="1047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Az első kísérleti példány</a:t>
            </a:r>
          </a:p>
          <a:p>
            <a:pPr>
              <a:spcBef>
                <a:spcPct val="50000"/>
              </a:spcBef>
            </a:pPr>
            <a:endParaRPr lang="hu-HU" sz="11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r>
              <a:rPr lang="hu-H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és a szimbólum:</a:t>
            </a:r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 flipV="1">
            <a:off x="3294063" y="4494213"/>
            <a:ext cx="3333750" cy="3175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94" tIns="50397" rIns="100794" bIns="50397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93020" y="335985"/>
            <a:ext cx="9610587" cy="63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3527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A dióda differenciális ellenállása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080396" y="1629180"/>
            <a:ext cx="6383726" cy="112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Egy dióda soros ellenállása 2 ohm</a:t>
            </a:r>
          </a:p>
          <a:p>
            <a:pPr>
              <a:spcBef>
                <a:spcPct val="50000"/>
              </a:spcBef>
            </a:pPr>
            <a:r>
              <a:rPr lang="hu-HU" altLang="hu-HU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Számítsuk ki a differenciális </a:t>
            </a:r>
            <a:r>
              <a:rPr lang="hu-HU" altLang="hu-HU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ellenállását </a:t>
            </a:r>
            <a:r>
              <a:rPr lang="hu-HU" altLang="hu-HU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az I=1 mA, 10 mA, 100 mA munkapontokban!</a:t>
            </a:r>
            <a:endParaRPr lang="hu-HU" altLang="hu-HU" sz="2205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4424339" y="3729090"/>
          <a:ext cx="3436852" cy="992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2" name="Equation" r:id="rId3" imgW="1358640" imgH="393480" progId="Equation.3">
                  <p:embed/>
                </p:oleObj>
              </mc:Choice>
              <mc:Fallback>
                <p:oleObj name="Equation" r:id="rId3" imgW="1358640" imgH="393480" progId="Equation.3">
                  <p:embed/>
                  <p:pic>
                    <p:nvPicPr>
                      <p:cNvPr id="901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39" y="3729090"/>
                        <a:ext cx="3436852" cy="992207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4340342" y="4905039"/>
          <a:ext cx="3662593" cy="992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3" name="Equation" r:id="rId5" imgW="1447560" imgH="393480" progId="Equation.3">
                  <p:embed/>
                </p:oleObj>
              </mc:Choice>
              <mc:Fallback>
                <p:oleObj name="Equation" r:id="rId5" imgW="1447560" imgH="393480" progId="Equation.3">
                  <p:embed/>
                  <p:pic>
                    <p:nvPicPr>
                      <p:cNvPr id="901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342" y="4905039"/>
                        <a:ext cx="3662593" cy="992207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4088354" y="6080989"/>
          <a:ext cx="4112323" cy="992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4" name="Equation" r:id="rId7" imgW="1625400" imgH="393480" progId="Equation.3">
                  <p:embed/>
                </p:oleObj>
              </mc:Choice>
              <mc:Fallback>
                <p:oleObj name="Equation" r:id="rId7" imgW="1625400" imgH="393480" progId="Equation.3">
                  <p:embed/>
                  <p:pic>
                    <p:nvPicPr>
                      <p:cNvPr id="901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8354" y="6080989"/>
                        <a:ext cx="4112323" cy="992207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76508" y="1629180"/>
            <a:ext cx="2015913" cy="567207"/>
          </a:xfrm>
          <a:prstGeom prst="rect">
            <a:avLst/>
          </a:prstGeom>
          <a:solidFill>
            <a:srgbClr val="FFFF00"/>
          </a:solidFill>
          <a:ln w="57150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hu-HU" sz="3086" b="1">
                <a:solidFill>
                  <a:srgbClr val="FF0000"/>
                </a:solidFill>
                <a:latin typeface="Bookman Old Style" panose="02050604050505020204" pitchFamily="18" charset="0"/>
              </a:rPr>
              <a:t>PÉLDA</a:t>
            </a:r>
          </a:p>
        </p:txBody>
      </p:sp>
      <p:graphicFrame>
        <p:nvGraphicFramePr>
          <p:cNvPr id="90120" name="Object 8"/>
          <p:cNvGraphicFramePr>
            <a:graphicFrameLocks noChangeAspect="1"/>
          </p:cNvGraphicFramePr>
          <p:nvPr/>
        </p:nvGraphicFramePr>
        <p:xfrm>
          <a:off x="476508" y="4065076"/>
          <a:ext cx="1863670" cy="974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5" name="Equation" r:id="rId9" imgW="749160" imgH="393480" progId="Equation.3">
                  <p:embed/>
                </p:oleObj>
              </mc:Choice>
              <mc:Fallback>
                <p:oleObj name="Equation" r:id="rId9" imgW="749160" imgH="393480" progId="Equation.3">
                  <p:embed/>
                  <p:pic>
                    <p:nvPicPr>
                      <p:cNvPr id="901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08" y="4065076"/>
                        <a:ext cx="1863670" cy="97470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44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6496" y="419981"/>
            <a:ext cx="8567632" cy="1259946"/>
          </a:xfrm>
        </p:spPr>
        <p:txBody>
          <a:bodyPr/>
          <a:lstStyle/>
          <a:p>
            <a:r>
              <a:rPr lang="hu-HU" altLang="hu-HU" b="1" i="1" smtClean="0"/>
              <a:t>Tranzisztorok</a:t>
            </a:r>
            <a:endParaRPr lang="en-US" altLang="hu-HU" b="1" i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496" y="1847920"/>
            <a:ext cx="8567632" cy="453580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205" b="1" i="1"/>
              <a:t>A legfontosabb félvezetőeszközök, alkalmazásuk:</a:t>
            </a:r>
            <a:endParaRPr lang="hu-HU" altLang="hu-HU" sz="2205"/>
          </a:p>
          <a:p>
            <a:pPr lvl="3">
              <a:lnSpc>
                <a:spcPct val="90000"/>
              </a:lnSpc>
            </a:pPr>
            <a:r>
              <a:rPr lang="hu-HU" altLang="hu-HU" sz="1764"/>
              <a:t>erősítőként</a:t>
            </a:r>
          </a:p>
          <a:p>
            <a:pPr lvl="4">
              <a:lnSpc>
                <a:spcPct val="90000"/>
              </a:lnSpc>
            </a:pPr>
            <a:r>
              <a:rPr lang="hu-HU" altLang="hu-HU" sz="1543"/>
              <a:t>analóg áramkörökben</a:t>
            </a:r>
          </a:p>
          <a:p>
            <a:pPr lvl="3">
              <a:lnSpc>
                <a:spcPct val="90000"/>
              </a:lnSpc>
            </a:pPr>
            <a:r>
              <a:rPr lang="hu-HU" altLang="hu-HU" sz="1764"/>
              <a:t>kapcsolóként</a:t>
            </a:r>
          </a:p>
          <a:p>
            <a:pPr lvl="4">
              <a:lnSpc>
                <a:spcPct val="90000"/>
              </a:lnSpc>
            </a:pPr>
            <a:r>
              <a:rPr lang="hu-HU" altLang="hu-HU" sz="1543"/>
              <a:t>digitális áramkörökben</a:t>
            </a:r>
          </a:p>
          <a:p>
            <a:pPr>
              <a:lnSpc>
                <a:spcPct val="90000"/>
              </a:lnSpc>
            </a:pPr>
            <a:r>
              <a:rPr lang="hu-HU" altLang="hu-HU" sz="2205" b="1" i="1"/>
              <a:t>Típusai</a:t>
            </a:r>
            <a:r>
              <a:rPr lang="hu-HU" altLang="hu-HU" sz="2205"/>
              <a:t>: </a:t>
            </a:r>
          </a:p>
          <a:p>
            <a:pPr lvl="2">
              <a:lnSpc>
                <a:spcPct val="90000"/>
              </a:lnSpc>
            </a:pPr>
            <a:r>
              <a:rPr lang="hu-HU" altLang="hu-HU" b="1" smtClean="0">
                <a:solidFill>
                  <a:srgbClr val="FF0000"/>
                </a:solidFill>
              </a:rPr>
              <a:t>BJT</a:t>
            </a:r>
          </a:p>
          <a:p>
            <a:pPr lvl="3">
              <a:lnSpc>
                <a:spcPct val="90000"/>
              </a:lnSpc>
            </a:pPr>
            <a:r>
              <a:rPr lang="hu-HU" altLang="hu-HU" b="1" smtClean="0">
                <a:solidFill>
                  <a:srgbClr val="FF0000"/>
                </a:solidFill>
              </a:rPr>
              <a:t>Bipoláris tranzisztor</a:t>
            </a:r>
            <a:r>
              <a:rPr lang="en-US" altLang="hu-HU" smtClean="0"/>
              <a:t> („</a:t>
            </a:r>
            <a:r>
              <a:rPr lang="en-US" altLang="hu-HU" b="1" smtClean="0"/>
              <a:t>B</a:t>
            </a:r>
            <a:r>
              <a:rPr lang="en-US" altLang="hu-HU" smtClean="0"/>
              <a:t>ipolar </a:t>
            </a:r>
            <a:r>
              <a:rPr lang="en-US" altLang="hu-HU" b="1" smtClean="0"/>
              <a:t>J</a:t>
            </a:r>
            <a:r>
              <a:rPr lang="en-US" altLang="hu-HU" smtClean="0"/>
              <a:t>unction </a:t>
            </a:r>
            <a:r>
              <a:rPr lang="en-US" altLang="hu-HU" b="1" smtClean="0"/>
              <a:t>T</a:t>
            </a:r>
            <a:r>
              <a:rPr lang="en-US" altLang="hu-HU" smtClean="0"/>
              <a:t>ransistor”)</a:t>
            </a:r>
          </a:p>
          <a:p>
            <a:pPr lvl="3">
              <a:lnSpc>
                <a:spcPct val="90000"/>
              </a:lnSpc>
            </a:pPr>
            <a:r>
              <a:rPr lang="hu-HU" altLang="hu-HU" b="1" smtClean="0">
                <a:solidFill>
                  <a:srgbClr val="009900"/>
                </a:solidFill>
              </a:rPr>
              <a:t>Áram által vezérelt</a:t>
            </a:r>
          </a:p>
          <a:p>
            <a:pPr lvl="4">
              <a:lnSpc>
                <a:spcPct val="90000"/>
              </a:lnSpc>
            </a:pPr>
            <a:r>
              <a:rPr lang="hu-HU" altLang="hu-HU" sz="1543"/>
              <a:t>Röviden: </a:t>
            </a:r>
            <a:r>
              <a:rPr lang="hu-HU" altLang="hu-HU" sz="1543" b="1"/>
              <a:t>áramvezérelt</a:t>
            </a:r>
            <a:r>
              <a:rPr lang="hu-HU" altLang="hu-HU" sz="1543"/>
              <a:t> („</a:t>
            </a:r>
            <a:r>
              <a:rPr lang="en-US" altLang="hu-HU" sz="1543"/>
              <a:t>current-amplifying</a:t>
            </a:r>
            <a:r>
              <a:rPr lang="hu-HU" altLang="hu-HU" sz="1543"/>
              <a:t>”)</a:t>
            </a:r>
          </a:p>
          <a:p>
            <a:pPr lvl="2">
              <a:lnSpc>
                <a:spcPct val="90000"/>
              </a:lnSpc>
            </a:pPr>
            <a:r>
              <a:rPr lang="hu-HU" altLang="hu-HU" sz="1984" b="1">
                <a:solidFill>
                  <a:srgbClr val="FF0000"/>
                </a:solidFill>
              </a:rPr>
              <a:t>FET</a:t>
            </a:r>
          </a:p>
          <a:p>
            <a:pPr lvl="3">
              <a:lnSpc>
                <a:spcPct val="90000"/>
              </a:lnSpc>
            </a:pPr>
            <a:r>
              <a:rPr lang="hu-HU" altLang="hu-HU" b="1" smtClean="0">
                <a:solidFill>
                  <a:srgbClr val="FF0000"/>
                </a:solidFill>
              </a:rPr>
              <a:t>Térvezérlésű tranzisztor</a:t>
            </a:r>
            <a:r>
              <a:rPr lang="hu-HU" altLang="hu-HU" smtClean="0"/>
              <a:t> („</a:t>
            </a:r>
            <a:r>
              <a:rPr lang="en-US" altLang="hu-HU" b="1" smtClean="0"/>
              <a:t>F</a:t>
            </a:r>
            <a:r>
              <a:rPr lang="en-US" altLang="hu-HU" smtClean="0"/>
              <a:t>ield </a:t>
            </a:r>
            <a:r>
              <a:rPr lang="en-US" altLang="hu-HU" b="1" smtClean="0"/>
              <a:t>E</a:t>
            </a:r>
            <a:r>
              <a:rPr lang="en-US" altLang="hu-HU" smtClean="0"/>
              <a:t>ffect </a:t>
            </a:r>
            <a:r>
              <a:rPr lang="en-US" altLang="hu-HU" b="1" smtClean="0"/>
              <a:t>T</a:t>
            </a:r>
            <a:r>
              <a:rPr lang="en-US" altLang="hu-HU" smtClean="0"/>
              <a:t>ransistor</a:t>
            </a:r>
            <a:r>
              <a:rPr lang="hu-HU" altLang="hu-HU" smtClean="0"/>
              <a:t>”)</a:t>
            </a:r>
          </a:p>
          <a:p>
            <a:pPr lvl="3">
              <a:lnSpc>
                <a:spcPct val="90000"/>
              </a:lnSpc>
            </a:pPr>
            <a:r>
              <a:rPr lang="hu-HU" altLang="hu-HU" b="1" smtClean="0">
                <a:solidFill>
                  <a:srgbClr val="009900"/>
                </a:solidFill>
              </a:rPr>
              <a:t>Elektromos tér által vezérelt</a:t>
            </a:r>
          </a:p>
          <a:p>
            <a:pPr lvl="4">
              <a:lnSpc>
                <a:spcPct val="90000"/>
              </a:lnSpc>
            </a:pPr>
            <a:r>
              <a:rPr lang="hu-HU" altLang="hu-HU" sz="1543"/>
              <a:t>Röviden: </a:t>
            </a:r>
            <a:r>
              <a:rPr lang="hu-HU" altLang="hu-HU" sz="1543" b="1"/>
              <a:t>térvezérelt</a:t>
            </a:r>
            <a:r>
              <a:rPr lang="hu-HU" altLang="hu-HU" sz="1543"/>
              <a:t> („</a:t>
            </a:r>
            <a:r>
              <a:rPr lang="en-US" altLang="hu-HU" sz="1543"/>
              <a:t>field effect</a:t>
            </a:r>
            <a:r>
              <a:rPr lang="hu-HU" altLang="hu-HU" sz="1543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16197024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6496" y="335985"/>
            <a:ext cx="8567632" cy="1259946"/>
          </a:xfrm>
        </p:spPr>
        <p:txBody>
          <a:bodyPr/>
          <a:lstStyle/>
          <a:p>
            <a:r>
              <a:rPr lang="hu-HU" altLang="hu-HU" b="1" smtClean="0"/>
              <a:t>A bipoláris tranzisztor (BJT</a:t>
            </a:r>
            <a:r>
              <a:rPr lang="en-US" altLang="hu-HU" b="1" smtClean="0"/>
              <a:t>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489" y="1427938"/>
            <a:ext cx="8567632" cy="4535805"/>
          </a:xfrm>
        </p:spPr>
        <p:txBody>
          <a:bodyPr/>
          <a:lstStyle/>
          <a:p>
            <a:r>
              <a:rPr lang="hu-HU" altLang="hu-HU" sz="2205"/>
              <a:t>Két egymással szoros kapcsolatban lévő pn átmenetből áll, a középső réteg közös</a:t>
            </a:r>
          </a:p>
          <a:p>
            <a:r>
              <a:rPr lang="hu-HU" altLang="hu-HU" sz="2205"/>
              <a:t>Az npn és a pnp kialakítás egyaránt elképzelhető</a:t>
            </a:r>
          </a:p>
          <a:p>
            <a:pPr lvl="1"/>
            <a:r>
              <a:rPr lang="hu-HU" altLang="hu-HU" sz="1984"/>
              <a:t>Az npn tranzisztor gyorsabb, ezért ez a gyakoribb</a:t>
            </a:r>
          </a:p>
          <a:p>
            <a:endParaRPr lang="hu-HU" altLang="hu-HU" sz="2205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680456" y="3359856"/>
          <a:ext cx="7055697" cy="3386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2" name="Document" r:id="rId3" imgW="5486400" imgH="2633472" progId="Word.Document.8">
                  <p:embed/>
                </p:oleObj>
              </mc:Choice>
              <mc:Fallback>
                <p:oleObj name="Document" r:id="rId3" imgW="5486400" imgH="2633472" progId="Word.Document.8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0456" y="3359856"/>
                        <a:ext cx="7055697" cy="3386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4176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20511" y="251989"/>
            <a:ext cx="9239603" cy="63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3527">
                <a:solidFill>
                  <a:srgbClr val="FF0000"/>
                </a:solidFill>
              </a:rPr>
              <a:t>A tranzisztorhatás</a:t>
            </a:r>
          </a:p>
        </p:txBody>
      </p:sp>
      <p:pic>
        <p:nvPicPr>
          <p:cNvPr id="5123" name="Picture 3" descr="trszi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89" y="2183906"/>
            <a:ext cx="2687884" cy="196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40493" y="1259945"/>
            <a:ext cx="4535805" cy="49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hu-HU" sz="2646"/>
              <a:t>A BJT rajzjele</a:t>
            </a:r>
            <a:endParaRPr lang="en-GB" altLang="hu-HU" sz="2646">
              <a:solidFill>
                <a:srgbClr val="66FFFF"/>
              </a:solidFill>
            </a:endParaRPr>
          </a:p>
        </p:txBody>
      </p:sp>
      <p:pic>
        <p:nvPicPr>
          <p:cNvPr id="5125" name="Picture 5" descr="tustra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48" y="1679927"/>
            <a:ext cx="3683591" cy="470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924489" y="4619802"/>
            <a:ext cx="29398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i="1">
                <a:solidFill>
                  <a:srgbClr val="FF0000"/>
                </a:solidFill>
              </a:rPr>
              <a:t>Emitter</a:t>
            </a:r>
          </a:p>
          <a:p>
            <a:pPr>
              <a:spcBef>
                <a:spcPct val="50000"/>
              </a:spcBef>
              <a:defRPr/>
            </a:pPr>
            <a:r>
              <a:rPr lang="en-GB" i="1">
                <a:solidFill>
                  <a:srgbClr val="FF0000"/>
                </a:solidFill>
              </a:rPr>
              <a:t>Bázis</a:t>
            </a:r>
          </a:p>
          <a:p>
            <a:pPr>
              <a:spcBef>
                <a:spcPct val="50000"/>
              </a:spcBef>
              <a:defRPr/>
            </a:pPr>
            <a:r>
              <a:rPr lang="en-GB" i="1">
                <a:solidFill>
                  <a:srgbClr val="FF0000"/>
                </a:solidFill>
              </a:rPr>
              <a:t>Kollektor</a:t>
            </a:r>
            <a:endParaRPr lang="en-GB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528377" y="6635714"/>
            <a:ext cx="5207776" cy="49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646" b="0" i="1">
                <a:solidFill>
                  <a:srgbClr val="FF9933"/>
                </a:solidFill>
              </a:rPr>
              <a:t>Az „ős”, a tűs tranzisztor...</a:t>
            </a:r>
          </a:p>
        </p:txBody>
      </p:sp>
    </p:spTree>
    <p:extLst>
      <p:ext uri="{BB962C8B-B14F-4D97-AF65-F5344CB8AC3E}">
        <p14:creationId xmlns:p14="http://schemas.microsoft.com/office/powerpoint/2010/main" val="179749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20511" y="251989"/>
            <a:ext cx="9239603" cy="63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3527">
                <a:solidFill>
                  <a:srgbClr val="FF0000"/>
                </a:solidFill>
              </a:rPr>
              <a:t>A tranzisztorhatás</a:t>
            </a:r>
          </a:p>
        </p:txBody>
      </p:sp>
      <p:pic>
        <p:nvPicPr>
          <p:cNvPr id="6147" name="Picture 3" descr="trhata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72" y="1160200"/>
            <a:ext cx="5050283" cy="20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754747" y="5764251"/>
            <a:ext cx="8483635" cy="151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646">
                <a:solidFill>
                  <a:srgbClr val="000066"/>
                </a:solidFill>
              </a:rPr>
              <a:t>A BJT két, közös anódú (p-oldal) diódaként is felfogható, de fellép egy új jelenség, a tranzisztorhatás.</a:t>
            </a:r>
          </a:p>
          <a:p>
            <a:pPr algn="ctr">
              <a:spcBef>
                <a:spcPct val="50000"/>
              </a:spcBef>
            </a:pPr>
            <a:r>
              <a:rPr lang="hu-HU" altLang="hu-HU" sz="2646">
                <a:solidFill>
                  <a:srgbClr val="000066"/>
                </a:solidFill>
              </a:rPr>
              <a:t>A BJT több, mint két dióda!</a:t>
            </a:r>
            <a:endParaRPr lang="hu-HU" altLang="hu-HU" sz="2646" b="0">
              <a:solidFill>
                <a:srgbClr val="000066"/>
              </a:solidFill>
            </a:endParaRPr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flipH="1">
            <a:off x="3929111" y="922211"/>
            <a:ext cx="2628387" cy="26283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3612374" y="843464"/>
            <a:ext cx="2642386" cy="2698384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pic>
        <p:nvPicPr>
          <p:cNvPr id="80903" name="Picture 7" descr="trhata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75" y="3303858"/>
            <a:ext cx="5382769" cy="218390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9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88503" y="335985"/>
            <a:ext cx="9071610" cy="63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3527">
                <a:solidFill>
                  <a:srgbClr val="FF0000"/>
                </a:solidFill>
              </a:rPr>
              <a:t>A bipoláris tranzisztor áramai</a:t>
            </a:r>
            <a:endParaRPr lang="hu-HU" altLang="hu-HU" sz="2646" b="0">
              <a:solidFill>
                <a:srgbClr val="FF0000"/>
              </a:solidFill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52518" y="1091952"/>
            <a:ext cx="9407596" cy="49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646" i="1">
                <a:solidFill>
                  <a:srgbClr val="FF0000"/>
                </a:solidFill>
              </a:rPr>
              <a:t>Aktív</a:t>
            </a:r>
            <a:r>
              <a:rPr lang="hu-HU" altLang="hu-HU" sz="2646"/>
              <a:t> beállítás: EB átmenet nyitva, CB zárva</a:t>
            </a:r>
            <a:endParaRPr lang="hu-HU" altLang="hu-HU" sz="2646">
              <a:solidFill>
                <a:srgbClr val="66FFFF"/>
              </a:solidFill>
            </a:endParaRPr>
          </a:p>
        </p:txBody>
      </p:sp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2896655" y="5764252"/>
          <a:ext cx="3939080" cy="86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4" name="Egyenlet" r:id="rId3" imgW="1040948" imgH="228501" progId="Equation.3">
                  <p:embed/>
                </p:oleObj>
              </mc:Choice>
              <mc:Fallback>
                <p:oleObj name="Egyenlet" r:id="rId3" imgW="1040948" imgH="228501" progId="Equation.3">
                  <p:embed/>
                  <p:pic>
                    <p:nvPicPr>
                      <p:cNvPr id="717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6655" y="5764252"/>
                        <a:ext cx="3939080" cy="8644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912241" y="6796707"/>
            <a:ext cx="8018155" cy="49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hu-HU" sz="2646" i="1">
                <a:solidFill>
                  <a:srgbClr val="FF0000"/>
                </a:solidFill>
              </a:rPr>
              <a:t>A</a:t>
            </a:r>
            <a:r>
              <a:rPr lang="hu-HU" altLang="hu-HU" sz="2646">
                <a:solidFill>
                  <a:srgbClr val="003300"/>
                </a:solidFill>
              </a:rPr>
              <a:t>: közös bázisú, nagyjelű (egyenáramú) áramerősítés</a:t>
            </a:r>
            <a:endParaRPr lang="en-GB" altLang="hu-HU" sz="2646" b="0">
              <a:solidFill>
                <a:srgbClr val="003300"/>
              </a:solidFill>
            </a:endParaRPr>
          </a:p>
        </p:txBody>
      </p:sp>
      <p:graphicFrame>
        <p:nvGraphicFramePr>
          <p:cNvPr id="7174" name="Object 8"/>
          <p:cNvGraphicFramePr>
            <a:graphicFrameLocks noChangeAspect="1"/>
          </p:cNvGraphicFramePr>
          <p:nvPr/>
        </p:nvGraphicFramePr>
        <p:xfrm>
          <a:off x="1309473" y="1795423"/>
          <a:ext cx="7479178" cy="3818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5" name="Bitmap Image" r:id="rId5" imgW="4552381" imgH="2324424" progId="Paint.Picture">
                  <p:embed/>
                </p:oleObj>
              </mc:Choice>
              <mc:Fallback>
                <p:oleObj name="Bitmap Image" r:id="rId5" imgW="4552381" imgH="2324424" progId="Paint.Picture">
                  <p:embed/>
                  <p:pic>
                    <p:nvPicPr>
                      <p:cNvPr id="717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473" y="1795423"/>
                        <a:ext cx="7479178" cy="3818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38395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sz="3527">
                <a:effectLst>
                  <a:outerShdw blurRad="38100" dist="38100" dir="2700000" algn="tl">
                    <a:srgbClr val="000000"/>
                  </a:outerShdw>
                </a:effectLst>
              </a:rPr>
              <a:t>A bipoláris tranzisztor jellegzetességei</a:t>
            </a:r>
            <a:endParaRPr lang="en-US" sz="3527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mtClean="0"/>
              <a:t>A bázis és az emitter között az áram kisebb részét a bázisbeli többségi hordozók szállítják</a:t>
            </a:r>
          </a:p>
          <a:p>
            <a:pPr lvl="1"/>
            <a:r>
              <a:rPr lang="hu-HU" altLang="hu-HU" smtClean="0"/>
              <a:t>lyukak npn tranzisztor esetén</a:t>
            </a:r>
          </a:p>
          <a:p>
            <a:r>
              <a:rPr lang="hu-HU" altLang="hu-HU" smtClean="0"/>
              <a:t>A fő áramot az emitterből a kollektorba a bázison keresztül a kisebbségi töltéshordozók szállítják</a:t>
            </a:r>
          </a:p>
          <a:p>
            <a:pPr lvl="1"/>
            <a:r>
              <a:rPr lang="hu-HU" altLang="hu-HU" smtClean="0"/>
              <a:t>elektronok npn esetén</a:t>
            </a:r>
          </a:p>
          <a:p>
            <a:r>
              <a:rPr lang="hu-HU" altLang="hu-HU" smtClean="0"/>
              <a:t>Ezért a BJT-t kisebbségi-hordozó alapú eszköznek is nevezik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18764456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1259945"/>
            <a:ext cx="3779838" cy="1259946"/>
          </a:xfrm>
        </p:spPr>
        <p:txBody>
          <a:bodyPr/>
          <a:lstStyle/>
          <a:p>
            <a:r>
              <a:rPr lang="hu-HU" altLang="hu-HU" b="1" i="1" smtClean="0">
                <a:solidFill>
                  <a:srgbClr val="008080"/>
                </a:solidFill>
              </a:rPr>
              <a:t>Az áramerősítés folyamata</a:t>
            </a:r>
            <a:r>
              <a:rPr lang="en-US" altLang="hu-HU" b="1" i="1" smtClean="0">
                <a:solidFill>
                  <a:srgbClr val="008080"/>
                </a:solidFill>
              </a:rPr>
              <a:t/>
            </a:r>
            <a:br>
              <a:rPr lang="en-US" altLang="hu-HU" b="1" i="1" smtClean="0">
                <a:solidFill>
                  <a:srgbClr val="008080"/>
                </a:solidFill>
              </a:rPr>
            </a:br>
            <a:endParaRPr lang="en-US" altLang="hu-HU" b="1" i="1" smtClean="0">
              <a:solidFill>
                <a:srgbClr val="00808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0492" y="3023870"/>
            <a:ext cx="8987614" cy="453580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i="1" smtClean="0"/>
              <a:t>Cél,  hogy az emitter árama megjelenjen a kollektorban, azaz hogy </a:t>
            </a:r>
            <a:r>
              <a:rPr lang="hu-HU" altLang="hu-HU" b="1" i="1" smtClean="0"/>
              <a:t>az emitterből jövő többségi töltéshordozók minél nagyobb számban érjék el a kollektort</a:t>
            </a:r>
            <a:endParaRPr lang="hu-HU" altLang="hu-HU" smtClean="0"/>
          </a:p>
          <a:p>
            <a:pPr>
              <a:lnSpc>
                <a:spcPct val="90000"/>
              </a:lnSpc>
            </a:pPr>
            <a:r>
              <a:rPr lang="hu-HU" altLang="hu-HU" b="1" i="1" smtClean="0">
                <a:solidFill>
                  <a:schemeClr val="bg2"/>
                </a:solidFill>
              </a:rPr>
              <a:t>A veszteségek forrásai</a:t>
            </a:r>
            <a:r>
              <a:rPr lang="hu-HU" altLang="hu-HU" smtClean="0"/>
              <a:t>:</a:t>
            </a:r>
          </a:p>
          <a:p>
            <a:pPr lvl="2">
              <a:lnSpc>
                <a:spcPct val="90000"/>
              </a:lnSpc>
            </a:pPr>
            <a:r>
              <a:rPr lang="hu-HU" altLang="hu-HU" sz="2646"/>
              <a:t>Az </a:t>
            </a:r>
            <a:r>
              <a:rPr lang="hu-HU" altLang="hu-HU" sz="2646" b="1" i="1">
                <a:solidFill>
                  <a:srgbClr val="FF0000"/>
                </a:solidFill>
              </a:rPr>
              <a:t>emitter áram egy része nem a kollektor felé folyik</a:t>
            </a:r>
          </a:p>
          <a:p>
            <a:pPr lvl="2">
              <a:lnSpc>
                <a:spcPct val="90000"/>
              </a:lnSpc>
            </a:pPr>
            <a:r>
              <a:rPr lang="hu-HU" altLang="hu-HU" sz="2646"/>
              <a:t>A nyitott átmenet lyukárama a bázisból az emitter felé irányul. (I</a:t>
            </a:r>
            <a:r>
              <a:rPr lang="hu-HU" altLang="hu-HU" sz="2646" baseline="-25000"/>
              <a:t>E</a:t>
            </a:r>
            <a:r>
              <a:rPr lang="hu-HU" altLang="hu-HU" sz="2646"/>
              <a:t> = I</a:t>
            </a:r>
            <a:r>
              <a:rPr lang="hu-HU" altLang="hu-HU" sz="2646" baseline="-25000"/>
              <a:t>En</a:t>
            </a:r>
            <a:r>
              <a:rPr lang="hu-HU" altLang="hu-HU" sz="2646"/>
              <a:t> + I</a:t>
            </a:r>
            <a:r>
              <a:rPr lang="hu-HU" altLang="hu-HU" sz="2646" baseline="-25000"/>
              <a:t>Ep</a:t>
            </a:r>
            <a:r>
              <a:rPr lang="hu-HU" altLang="hu-HU" sz="2646"/>
              <a:t>) , ebből csak az elektronáram indul el a kollektor felé</a:t>
            </a:r>
          </a:p>
          <a:p>
            <a:pPr lvl="2">
              <a:lnSpc>
                <a:spcPct val="90000"/>
              </a:lnSpc>
            </a:pPr>
            <a:r>
              <a:rPr lang="hu-HU" altLang="hu-HU" sz="2646"/>
              <a:t>A bázisba érkező </a:t>
            </a:r>
            <a:r>
              <a:rPr lang="hu-HU" altLang="hu-HU" sz="2646" b="1" i="1">
                <a:solidFill>
                  <a:srgbClr val="FF0000"/>
                </a:solidFill>
              </a:rPr>
              <a:t>elektronáram egy része rekombinálódik </a:t>
            </a:r>
            <a:r>
              <a:rPr lang="hu-HU" altLang="hu-HU" sz="2646"/>
              <a:t>(I</a:t>
            </a:r>
            <a:r>
              <a:rPr lang="hu-HU" altLang="hu-HU" sz="2646" baseline="-25000"/>
              <a:t>Br </a:t>
            </a:r>
            <a:r>
              <a:rPr lang="hu-HU" altLang="hu-HU" sz="2646"/>
              <a:t>)</a:t>
            </a:r>
            <a:r>
              <a:rPr lang="hu-HU" altLang="hu-HU" sz="2646" b="1" i="1">
                <a:solidFill>
                  <a:srgbClr val="FF0000"/>
                </a:solidFill>
              </a:rPr>
              <a:t> a bázisban</a:t>
            </a:r>
            <a:r>
              <a:rPr lang="hu-HU" altLang="hu-HU" sz="2646"/>
              <a:t> ill. a kiürített rétegekben, azaz nem éri el a kollektort</a:t>
            </a:r>
          </a:p>
        </p:txBody>
      </p:sp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5061311" y="-1"/>
          <a:ext cx="5018784" cy="2561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0" name="Bitmap Image" r:id="rId3" imgW="4552381" imgH="2324424" progId="Paint.Picture">
                  <p:embed/>
                </p:oleObj>
              </mc:Choice>
              <mc:Fallback>
                <p:oleObj name="Bitmap Image" r:id="rId3" imgW="4552381" imgH="2324424" progId="Paint.Picture">
                  <p:embed/>
                  <p:pic>
                    <p:nvPicPr>
                      <p:cNvPr id="92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1311" y="-1"/>
                        <a:ext cx="5018784" cy="2561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5239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2"/>
          <p:cNvGraphicFramePr>
            <a:graphicFrameLocks noChangeAspect="1"/>
          </p:cNvGraphicFramePr>
          <p:nvPr/>
        </p:nvGraphicFramePr>
        <p:xfrm>
          <a:off x="3850363" y="1081454"/>
          <a:ext cx="5970743" cy="3048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4" name="Bitmap Image" r:id="rId3" imgW="4552381" imgH="2324424" progId="Paint.Picture">
                  <p:embed/>
                </p:oleObj>
              </mc:Choice>
              <mc:Fallback>
                <p:oleObj name="Bitmap Image" r:id="rId3" imgW="4552381" imgH="2324424" progId="Paint.Picture">
                  <p:embed/>
                  <p:pic>
                    <p:nvPicPr>
                      <p:cNvPr id="1024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0363" y="1081454"/>
                        <a:ext cx="5970743" cy="3048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95503" y="0"/>
            <a:ext cx="9071610" cy="63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3527">
                <a:solidFill>
                  <a:srgbClr val="FF0000"/>
                </a:solidFill>
              </a:rPr>
              <a:t>A bipoláris tranzisztor áramai</a:t>
            </a:r>
            <a:endParaRPr lang="hu-HU" altLang="hu-HU" sz="2646" b="0">
              <a:solidFill>
                <a:srgbClr val="FF0000"/>
              </a:solidFill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23757" y="4345064"/>
            <a:ext cx="3359856" cy="906658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646"/>
              <a:t>Injektálási v. emitter hatásfok [éta]:</a:t>
            </a:r>
            <a:endParaRPr lang="hu-HU" altLang="hu-HU" sz="2646" b="0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607753" y="5689006"/>
            <a:ext cx="3275859" cy="906658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646"/>
              <a:t>Szállítási (</a:t>
            </a:r>
            <a:r>
              <a:rPr lang="en-US" altLang="hu-HU" sz="2646"/>
              <a:t>transport</a:t>
            </a:r>
            <a:r>
              <a:rPr lang="hu-HU" altLang="hu-HU" sz="2646"/>
              <a:t>) hatásfok:</a:t>
            </a:r>
          </a:p>
        </p:txBody>
      </p:sp>
      <p:graphicFrame>
        <p:nvGraphicFramePr>
          <p:cNvPr id="10246" name="Object 7"/>
          <p:cNvGraphicFramePr>
            <a:graphicFrameLocks noChangeAspect="1"/>
          </p:cNvGraphicFramePr>
          <p:nvPr/>
        </p:nvGraphicFramePr>
        <p:xfrm>
          <a:off x="4723576" y="4177071"/>
          <a:ext cx="1427939" cy="1128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5" name="Equation" r:id="rId5" imgW="545863" imgH="431613" progId="Equation.3">
                  <p:embed/>
                </p:oleObj>
              </mc:Choice>
              <mc:Fallback>
                <p:oleObj name="Equation" r:id="rId5" imgW="545863" imgH="431613" progId="Equation.3">
                  <p:embed/>
                  <p:pic>
                    <p:nvPicPr>
                      <p:cNvPr id="1024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576" y="4177071"/>
                        <a:ext cx="1427939" cy="112870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8"/>
          <p:cNvGraphicFramePr>
            <a:graphicFrameLocks noChangeAspect="1"/>
          </p:cNvGraphicFramePr>
          <p:nvPr/>
        </p:nvGraphicFramePr>
        <p:xfrm>
          <a:off x="4996564" y="3386105"/>
          <a:ext cx="124244" cy="23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6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1024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564" y="3386105"/>
                        <a:ext cx="124244" cy="23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9"/>
          <p:cNvGraphicFramePr>
            <a:graphicFrameLocks noChangeAspect="1"/>
          </p:cNvGraphicFramePr>
          <p:nvPr/>
        </p:nvGraphicFramePr>
        <p:xfrm>
          <a:off x="4723576" y="5521013"/>
          <a:ext cx="1427939" cy="1074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7" name="Equation" r:id="rId9" imgW="571252" imgH="431613" progId="Equation.3">
                  <p:embed/>
                </p:oleObj>
              </mc:Choice>
              <mc:Fallback>
                <p:oleObj name="Equation" r:id="rId9" imgW="571252" imgH="431613" progId="Equation.3">
                  <p:embed/>
                  <p:pic>
                    <p:nvPicPr>
                      <p:cNvPr id="1024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576" y="5521013"/>
                        <a:ext cx="1427939" cy="107445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10"/>
          <p:cNvGraphicFramePr>
            <a:graphicFrameLocks noChangeAspect="1"/>
          </p:cNvGraphicFramePr>
          <p:nvPr/>
        </p:nvGraphicFramePr>
        <p:xfrm>
          <a:off x="6907482" y="5017034"/>
          <a:ext cx="2603888" cy="902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8" name="Equation" r:id="rId11" imgW="660400" imgH="228600" progId="Equation.3">
                  <p:embed/>
                </p:oleObj>
              </mc:Choice>
              <mc:Fallback>
                <p:oleObj name="Equation" r:id="rId11" imgW="660400" imgH="228600" progId="Equation.3">
                  <p:embed/>
                  <p:pic>
                    <p:nvPicPr>
                      <p:cNvPr id="1024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7482" y="5017034"/>
                        <a:ext cx="2603888" cy="90296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217520" y="965959"/>
            <a:ext cx="3890083" cy="90665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646" i="1">
                <a:solidFill>
                  <a:srgbClr val="FF3300"/>
                </a:solidFill>
              </a:rPr>
              <a:t>A</a:t>
            </a:r>
            <a:r>
              <a:rPr lang="hu-HU" altLang="hu-HU" sz="2646" i="1"/>
              <a:t>: közös bázisú, nagyjelű áramerősítési tényező</a:t>
            </a:r>
            <a:endParaRPr lang="hu-HU" altLang="hu-HU" sz="2646">
              <a:solidFill>
                <a:srgbClr val="66FF33"/>
              </a:solidFill>
            </a:endParaRPr>
          </a:p>
        </p:txBody>
      </p:sp>
      <p:graphicFrame>
        <p:nvGraphicFramePr>
          <p:cNvPr id="10251" name="Object 13"/>
          <p:cNvGraphicFramePr>
            <a:graphicFrameLocks noChangeAspect="1"/>
          </p:cNvGraphicFramePr>
          <p:nvPr/>
        </p:nvGraphicFramePr>
        <p:xfrm>
          <a:off x="376763" y="2472644"/>
          <a:ext cx="3939080" cy="86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9" name="Egyenlet" r:id="rId13" imgW="1040948" imgH="228501" progId="Equation.3">
                  <p:embed/>
                </p:oleObj>
              </mc:Choice>
              <mc:Fallback>
                <p:oleObj name="Egyenlet" r:id="rId13" imgW="1040948" imgH="228501" progId="Equation.3">
                  <p:embed/>
                  <p:pic>
                    <p:nvPicPr>
                      <p:cNvPr id="1025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63" y="2472644"/>
                        <a:ext cx="3939080" cy="8644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436261" y="6875454"/>
            <a:ext cx="9327099" cy="49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646" b="0"/>
              <a:t>Az I</a:t>
            </a:r>
            <a:r>
              <a:rPr lang="hu-HU" altLang="hu-HU" sz="2646" b="0" baseline="-25000"/>
              <a:t>B</a:t>
            </a:r>
            <a:r>
              <a:rPr lang="hu-HU" altLang="hu-HU" sz="2646" b="0"/>
              <a:t> bázisáram nagysága szabályozza az I</a:t>
            </a:r>
            <a:r>
              <a:rPr lang="hu-HU" altLang="hu-HU" sz="2646" b="0" baseline="-25000"/>
              <a:t>C</a:t>
            </a:r>
            <a:r>
              <a:rPr lang="hu-HU" altLang="hu-HU" sz="2646" b="0"/>
              <a:t> kollektor-áramot</a:t>
            </a:r>
            <a:r>
              <a:rPr lang="en-US" altLang="hu-HU" sz="2646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167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1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04507" y="335985"/>
            <a:ext cx="8903617" cy="63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3527">
                <a:solidFill>
                  <a:srgbClr val="FF0000"/>
                </a:solidFill>
              </a:rPr>
              <a:t>A  tranzisztorhatás feltételei a BJT-ben</a:t>
            </a:r>
            <a:endParaRPr lang="hu-HU" altLang="hu-HU" sz="2646" b="0">
              <a:solidFill>
                <a:srgbClr val="FF0000"/>
              </a:solidFill>
            </a:endParaRPr>
          </a:p>
        </p:txBody>
      </p:sp>
      <p:pic>
        <p:nvPicPr>
          <p:cNvPr id="11267" name="Picture 3" descr="np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417" y="1175950"/>
            <a:ext cx="4451809" cy="303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04507" y="4535805"/>
            <a:ext cx="9155606" cy="1924566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hu-HU" sz="2646"/>
              <a:t>1. </a:t>
            </a:r>
            <a:r>
              <a:rPr lang="hu-HU" altLang="hu-HU" sz="2646"/>
              <a:t>Legalább az egyik szélső réteg (az emitter) nagyságrendekkel erősebben adalékolt, mint a középső</a:t>
            </a:r>
          </a:p>
          <a:p>
            <a:pPr>
              <a:spcBef>
                <a:spcPct val="50000"/>
              </a:spcBef>
            </a:pPr>
            <a:r>
              <a:rPr lang="hu-HU" altLang="hu-HU" sz="2646"/>
              <a:t>2. A középső réteg (bázis) sokkal vékonyabb, mint a kisebbségi hordozók diffúziós hosszúsága</a:t>
            </a:r>
          </a:p>
        </p:txBody>
      </p:sp>
    </p:spTree>
    <p:extLst>
      <p:ext uri="{BB962C8B-B14F-4D97-AF65-F5344CB8AC3E}">
        <p14:creationId xmlns:p14="http://schemas.microsoft.com/office/powerpoint/2010/main" val="4270785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HOCKL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427163"/>
            <a:ext cx="755967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20688" y="336550"/>
            <a:ext cx="9239250" cy="5778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/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100" b="1">
                <a:solidFill>
                  <a:schemeClr val="accent1"/>
                </a:solidFill>
                <a:latin typeface="Bookman Old Style" pitchFamily="18" charset="0"/>
              </a:rPr>
              <a:t>William Shockley </a:t>
            </a:r>
            <a:r>
              <a:rPr lang="hu-HU" b="1">
                <a:solidFill>
                  <a:schemeClr val="accent1"/>
                </a:solidFill>
                <a:latin typeface="Bookman Old Style" pitchFamily="18" charset="0"/>
              </a:rPr>
              <a:t>előadja a rétegtranzisztor elméletét</a:t>
            </a:r>
            <a:endParaRPr lang="hu-HU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 smtClean="0"/>
              <a:t>A BJT üzemállapotai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929739" y="2512892"/>
          <a:ext cx="10812785" cy="294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8" name="Dokumentum" r:id="rId3" imgW="5645503" imgH="1541341" progId="Word.Document.8">
                  <p:embed/>
                </p:oleObj>
              </mc:Choice>
              <mc:Fallback>
                <p:oleObj name="Dokumentum" r:id="rId3" imgW="5645503" imgH="1541341" progId="Word.Document.8">
                  <p:embed/>
                  <p:pic>
                    <p:nvPicPr>
                      <p:cNvPr id="122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739" y="2512892"/>
                        <a:ext cx="10812785" cy="2945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60474" y="5711755"/>
            <a:ext cx="7979657" cy="131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2646" b="0"/>
              <a:t>Telítésben mind a két dióda nyitott, ezek együttes maradék ellenállását a rajtuk eső U</a:t>
            </a:r>
            <a:r>
              <a:rPr lang="hu-HU" altLang="hu-HU" sz="2646" b="0" baseline="-25000"/>
              <a:t>CES</a:t>
            </a:r>
            <a:r>
              <a:rPr lang="hu-HU" altLang="hu-HU" sz="2646" b="0"/>
              <a:t> telítéses kollektor-emitter feszültséggel vesszük figyelembe.</a:t>
            </a:r>
            <a:endParaRPr lang="en-US" altLang="hu-HU" sz="2646" b="0"/>
          </a:p>
        </p:txBody>
      </p:sp>
    </p:spTree>
    <p:extLst>
      <p:ext uri="{BB962C8B-B14F-4D97-AF65-F5344CB8AC3E}">
        <p14:creationId xmlns:p14="http://schemas.microsoft.com/office/powerpoint/2010/main" val="33540452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72500" y="419982"/>
            <a:ext cx="8735624" cy="56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3086">
                <a:solidFill>
                  <a:srgbClr val="FF0000"/>
                </a:solidFill>
              </a:rPr>
              <a:t>A BJT közös emitteres alapkapcsolása</a:t>
            </a:r>
          </a:p>
        </p:txBody>
      </p:sp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1785452" y="1874170"/>
          <a:ext cx="6815958" cy="4100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2" name="Bitmap Image" r:id="rId3" imgW="4877481" imgH="2933333" progId="Paint.Picture">
                  <p:embed/>
                </p:oleObj>
              </mc:Choice>
              <mc:Fallback>
                <p:oleObj name="Bitmap Image" r:id="rId3" imgW="4877481" imgH="2933333" progId="Paint.Picture">
                  <p:embed/>
                  <p:pic>
                    <p:nvPicPr>
                      <p:cNvPr id="133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452" y="1874170"/>
                        <a:ext cx="6815958" cy="4100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674250" y="6478221"/>
            <a:ext cx="5318021" cy="43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205" b="0"/>
              <a:t>Ez a legjellemzőbb működési mód</a:t>
            </a:r>
            <a:endParaRPr lang="en-US" altLang="hu-HU" sz="2205" b="0"/>
          </a:p>
        </p:txBody>
      </p:sp>
    </p:spTree>
    <p:extLst>
      <p:ext uri="{BB962C8B-B14F-4D97-AF65-F5344CB8AC3E}">
        <p14:creationId xmlns:p14="http://schemas.microsoft.com/office/powerpoint/2010/main" val="13050817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72500" y="419982"/>
            <a:ext cx="8735624" cy="56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3086">
                <a:solidFill>
                  <a:srgbClr val="FF0000"/>
                </a:solidFill>
              </a:rPr>
              <a:t>A BJT működése aktív üzemmódban</a:t>
            </a:r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686500" y="2015914"/>
          <a:ext cx="2994122" cy="656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14" name="Egyenlet" r:id="rId3" imgW="1040948" imgH="228501" progId="Equation.3">
                  <p:embed/>
                </p:oleObj>
              </mc:Choice>
              <mc:Fallback>
                <p:oleObj name="Egyenlet" r:id="rId3" imgW="1040948" imgH="228501" progId="Equation.3">
                  <p:embed/>
                  <p:pic>
                    <p:nvPicPr>
                      <p:cNvPr id="1003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500" y="2015914"/>
                        <a:ext cx="2994122" cy="656222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8" name="Object 6"/>
          <p:cNvGraphicFramePr>
            <a:graphicFrameLocks noChangeAspect="1"/>
          </p:cNvGraphicFramePr>
          <p:nvPr/>
        </p:nvGraphicFramePr>
        <p:xfrm>
          <a:off x="7262717" y="3939081"/>
          <a:ext cx="2231155" cy="671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15" name="Egyenlet" r:id="rId5" imgW="761669" imgH="228501" progId="Equation.3">
                  <p:embed/>
                </p:oleObj>
              </mc:Choice>
              <mc:Fallback>
                <p:oleObj name="Egyenlet" r:id="rId5" imgW="761669" imgH="228501" progId="Equation.3">
                  <p:embed/>
                  <p:pic>
                    <p:nvPicPr>
                      <p:cNvPr id="1003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2717" y="3939081"/>
                        <a:ext cx="2231155" cy="671971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910490" y="3988079"/>
          <a:ext cx="3244361" cy="1011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16" name="Egyenlet" r:id="rId7" imgW="1256755" imgH="393529" progId="Equation.3">
                  <p:embed/>
                </p:oleObj>
              </mc:Choice>
              <mc:Fallback>
                <p:oleObj name="Egyenlet" r:id="rId7" imgW="1256755" imgH="393529" progId="Equation.3">
                  <p:embed/>
                  <p:pic>
                    <p:nvPicPr>
                      <p:cNvPr id="1003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490" y="3988079"/>
                        <a:ext cx="3244361" cy="1011457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0" name="Object 8"/>
          <p:cNvGraphicFramePr>
            <a:graphicFrameLocks noChangeAspect="1"/>
          </p:cNvGraphicFramePr>
          <p:nvPr/>
        </p:nvGraphicFramePr>
        <p:xfrm>
          <a:off x="873741" y="2939873"/>
          <a:ext cx="4381812" cy="743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17" name="Egyenlet" r:id="rId9" imgW="1346200" imgH="228600" progId="Equation.3">
                  <p:embed/>
                </p:oleObj>
              </mc:Choice>
              <mc:Fallback>
                <p:oleObj name="Egyenlet" r:id="rId9" imgW="1346200" imgH="228600" progId="Equation.3">
                  <p:embed/>
                  <p:pic>
                    <p:nvPicPr>
                      <p:cNvPr id="1003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741" y="2939873"/>
                        <a:ext cx="4381812" cy="743719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1" name="Object 9"/>
          <p:cNvGraphicFramePr>
            <a:graphicFrameLocks noChangeAspect="1"/>
          </p:cNvGraphicFramePr>
          <p:nvPr/>
        </p:nvGraphicFramePr>
        <p:xfrm>
          <a:off x="6151515" y="4969786"/>
          <a:ext cx="1424439" cy="915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18" name="Egyenlet" r:id="rId11" imgW="609336" imgH="393529" progId="Equation.3">
                  <p:embed/>
                </p:oleObj>
              </mc:Choice>
              <mc:Fallback>
                <p:oleObj name="Egyenlet" r:id="rId11" imgW="609336" imgH="393529" progId="Equation.3">
                  <p:embed/>
                  <p:pic>
                    <p:nvPicPr>
                      <p:cNvPr id="1003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515" y="4969786"/>
                        <a:ext cx="1424439" cy="91521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2" name="Object 10"/>
          <p:cNvGraphicFramePr>
            <a:graphicFrameLocks noChangeAspect="1"/>
          </p:cNvGraphicFramePr>
          <p:nvPr/>
        </p:nvGraphicFramePr>
        <p:xfrm>
          <a:off x="7976686" y="5050282"/>
          <a:ext cx="1606431" cy="82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19" name="Egyenlet" r:id="rId13" imgW="761669" imgH="393529" progId="Equation.3">
                  <p:embed/>
                </p:oleObj>
              </mc:Choice>
              <mc:Fallback>
                <p:oleObj name="Egyenlet" r:id="rId13" imgW="761669" imgH="393529" progId="Equation.3">
                  <p:embed/>
                  <p:pic>
                    <p:nvPicPr>
                      <p:cNvPr id="1003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6686" y="5050282"/>
                        <a:ext cx="1606431" cy="8277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3" name="Object 11"/>
          <p:cNvGraphicFramePr>
            <a:graphicFrameLocks noChangeAspect="1"/>
          </p:cNvGraphicFramePr>
          <p:nvPr/>
        </p:nvGraphicFramePr>
        <p:xfrm>
          <a:off x="843992" y="5459765"/>
          <a:ext cx="4192820" cy="918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0" name="Egyenlet" r:id="rId15" imgW="1040948" imgH="228501" progId="Equation.3">
                  <p:embed/>
                </p:oleObj>
              </mc:Choice>
              <mc:Fallback>
                <p:oleObj name="Egyenlet" r:id="rId15" imgW="1040948" imgH="228501" progId="Equation.3">
                  <p:embed/>
                  <p:pic>
                    <p:nvPicPr>
                      <p:cNvPr id="1003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992" y="5459765"/>
                        <a:ext cx="4192820" cy="91871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277017" y="6796707"/>
            <a:ext cx="9365597" cy="499496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646" i="1">
                <a:solidFill>
                  <a:srgbClr val="FF0000"/>
                </a:solidFill>
              </a:rPr>
              <a:t>B</a:t>
            </a:r>
            <a:r>
              <a:rPr lang="hu-HU" altLang="hu-HU" sz="2646" i="1"/>
              <a:t>: közös emitteres, nagyjelű (egyenáramú) áramerősítési tényező</a:t>
            </a:r>
            <a:endParaRPr lang="hu-HU" altLang="hu-HU" sz="2646"/>
          </a:p>
        </p:txBody>
      </p:sp>
      <p:pic>
        <p:nvPicPr>
          <p:cNvPr id="14347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36" y="1398191"/>
            <a:ext cx="3958330" cy="238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51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4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7513" y="286988"/>
            <a:ext cx="9449594" cy="11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3527">
                <a:solidFill>
                  <a:srgbClr val="FF0000"/>
                </a:solidFill>
              </a:rPr>
              <a:t>A diszkrét (nem IC-beli) bipoláris tranzisztor (BJT) felépítése</a:t>
            </a:r>
            <a:endParaRPr lang="hu-HU" sz="2646" b="0">
              <a:solidFill>
                <a:srgbClr val="FF0000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88503" y="1343942"/>
            <a:ext cx="8819621" cy="49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646" i="1">
                <a:solidFill>
                  <a:srgbClr val="003300"/>
                </a:solidFill>
              </a:rPr>
              <a:t>Két pn átmenet, szoros (néhány </a:t>
            </a:r>
            <a:r>
              <a:rPr lang="hu-HU" sz="2646" i="1">
                <a:solidFill>
                  <a:srgbClr val="003300"/>
                </a:solidFill>
                <a:sym typeface="Symbol" pitchFamily="18" charset="2"/>
              </a:rPr>
              <a:t>m) közelségben</a:t>
            </a:r>
            <a:endParaRPr lang="hu-HU" sz="2646" b="0">
              <a:solidFill>
                <a:srgbClr val="003300"/>
              </a:solidFill>
            </a:endParaRPr>
          </a:p>
        </p:txBody>
      </p:sp>
      <p:pic>
        <p:nvPicPr>
          <p:cNvPr id="7172" name="Picture 4" descr="bjtc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89" y="2183906"/>
            <a:ext cx="8315643" cy="388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932445" y="5963743"/>
            <a:ext cx="7895661" cy="107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646"/>
              <a:t>Két lehetőség: </a:t>
            </a:r>
            <a:r>
              <a:rPr lang="en-GB" sz="3086"/>
              <a:t>npn</a:t>
            </a:r>
            <a:r>
              <a:rPr lang="en-GB" sz="2646"/>
              <a:t> vagy </a:t>
            </a:r>
            <a:r>
              <a:rPr lang="en-GB" sz="3086"/>
              <a:t>pnp</a:t>
            </a:r>
            <a:r>
              <a:rPr lang="en-GB" sz="2646"/>
              <a:t> s</a:t>
            </a:r>
            <a:r>
              <a:rPr lang="hu-HU" sz="2646"/>
              <a:t>zerkezet</a:t>
            </a:r>
            <a:endParaRPr lang="en-GB" sz="2646"/>
          </a:p>
          <a:p>
            <a:pPr>
              <a:spcBef>
                <a:spcPct val="50000"/>
              </a:spcBef>
            </a:pPr>
            <a:r>
              <a:rPr lang="en-GB" sz="2205" i="1"/>
              <a:t>A működés azonos, általában csak az npn-t tárgyaljuk...</a:t>
            </a:r>
            <a:endParaRPr lang="en-GB" sz="2205" b="0" i="1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840492" y="5291772"/>
            <a:ext cx="3779838" cy="499496"/>
          </a:xfrm>
          <a:prstGeom prst="rect">
            <a:avLst/>
          </a:prstGeom>
          <a:solidFill>
            <a:srgbClr val="FF33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646"/>
              <a:t>Planáris tranzisztor</a:t>
            </a:r>
            <a:endParaRPr lang="en-GB" sz="2646" b="0"/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336514" y="2015913"/>
            <a:ext cx="1595931" cy="567207"/>
          </a:xfrm>
          <a:prstGeom prst="rect">
            <a:avLst/>
          </a:prstGeom>
          <a:solidFill>
            <a:srgbClr val="FFCC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3086"/>
              <a:t>BJT</a:t>
            </a:r>
          </a:p>
        </p:txBody>
      </p:sp>
    </p:spTree>
    <p:extLst>
      <p:ext uri="{BB962C8B-B14F-4D97-AF65-F5344CB8AC3E}">
        <p14:creationId xmlns:p14="http://schemas.microsoft.com/office/powerpoint/2010/main" val="393415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 animBg="1" autoUpdateAnimBg="0"/>
      <p:bldP spid="81927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72500" y="251989"/>
            <a:ext cx="8735624" cy="63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3527">
                <a:solidFill>
                  <a:srgbClr val="FF0000"/>
                </a:solidFill>
              </a:rPr>
              <a:t>A diszkrét (nem IC-beli) BJT felépítése</a:t>
            </a:r>
            <a:endParaRPr lang="en-GB" sz="3527">
              <a:solidFill>
                <a:srgbClr val="FF0000"/>
              </a:solidFill>
            </a:endParaRPr>
          </a:p>
        </p:txBody>
      </p:sp>
      <p:pic>
        <p:nvPicPr>
          <p:cNvPr id="8195" name="Picture 3" descr="bjtpr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3" y="1259945"/>
            <a:ext cx="5293523" cy="604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bjtcr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19" y="1091952"/>
            <a:ext cx="4871791" cy="227665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216262" y="4031827"/>
            <a:ext cx="3527848" cy="87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205" i="1"/>
              <a:t>Elvileg szimmetrikus,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205" i="1"/>
              <a:t>gyakorlatilag nem az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300258" y="5375769"/>
            <a:ext cx="3191863" cy="153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3086" i="1">
                <a:solidFill>
                  <a:srgbClr val="FF9933"/>
                </a:solidFill>
              </a:rPr>
              <a:t>w</a:t>
            </a:r>
            <a:r>
              <a:rPr lang="en-GB" sz="3086" i="1" baseline="-25000">
                <a:solidFill>
                  <a:srgbClr val="FF9933"/>
                </a:solidFill>
              </a:rPr>
              <a:t>BM</a:t>
            </a:r>
            <a:endParaRPr lang="en-GB" sz="2646" i="1" baseline="-25000">
              <a:solidFill>
                <a:srgbClr val="FF9933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2646" i="1">
                <a:solidFill>
                  <a:srgbClr val="FF9933"/>
                </a:solidFill>
              </a:rPr>
              <a:t>“metallurgiai”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2646" i="1">
                <a:solidFill>
                  <a:srgbClr val="FF9933"/>
                </a:solidFill>
              </a:rPr>
              <a:t>bázisvastagság</a:t>
            </a:r>
          </a:p>
        </p:txBody>
      </p:sp>
    </p:spTree>
    <p:extLst>
      <p:ext uri="{BB962C8B-B14F-4D97-AF65-F5344CB8AC3E}">
        <p14:creationId xmlns:p14="http://schemas.microsoft.com/office/powerpoint/2010/main" val="17616000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72500" y="251989"/>
            <a:ext cx="8735624" cy="63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3527">
                <a:solidFill>
                  <a:srgbClr val="FF0000"/>
                </a:solidFill>
              </a:rPr>
              <a:t>A diszkrét (nem IC-beli) BJT felépítése</a:t>
            </a:r>
            <a:endParaRPr lang="en-GB" sz="3527">
              <a:solidFill>
                <a:srgbClr val="FF0000"/>
              </a:solidFill>
            </a:endParaRPr>
          </a:p>
        </p:txBody>
      </p:sp>
      <p:pic>
        <p:nvPicPr>
          <p:cNvPr id="9219" name="Picture 3" descr="BC10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0" y="1175950"/>
            <a:ext cx="5657507" cy="461805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jtcr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23" y="4871790"/>
            <a:ext cx="4871791" cy="227665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124308" y="2015913"/>
            <a:ext cx="839964" cy="56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3086">
                <a:solidFill>
                  <a:srgbClr val="66FF33"/>
                </a:solidFill>
              </a:rPr>
              <a:t>E</a:t>
            </a:r>
            <a:endParaRPr lang="en-GB" sz="3086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680456" y="1679928"/>
            <a:ext cx="839964" cy="56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3086">
                <a:solidFill>
                  <a:srgbClr val="66FF33"/>
                </a:solidFill>
              </a:rPr>
              <a:t>B</a:t>
            </a:r>
            <a:endParaRPr lang="en-GB" sz="3086"/>
          </a:p>
        </p:txBody>
      </p:sp>
    </p:spTree>
    <p:extLst>
      <p:ext uri="{BB962C8B-B14F-4D97-AF65-F5344CB8AC3E}">
        <p14:creationId xmlns:p14="http://schemas.microsoft.com/office/powerpoint/2010/main" val="33938085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72500" y="251989"/>
            <a:ext cx="8735624" cy="63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3527">
                <a:solidFill>
                  <a:srgbClr val="FF0000"/>
                </a:solidFill>
              </a:rPr>
              <a:t>A diszkrét (nem IC-beli) BJT felépítése</a:t>
            </a:r>
            <a:endParaRPr lang="en-GB" sz="3527">
              <a:solidFill>
                <a:srgbClr val="FF0000"/>
              </a:solidFill>
            </a:endParaRPr>
          </a:p>
        </p:txBody>
      </p:sp>
      <p:pic>
        <p:nvPicPr>
          <p:cNvPr id="10243" name="Picture 3" descr="BCTO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1" y="2183906"/>
            <a:ext cx="6077489" cy="49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BC10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01" y="1007957"/>
            <a:ext cx="4283816" cy="34963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88503" y="1343942"/>
            <a:ext cx="3611845" cy="431657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5"/>
              <a:t>Kisteljesítményű tranzisztor</a:t>
            </a:r>
            <a:endParaRPr lang="en-GB" sz="2205">
              <a:solidFill>
                <a:srgbClr val="66FFFF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888232" y="5375768"/>
            <a:ext cx="2939874" cy="94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205"/>
              <a:t>Chipméret:</a:t>
            </a:r>
          </a:p>
          <a:p>
            <a:pPr algn="ctr">
              <a:spcBef>
                <a:spcPct val="50000"/>
              </a:spcBef>
            </a:pPr>
            <a:r>
              <a:rPr lang="en-US" sz="2205"/>
              <a:t>~ 0,5</a:t>
            </a:r>
            <a:r>
              <a:rPr lang="en-US" sz="2205">
                <a:sym typeface="Symbol" pitchFamily="18" charset="2"/>
              </a:rPr>
              <a:t>0,50,3 mm</a:t>
            </a:r>
            <a:endParaRPr lang="en-GB" sz="2205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239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72500" y="251989"/>
            <a:ext cx="8735624" cy="63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3527">
                <a:solidFill>
                  <a:srgbClr val="FF0000"/>
                </a:solidFill>
              </a:rPr>
              <a:t>A diszkrét (nem IC-beli) BJT felépítése</a:t>
            </a:r>
            <a:endParaRPr lang="en-GB" sz="3527">
              <a:solidFill>
                <a:srgbClr val="FF0000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2518" y="1175949"/>
            <a:ext cx="4367812" cy="431657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5"/>
              <a:t>K</a:t>
            </a:r>
            <a:r>
              <a:rPr lang="hu-HU" sz="2205"/>
              <a:t>ö</a:t>
            </a:r>
            <a:r>
              <a:rPr lang="en-GB" sz="2205"/>
              <a:t>zepes teljesítményű tranzisztor</a:t>
            </a:r>
          </a:p>
        </p:txBody>
      </p:sp>
      <p:pic>
        <p:nvPicPr>
          <p:cNvPr id="11268" name="Picture 4" descr="B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42" y="1931917"/>
            <a:ext cx="6077489" cy="49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980186" y="3107866"/>
            <a:ext cx="839964" cy="56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3086"/>
              <a:t>B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124308" y="6887704"/>
            <a:ext cx="839964" cy="56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3086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475524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04507" y="335985"/>
            <a:ext cx="8903617" cy="63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3527">
                <a:solidFill>
                  <a:srgbClr val="FF0000"/>
                </a:solidFill>
              </a:rPr>
              <a:t>Az integrált áramköri BJT  felépítése</a:t>
            </a:r>
            <a:endParaRPr lang="en-GB" sz="2646" b="0">
              <a:solidFill>
                <a:srgbClr val="FF0000"/>
              </a:solidFill>
            </a:endParaRPr>
          </a:p>
        </p:txBody>
      </p:sp>
      <p:pic>
        <p:nvPicPr>
          <p:cNvPr id="12291" name="Picture 3" descr="bjticc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4" y="1511934"/>
            <a:ext cx="8903617" cy="539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4364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04507" y="335985"/>
            <a:ext cx="8903617" cy="63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3527">
                <a:solidFill>
                  <a:srgbClr val="FF0000"/>
                </a:solidFill>
              </a:rPr>
              <a:t>Az integrált áramköri BJT  felépítése</a:t>
            </a:r>
            <a:endParaRPr lang="hu-HU" sz="2646" b="0">
              <a:solidFill>
                <a:srgbClr val="FF0000"/>
              </a:solidFill>
            </a:endParaRPr>
          </a:p>
        </p:txBody>
      </p:sp>
      <p:pic>
        <p:nvPicPr>
          <p:cNvPr id="13315" name="Picture 3" descr="bipolnpn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10" y="1343942"/>
            <a:ext cx="4570803" cy="571175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4" name="Line 4"/>
          <p:cNvSpPr>
            <a:spLocks noChangeShapeType="1"/>
          </p:cNvSpPr>
          <p:nvPr/>
        </p:nvSpPr>
        <p:spPr bwMode="auto">
          <a:xfrm>
            <a:off x="3360384" y="2435895"/>
            <a:ext cx="167993" cy="3779838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8005" name="Line 5"/>
          <p:cNvSpPr>
            <a:spLocks noChangeShapeType="1"/>
          </p:cNvSpPr>
          <p:nvPr/>
        </p:nvSpPr>
        <p:spPr bwMode="auto">
          <a:xfrm flipV="1">
            <a:off x="3528377" y="6131736"/>
            <a:ext cx="2855877" cy="83996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8006" name="Line 6"/>
          <p:cNvSpPr>
            <a:spLocks noChangeShapeType="1"/>
          </p:cNvSpPr>
          <p:nvPr/>
        </p:nvSpPr>
        <p:spPr bwMode="auto">
          <a:xfrm flipH="1" flipV="1">
            <a:off x="6216261" y="2351898"/>
            <a:ext cx="167993" cy="3779838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8007" name="Line 7"/>
          <p:cNvSpPr>
            <a:spLocks noChangeShapeType="1"/>
          </p:cNvSpPr>
          <p:nvPr/>
        </p:nvSpPr>
        <p:spPr bwMode="auto">
          <a:xfrm flipH="1">
            <a:off x="3360384" y="2351899"/>
            <a:ext cx="2855877" cy="83996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8008" name="Line 8"/>
          <p:cNvSpPr>
            <a:spLocks noChangeShapeType="1"/>
          </p:cNvSpPr>
          <p:nvPr/>
        </p:nvSpPr>
        <p:spPr bwMode="auto">
          <a:xfrm>
            <a:off x="4284345" y="3191862"/>
            <a:ext cx="83996" cy="1427939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8009" name="Line 9"/>
          <p:cNvSpPr>
            <a:spLocks noChangeShapeType="1"/>
          </p:cNvSpPr>
          <p:nvPr/>
        </p:nvSpPr>
        <p:spPr bwMode="auto">
          <a:xfrm>
            <a:off x="4368341" y="4619801"/>
            <a:ext cx="100795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 flipH="1" flipV="1">
            <a:off x="5292301" y="3191862"/>
            <a:ext cx="83996" cy="1427939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8011" name="Line 11"/>
          <p:cNvSpPr>
            <a:spLocks noChangeShapeType="1"/>
          </p:cNvSpPr>
          <p:nvPr/>
        </p:nvSpPr>
        <p:spPr bwMode="auto">
          <a:xfrm flipH="1">
            <a:off x="4284344" y="3191862"/>
            <a:ext cx="100795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924489" y="2603887"/>
            <a:ext cx="1679928" cy="49949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646" b="0">
                <a:solidFill>
                  <a:srgbClr val="00FF00"/>
                </a:solidFill>
              </a:rPr>
              <a:t>Kollektor</a:t>
            </a:r>
            <a:endParaRPr lang="en-US" sz="2646" b="0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924489" y="3275859"/>
            <a:ext cx="1427939" cy="49949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46" b="0">
                <a:solidFill>
                  <a:srgbClr val="FFFF00"/>
                </a:solidFill>
              </a:rPr>
              <a:t>B</a:t>
            </a:r>
            <a:r>
              <a:rPr lang="hu-HU" sz="2646" b="0">
                <a:solidFill>
                  <a:srgbClr val="FFFF00"/>
                </a:solidFill>
              </a:rPr>
              <a:t>ázis</a:t>
            </a:r>
            <a:endParaRPr lang="en-US" sz="2646" b="0">
              <a:solidFill>
                <a:srgbClr val="FFFF00"/>
              </a:solidFill>
            </a:endParaRPr>
          </a:p>
        </p:txBody>
      </p:sp>
      <p:sp>
        <p:nvSpPr>
          <p:cNvPr id="128014" name="Line 14"/>
          <p:cNvSpPr>
            <a:spLocks noChangeShapeType="1"/>
          </p:cNvSpPr>
          <p:nvPr/>
        </p:nvSpPr>
        <p:spPr bwMode="auto">
          <a:xfrm>
            <a:off x="4452337" y="4367812"/>
            <a:ext cx="75596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8015" name="Line 15"/>
          <p:cNvSpPr>
            <a:spLocks noChangeShapeType="1"/>
          </p:cNvSpPr>
          <p:nvPr/>
        </p:nvSpPr>
        <p:spPr bwMode="auto">
          <a:xfrm flipV="1">
            <a:off x="5208305" y="3863834"/>
            <a:ext cx="0" cy="50397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8016" name="Line 16"/>
          <p:cNvSpPr>
            <a:spLocks noChangeShapeType="1"/>
          </p:cNvSpPr>
          <p:nvPr/>
        </p:nvSpPr>
        <p:spPr bwMode="auto">
          <a:xfrm flipH="1">
            <a:off x="4452337" y="3863833"/>
            <a:ext cx="75596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8017" name="Line 17"/>
          <p:cNvSpPr>
            <a:spLocks noChangeShapeType="1"/>
          </p:cNvSpPr>
          <p:nvPr/>
        </p:nvSpPr>
        <p:spPr bwMode="auto">
          <a:xfrm>
            <a:off x="4452337" y="3863834"/>
            <a:ext cx="0" cy="50397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924489" y="4031826"/>
            <a:ext cx="1595931" cy="49949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46" b="0">
                <a:solidFill>
                  <a:srgbClr val="FF0000"/>
                </a:solidFill>
              </a:rPr>
              <a:t>Emitter</a:t>
            </a:r>
          </a:p>
        </p:txBody>
      </p:sp>
      <p:sp>
        <p:nvSpPr>
          <p:cNvPr id="13331" name="Text Box 20"/>
          <p:cNvSpPr txBox="1">
            <a:spLocks noChangeArrowheads="1"/>
          </p:cNvSpPr>
          <p:nvPr/>
        </p:nvSpPr>
        <p:spPr bwMode="auto">
          <a:xfrm>
            <a:off x="7581203" y="4731797"/>
            <a:ext cx="1945916" cy="185698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1764">
                <a:latin typeface="Arial" charset="0"/>
              </a:rPr>
              <a:t>N-típusú adalékolás:</a:t>
            </a:r>
          </a:p>
          <a:p>
            <a:pPr>
              <a:spcBef>
                <a:spcPct val="50000"/>
              </a:spcBef>
            </a:pPr>
            <a:r>
              <a:rPr lang="hu-HU" sz="1764" b="0" i="1">
                <a:latin typeface="Arial" charset="0"/>
              </a:rPr>
              <a:t>Donor anyagok:</a:t>
            </a:r>
            <a:r>
              <a:rPr lang="hu-HU" sz="1764" b="0">
                <a:latin typeface="Arial" charset="0"/>
              </a:rPr>
              <a:t> Foszfor (P),</a:t>
            </a:r>
            <a:br>
              <a:rPr lang="hu-HU" sz="1764" b="0">
                <a:latin typeface="Arial" charset="0"/>
              </a:rPr>
            </a:br>
            <a:r>
              <a:rPr lang="hu-HU" sz="1764" b="0">
                <a:latin typeface="Arial" charset="0"/>
              </a:rPr>
              <a:t>Arzén (As),</a:t>
            </a:r>
            <a:br>
              <a:rPr lang="hu-HU" sz="1764" b="0">
                <a:latin typeface="Arial" charset="0"/>
              </a:rPr>
            </a:br>
            <a:r>
              <a:rPr lang="hu-HU" sz="1764" b="0">
                <a:latin typeface="Arial" charset="0"/>
              </a:rPr>
              <a:t>Antimon (Sb)</a:t>
            </a:r>
          </a:p>
        </p:txBody>
      </p:sp>
      <p:sp>
        <p:nvSpPr>
          <p:cNvPr id="13332" name="Text Box 21"/>
          <p:cNvSpPr txBox="1">
            <a:spLocks noChangeArrowheads="1"/>
          </p:cNvSpPr>
          <p:nvPr/>
        </p:nvSpPr>
        <p:spPr bwMode="auto">
          <a:xfrm>
            <a:off x="7500707" y="1874169"/>
            <a:ext cx="2222404" cy="212846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1764">
                <a:latin typeface="Arial" charset="0"/>
              </a:rPr>
              <a:t>P-típusú adalékolás:</a:t>
            </a:r>
          </a:p>
          <a:p>
            <a:pPr>
              <a:spcBef>
                <a:spcPct val="50000"/>
              </a:spcBef>
            </a:pPr>
            <a:r>
              <a:rPr lang="hu-HU" sz="1764" b="0" i="1">
                <a:latin typeface="Arial" charset="0"/>
              </a:rPr>
              <a:t>Akceptor anyagok:</a:t>
            </a:r>
            <a:br>
              <a:rPr lang="hu-HU" sz="1764" b="0" i="1">
                <a:latin typeface="Arial" charset="0"/>
              </a:rPr>
            </a:br>
            <a:r>
              <a:rPr lang="hu-HU" sz="1764" b="0">
                <a:latin typeface="Arial" charset="0"/>
              </a:rPr>
              <a:t>Bór (B),</a:t>
            </a:r>
            <a:br>
              <a:rPr lang="hu-HU" sz="1764" b="0">
                <a:latin typeface="Arial" charset="0"/>
              </a:rPr>
            </a:br>
            <a:r>
              <a:rPr lang="hu-HU" sz="1764" b="0">
                <a:latin typeface="Arial" charset="0"/>
              </a:rPr>
              <a:t>Alumínium (Al),</a:t>
            </a:r>
            <a:br>
              <a:rPr lang="hu-HU" sz="1764" b="0">
                <a:latin typeface="Arial" charset="0"/>
              </a:rPr>
            </a:br>
            <a:r>
              <a:rPr lang="hu-HU" sz="1764" b="0">
                <a:latin typeface="Arial" charset="0"/>
              </a:rPr>
              <a:t>Gallium (Ga),</a:t>
            </a:r>
            <a:br>
              <a:rPr lang="hu-HU" sz="1764" b="0">
                <a:latin typeface="Arial" charset="0"/>
              </a:rPr>
            </a:br>
            <a:r>
              <a:rPr lang="hu-HU" sz="1764" b="0">
                <a:latin typeface="Arial" charset="0"/>
              </a:rPr>
              <a:t>Indium (In)</a:t>
            </a:r>
          </a:p>
        </p:txBody>
      </p:sp>
    </p:spTree>
    <p:extLst>
      <p:ext uri="{BB962C8B-B14F-4D97-AF65-F5344CB8AC3E}">
        <p14:creationId xmlns:p14="http://schemas.microsoft.com/office/powerpoint/2010/main" val="34694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/>
      <p:bldP spid="128005" grpId="0" animBg="1"/>
      <p:bldP spid="128006" grpId="0" animBg="1"/>
      <p:bldP spid="128007" grpId="0" animBg="1"/>
      <p:bldP spid="128008" grpId="0" animBg="1"/>
      <p:bldP spid="128009" grpId="0" animBg="1"/>
      <p:bldP spid="128010" grpId="0" animBg="1"/>
      <p:bldP spid="128011" grpId="0" animBg="1"/>
      <p:bldP spid="128014" grpId="0" animBg="1"/>
      <p:bldP spid="128015" grpId="0" animBg="1"/>
      <p:bldP spid="128016" grpId="0" animBg="1"/>
      <p:bldP spid="1280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ARBR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420688"/>
            <a:ext cx="5351463" cy="68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03238" y="839788"/>
            <a:ext cx="3444875" cy="4303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hu-HU" sz="3100" b="1">
                <a:solidFill>
                  <a:schemeClr val="accent1"/>
                </a:solidFill>
                <a:latin typeface="Bookman Old Style" pitchFamily="18" charset="0"/>
              </a:rPr>
              <a:t>A </a:t>
            </a:r>
            <a:r>
              <a:rPr lang="hu-HU" altLang="hu-HU" sz="3100" b="1">
                <a:solidFill>
                  <a:schemeClr val="accent1"/>
                </a:solidFill>
                <a:latin typeface="Bookman Old Style" pitchFamily="18" charset="0"/>
              </a:rPr>
              <a:t>bipoláris </a:t>
            </a:r>
            <a:r>
              <a:rPr lang="en-US" altLang="hu-HU" sz="3100" b="1">
                <a:solidFill>
                  <a:schemeClr val="accent1"/>
                </a:solidFill>
                <a:latin typeface="Bookman Old Style" pitchFamily="18" charset="0"/>
              </a:rPr>
              <a:t>tranzisztor Nobel díjasai:</a:t>
            </a:r>
            <a:endParaRPr lang="en-US" altLang="hu-HU" sz="2400" b="1">
              <a:solidFill>
                <a:schemeClr val="accent1"/>
              </a:solidFill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hu-HU" sz="2400" b="1">
              <a:solidFill>
                <a:srgbClr val="66FFFF"/>
              </a:solidFill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hu-HU" sz="2400" b="1">
                <a:solidFill>
                  <a:srgbClr val="CC0066"/>
                </a:solidFill>
                <a:latin typeface="Bookman Old Style" pitchFamily="18" charset="0"/>
              </a:rPr>
              <a:t>Bardeen</a:t>
            </a:r>
          </a:p>
          <a:p>
            <a:pPr algn="ctr">
              <a:spcBef>
                <a:spcPct val="50000"/>
              </a:spcBef>
            </a:pPr>
            <a:r>
              <a:rPr lang="en-US" altLang="hu-HU" sz="2400" b="1">
                <a:solidFill>
                  <a:srgbClr val="CC0066"/>
                </a:solidFill>
                <a:latin typeface="Bookman Old Style" pitchFamily="18" charset="0"/>
              </a:rPr>
              <a:t>Brattain</a:t>
            </a:r>
          </a:p>
          <a:p>
            <a:pPr algn="ctr">
              <a:spcBef>
                <a:spcPct val="50000"/>
              </a:spcBef>
            </a:pPr>
            <a:r>
              <a:rPr lang="en-US" altLang="hu-HU" sz="2400" b="1">
                <a:solidFill>
                  <a:srgbClr val="CC0066"/>
                </a:solidFill>
                <a:latin typeface="Bookman Old Style" pitchFamily="18" charset="0"/>
              </a:rPr>
              <a:t>Shockley</a:t>
            </a:r>
          </a:p>
          <a:p>
            <a:pPr algn="ctr">
              <a:spcBef>
                <a:spcPct val="50000"/>
              </a:spcBef>
            </a:pPr>
            <a:r>
              <a:rPr lang="en-US" altLang="hu-HU" sz="2400" b="1">
                <a:solidFill>
                  <a:srgbClr val="CC0066"/>
                </a:solidFill>
                <a:latin typeface="Bookman Old Style" pitchFamily="18" charset="0"/>
              </a:rPr>
              <a:t>1956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6047" y="251989"/>
            <a:ext cx="8568531" cy="1259946"/>
          </a:xfrm>
        </p:spPr>
        <p:txBody>
          <a:bodyPr/>
          <a:lstStyle/>
          <a:p>
            <a:r>
              <a:rPr lang="hu-HU" sz="3500" dirty="0" smtClean="0"/>
              <a:t>Egyenáramú BJT </a:t>
            </a:r>
            <a:r>
              <a:rPr lang="hu-HU" sz="3500" dirty="0"/>
              <a:t>modell</a:t>
            </a:r>
            <a:endParaRPr lang="en-US" sz="3500" dirty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56047" y="1511935"/>
            <a:ext cx="8232510" cy="447981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2200" b="0"/>
              <a:t>A kézi számításokhoz használatos legegyszerűbb DC tranzisztormodell</a:t>
            </a:r>
            <a:endParaRPr lang="hu-HU" b="0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756047" y="2267902"/>
          <a:ext cx="8232510" cy="212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8" name="Dokumentum" r:id="rId3" imgW="5266944" imgH="1359408" progId="Word.Document.8">
                  <p:embed/>
                </p:oleObj>
              </mc:Choice>
              <mc:Fallback>
                <p:oleObj name="Dokumentum" r:id="rId3" imgW="5266944" imgH="1359408" progId="Word.Document.8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47" y="2267902"/>
                        <a:ext cx="8232510" cy="2120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7644474" y="3611845"/>
            <a:ext cx="840052" cy="923960"/>
          </a:xfrm>
          <a:prstGeom prst="upArrow">
            <a:avLst>
              <a:gd name="adj1" fmla="val 50000"/>
              <a:gd name="adj2" fmla="val 2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hu-HU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922681" y="4497307"/>
            <a:ext cx="904069" cy="47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b="0"/>
              <a:t>Aktív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644474" y="4535805"/>
            <a:ext cx="1017241" cy="47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b="0"/>
              <a:t>Telítés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3360208" y="3611845"/>
            <a:ext cx="840052" cy="923960"/>
          </a:xfrm>
          <a:prstGeom prst="upArrow">
            <a:avLst>
              <a:gd name="adj1" fmla="val 50000"/>
              <a:gd name="adj2" fmla="val 2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hu-HU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56047" y="4955787"/>
            <a:ext cx="5297131" cy="47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b="0" i="1"/>
              <a:t>A visszáramokat általában elhanyagoljuk</a:t>
            </a:r>
            <a:endParaRPr lang="hu-HU" b="0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04031" y="5459765"/>
            <a:ext cx="9072563" cy="1455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2200" b="0" i="1">
                <a:solidFill>
                  <a:srgbClr val="008000"/>
                </a:solidFill>
              </a:rPr>
              <a:t>Csakúgy, mint a diódás áramköröknél, itt is feltételeznünk kell egy működési módot, amire vonatkozóan alkalmazzuk a helyettesítő képet.</a:t>
            </a:r>
          </a:p>
          <a:p>
            <a:r>
              <a:rPr lang="hu-HU" sz="2200" b="0" i="1">
                <a:solidFill>
                  <a:srgbClr val="008000"/>
                </a:solidFill>
              </a:rPr>
              <a:t>A számítás végeztével feltétlenül</a:t>
            </a:r>
            <a:r>
              <a:rPr lang="hu-HU" sz="2200" b="0" i="1">
                <a:solidFill>
                  <a:srgbClr val="FF3300"/>
                </a:solidFill>
              </a:rPr>
              <a:t> </a:t>
            </a:r>
            <a:r>
              <a:rPr lang="hu-HU" sz="2200" b="0" i="1" u="sng">
                <a:solidFill>
                  <a:srgbClr val="FF3300"/>
                </a:solidFill>
              </a:rPr>
              <a:t>ellenőrizni</a:t>
            </a:r>
            <a:r>
              <a:rPr lang="hu-HU" sz="2200" b="0" i="1">
                <a:solidFill>
                  <a:srgbClr val="008000"/>
                </a:solidFill>
              </a:rPr>
              <a:t> kell, hogy a tranzisztor valóban a feltételezett üzemmódban dolgozik-e.</a:t>
            </a:r>
            <a:endParaRPr lang="hu-HU" b="0">
              <a:solidFill>
                <a:srgbClr val="008000"/>
              </a:solidFill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434775" y="2901376"/>
            <a:ext cx="1239097" cy="471110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b="0"/>
              <a:t>I</a:t>
            </a:r>
            <a:r>
              <a:rPr lang="hu-HU" b="0" baseline="-25000"/>
              <a:t>C</a:t>
            </a:r>
            <a:r>
              <a:rPr lang="hu-HU" b="0"/>
              <a:t>=B×I</a:t>
            </a:r>
            <a:r>
              <a:rPr lang="hu-HU" b="0" baseline="-25000"/>
              <a:t>B</a:t>
            </a:r>
            <a:endParaRPr lang="hu-HU" b="0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336021" y="3779838"/>
            <a:ext cx="2016125" cy="471110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b="0"/>
              <a:t>I</a:t>
            </a:r>
            <a:r>
              <a:rPr lang="hu-HU" b="0" baseline="-25000"/>
              <a:t>E</a:t>
            </a:r>
            <a:r>
              <a:rPr lang="hu-HU" b="0"/>
              <a:t>=(B+1)×I</a:t>
            </a:r>
            <a:r>
              <a:rPr lang="hu-HU" b="0" baseline="-25000"/>
              <a:t>B</a:t>
            </a:r>
            <a:endParaRPr lang="hu-HU" b="0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8568531" y="2855878"/>
            <a:ext cx="1239097" cy="471110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b="0"/>
              <a:t>I</a:t>
            </a:r>
            <a:r>
              <a:rPr lang="hu-HU" b="0" baseline="-25000"/>
              <a:t>C</a:t>
            </a:r>
            <a:r>
              <a:rPr lang="hu-HU" b="0"/>
              <a:t>=B×I</a:t>
            </a:r>
            <a:r>
              <a:rPr lang="hu-HU" b="0" baseline="-25000"/>
              <a:t>B</a:t>
            </a:r>
            <a:endParaRPr lang="hu-HU" b="0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H="1">
            <a:off x="8652536" y="2687885"/>
            <a:ext cx="1176073" cy="92396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hu-HU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8652536" y="2687885"/>
            <a:ext cx="1176073" cy="92396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65228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40052" y="251989"/>
            <a:ext cx="8568531" cy="671971"/>
          </a:xfrm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</a:extLst>
        </p:spPr>
        <p:txBody>
          <a:bodyPr/>
          <a:lstStyle/>
          <a:p>
            <a:r>
              <a:rPr lang="hu-HU" dirty="0" smtClean="0"/>
              <a:t>1. példa: BJT &amp; két ellenállás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764109" y="1259946"/>
          <a:ext cx="7016186" cy="260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2" name="Dokumentum" r:id="rId3" imgW="5257800" imgH="1953768" progId="Word.Document.8">
                  <p:embed/>
                </p:oleObj>
              </mc:Choice>
              <mc:Fallback>
                <p:oleObj name="Dokumentum" r:id="rId3" imgW="5257800" imgH="1953768" progId="Word.Document.8">
                  <p:embed/>
                  <p:pic>
                    <p:nvPicPr>
                      <p:cNvPr id="235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109" y="1259946"/>
                        <a:ext cx="7016186" cy="2607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556" name="Text Box 4"/>
              <p:cNvSpPr txBox="1">
                <a:spLocks noChangeArrowheads="1"/>
              </p:cNvSpPr>
              <p:nvPr/>
            </p:nvSpPr>
            <p:spPr bwMode="auto">
              <a:xfrm>
                <a:off x="504031" y="4115823"/>
                <a:ext cx="9156568" cy="1948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0794" tIns="50397" rIns="100794" bIns="50397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hu-HU" b="0" smtClean="0">
                    <a:solidFill>
                      <a:srgbClr val="000066"/>
                    </a:solidFill>
                  </a:rPr>
                  <a:t>Állapítsuk meg, hogy milyen üzemállapotban dolgozik az ábra szerinti kapcsolásban az npn BJT és határozzuk meg az I</a:t>
                </a:r>
                <a:r>
                  <a:rPr lang="hu-HU" b="0" baseline="-25000">
                    <a:solidFill>
                      <a:srgbClr val="000066"/>
                    </a:solidFill>
                  </a:rPr>
                  <a:t>B</a:t>
                </a:r>
                <a:r>
                  <a:rPr lang="hu-HU" b="0">
                    <a:solidFill>
                      <a:srgbClr val="000066"/>
                    </a:solidFill>
                  </a:rPr>
                  <a:t>, I</a:t>
                </a:r>
                <a:r>
                  <a:rPr lang="hu-HU" b="0" baseline="-25000">
                    <a:solidFill>
                      <a:srgbClr val="000066"/>
                    </a:solidFill>
                  </a:rPr>
                  <a:t>C</a:t>
                </a:r>
                <a:r>
                  <a:rPr lang="hu-HU" b="0">
                    <a:solidFill>
                      <a:srgbClr val="000066"/>
                    </a:solidFill>
                  </a:rPr>
                  <a:t> és U</a:t>
                </a:r>
                <a:r>
                  <a:rPr lang="hu-HU" b="0" baseline="-25000">
                    <a:solidFill>
                      <a:srgbClr val="000066"/>
                    </a:solidFill>
                  </a:rPr>
                  <a:t>CE</a:t>
                </a:r>
                <a:r>
                  <a:rPr lang="hu-HU" b="0">
                    <a:solidFill>
                      <a:srgbClr val="000066"/>
                    </a:solidFill>
                  </a:rPr>
                  <a:t> értékét, ha </a:t>
                </a:r>
                <a14:m>
                  <m:oMath xmlns:m="http://schemas.openxmlformats.org/officeDocument/2006/math">
                    <m:r>
                      <a:rPr lang="hu-HU" b="0" i="1" smtClean="0">
                        <a:solidFill>
                          <a:srgbClr val="000066"/>
                        </a:solidFill>
                        <a:latin typeface="Cambria Math"/>
                      </a:rPr>
                      <m:t>𝐵</m:t>
                    </m:r>
                    <m:r>
                      <a:rPr lang="hu-HU" b="0" i="1" smtClean="0">
                        <a:solidFill>
                          <a:srgbClr val="000066"/>
                        </a:solidFill>
                        <a:latin typeface="Cambria Math"/>
                      </a:rPr>
                      <m:t>=100</m:t>
                    </m:r>
                  </m:oMath>
                </a14:m>
                <a:r>
                  <a:rPr lang="hu-HU" b="0" smtClean="0">
                    <a:solidFill>
                      <a:srgbClr val="000066"/>
                    </a:solidFill>
                  </a:rPr>
                  <a:t>,  </a:t>
                </a:r>
                <a:r>
                  <a:rPr lang="hu-HU" b="0">
                    <a:solidFill>
                      <a:srgbClr val="000066"/>
                    </a:solidFill>
                  </a:rPr>
                  <a:t>U</a:t>
                </a:r>
                <a:r>
                  <a:rPr lang="hu-HU" b="0" baseline="-25000">
                    <a:solidFill>
                      <a:srgbClr val="000066"/>
                    </a:solidFill>
                  </a:rPr>
                  <a:t>CEsat</a:t>
                </a:r>
                <a:r>
                  <a:rPr lang="hu-HU" b="0">
                    <a:solidFill>
                      <a:srgbClr val="000066"/>
                    </a:solidFill>
                  </a:rPr>
                  <a:t> = 0,2 V </a:t>
                </a:r>
                <a:br>
                  <a:rPr lang="hu-HU" b="0">
                    <a:solidFill>
                      <a:srgbClr val="000066"/>
                    </a:solidFill>
                  </a:rPr>
                </a:br>
                <a:r>
                  <a:rPr lang="hu-HU" b="0">
                    <a:solidFill>
                      <a:srgbClr val="000066"/>
                    </a:solidFill>
                  </a:rPr>
                  <a:t>a) R</a:t>
                </a:r>
                <a:r>
                  <a:rPr lang="hu-HU" b="0" baseline="-25000">
                    <a:solidFill>
                      <a:srgbClr val="000066"/>
                    </a:solidFill>
                  </a:rPr>
                  <a:t>B</a:t>
                </a:r>
                <a:r>
                  <a:rPr lang="hu-HU" b="0">
                    <a:solidFill>
                      <a:srgbClr val="000066"/>
                    </a:solidFill>
                  </a:rPr>
                  <a:t> = 300 k</a:t>
                </a:r>
                <a:r>
                  <a:rPr lang="hu-HU" b="0">
                    <a:solidFill>
                      <a:srgbClr val="000066"/>
                    </a:solidFill>
                    <a:sym typeface="Symbol" pitchFamily="18" charset="2"/>
                  </a:rPr>
                  <a:t></a:t>
                </a:r>
                <a:r>
                  <a:rPr lang="hu-HU" b="0">
                    <a:solidFill>
                      <a:srgbClr val="000066"/>
                    </a:solidFill>
                  </a:rPr>
                  <a:t>, </a:t>
                </a:r>
              </a:p>
              <a:p>
                <a:r>
                  <a:rPr lang="hu-HU" b="0">
                    <a:solidFill>
                      <a:srgbClr val="000066"/>
                    </a:solidFill>
                  </a:rPr>
                  <a:t>b) R</a:t>
                </a:r>
                <a:r>
                  <a:rPr lang="hu-HU" b="0" baseline="-25000">
                    <a:solidFill>
                      <a:srgbClr val="000066"/>
                    </a:solidFill>
                  </a:rPr>
                  <a:t>B</a:t>
                </a:r>
                <a:r>
                  <a:rPr lang="hu-HU" b="0">
                    <a:solidFill>
                      <a:srgbClr val="000066"/>
                    </a:solidFill>
                  </a:rPr>
                  <a:t> = 150 k</a:t>
                </a:r>
                <a:r>
                  <a:rPr lang="hu-HU" b="0">
                    <a:solidFill>
                      <a:srgbClr val="000066"/>
                    </a:solidFill>
                    <a:sym typeface="Symbol" pitchFamily="18" charset="2"/>
                  </a:rPr>
                  <a:t></a:t>
                </a:r>
                <a:r>
                  <a:rPr lang="hu-HU" b="0">
                    <a:solidFill>
                      <a:srgbClr val="000066"/>
                    </a:solidFill>
                  </a:rPr>
                  <a:t>, </a:t>
                </a:r>
              </a:p>
            </p:txBody>
          </p:sp>
        </mc:Choice>
        <mc:Fallback xmlns="">
          <p:sp>
            <p:nvSpPr>
              <p:cNvPr id="2355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031" y="4115823"/>
                <a:ext cx="9156568" cy="1948438"/>
              </a:xfrm>
              <a:prstGeom prst="rect">
                <a:avLst/>
              </a:prstGeom>
              <a:blipFill rotWithShape="1">
                <a:blip r:embed="rId5"/>
                <a:stretch>
                  <a:fillRect l="-932" t="-2188" b="-59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4493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40052" y="251989"/>
            <a:ext cx="8568531" cy="671971"/>
          </a:xfrm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</a:extLst>
        </p:spPr>
        <p:txBody>
          <a:bodyPr/>
          <a:lstStyle/>
          <a:p>
            <a:r>
              <a:rPr lang="hu-HU" smtClean="0"/>
              <a:t>Megoldás 2/1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20026" y="1007957"/>
            <a:ext cx="9324578" cy="83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2200" b="0"/>
              <a:t>Az ábrából látható, hogy az emitter-bázis átmenet nyitóirányban van előfeszítve, azaz </a:t>
            </a:r>
            <a:r>
              <a:rPr lang="hu-HU" sz="2200" b="0" smtClean="0"/>
              <a:t>az npn </a:t>
            </a:r>
            <a:r>
              <a:rPr lang="hu-HU" sz="2200" b="0"/>
              <a:t>tranzisztor vagy nyitó vagy telítéses tartományban működik.</a:t>
            </a:r>
            <a:r>
              <a:rPr lang="hu-HU" b="0"/>
              <a:t>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04031" y="1893419"/>
            <a:ext cx="9072563" cy="144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2200" b="0" dirty="0" smtClean="0"/>
              <a:t>Aktív </a:t>
            </a:r>
            <a:r>
              <a:rPr lang="hu-HU" sz="2200" b="0" dirty="0" err="1" smtClean="0"/>
              <a:t>tartománybeli</a:t>
            </a:r>
            <a:r>
              <a:rPr lang="hu-HU" sz="2200" b="0" dirty="0" smtClean="0"/>
              <a:t> </a:t>
            </a:r>
            <a:r>
              <a:rPr lang="hu-HU" sz="2200" b="0" dirty="0"/>
              <a:t>működést feltételezve, az arra vonatkozó helyettesítőképpel kell számolni.</a:t>
            </a:r>
          </a:p>
          <a:p>
            <a:r>
              <a:rPr lang="hu-HU" sz="2200" b="0" dirty="0"/>
              <a:t>A tranzisztor telítési maradékfeszültsége: </a:t>
            </a:r>
            <a:r>
              <a:rPr lang="hu-HU" sz="2200" b="0" i="1" dirty="0" err="1"/>
              <a:t>U</a:t>
            </a:r>
            <a:r>
              <a:rPr lang="hu-HU" sz="2200" b="0" i="1" baseline="-25000" dirty="0" err="1"/>
              <a:t>CEsat</a:t>
            </a:r>
            <a:r>
              <a:rPr lang="hu-HU" sz="2200" b="0" i="1" baseline="-25000" dirty="0"/>
              <a:t> </a:t>
            </a:r>
            <a:r>
              <a:rPr lang="hu-HU" sz="2200" b="0" dirty="0"/>
              <a:t>= 0,2V</a:t>
            </a:r>
          </a:p>
          <a:p>
            <a:r>
              <a:rPr lang="hu-HU" sz="2200" b="0" dirty="0"/>
              <a:t>A nyitott bázis-</a:t>
            </a:r>
            <a:r>
              <a:rPr lang="hu-HU" sz="2200" b="0" dirty="0" err="1"/>
              <a:t>emitter</a:t>
            </a:r>
            <a:r>
              <a:rPr lang="hu-HU" sz="2200" b="0" dirty="0"/>
              <a:t> átmeneten eső feszültség:</a:t>
            </a:r>
            <a:r>
              <a:rPr lang="hu-HU" sz="2200" b="0" i="1" dirty="0"/>
              <a:t> U</a:t>
            </a:r>
            <a:r>
              <a:rPr lang="hu-HU" sz="2200" b="0" i="1" baseline="-25000" dirty="0"/>
              <a:t>BE</a:t>
            </a:r>
            <a:r>
              <a:rPr lang="hu-HU" sz="2200" b="0" dirty="0"/>
              <a:t> = 0,7 V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88037" y="3359856"/>
            <a:ext cx="8988557" cy="43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2200" b="0" i="1"/>
              <a:t>A) </a:t>
            </a:r>
            <a:r>
              <a:rPr lang="hu-HU" sz="2200" b="0" i="1">
                <a:solidFill>
                  <a:srgbClr val="FF0000"/>
                </a:solidFill>
              </a:rPr>
              <a:t>R</a:t>
            </a:r>
            <a:r>
              <a:rPr lang="hu-HU" sz="2200" b="0" i="1" baseline="-25000">
                <a:solidFill>
                  <a:srgbClr val="FF0000"/>
                </a:solidFill>
              </a:rPr>
              <a:t>B</a:t>
            </a:r>
            <a:r>
              <a:rPr lang="hu-HU" sz="2200" b="0" i="1">
                <a:solidFill>
                  <a:srgbClr val="FF0000"/>
                </a:solidFill>
              </a:rPr>
              <a:t> = 300 k</a:t>
            </a:r>
            <a:r>
              <a:rPr lang="hu-HU" sz="2200" b="0" i="1">
                <a:solidFill>
                  <a:srgbClr val="FF0000"/>
                </a:solidFill>
                <a:sym typeface="Symbol" pitchFamily="18" charset="2"/>
              </a:rPr>
              <a:t></a:t>
            </a:r>
            <a:r>
              <a:rPr lang="hu-HU" sz="2200" b="0"/>
              <a:t> esetén az emitter-bázis körre felírható huroktörvény </a:t>
            </a:r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526783" y="4031827"/>
          <a:ext cx="2812424" cy="444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6" name="Egyenlet" r:id="rId3" imgW="1447800" imgH="228600" progId="Equation.3">
                  <p:embed/>
                </p:oleObj>
              </mc:Choice>
              <mc:Fallback>
                <p:oleObj name="Egyenlet" r:id="rId3" imgW="1447800" imgH="228600" progId="Equation.3">
                  <p:embed/>
                  <p:pic>
                    <p:nvPicPr>
                      <p:cNvPr id="24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83" y="4031827"/>
                        <a:ext cx="2812424" cy="44448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3970997" y="3863834"/>
          <a:ext cx="5402584" cy="83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7" name="Egyenlet" r:id="rId5" imgW="2781300" imgH="431800" progId="Equation.3">
                  <p:embed/>
                </p:oleObj>
              </mc:Choice>
              <mc:Fallback>
                <p:oleObj name="Egyenlet" r:id="rId5" imgW="2781300" imgH="431800" progId="Equation.3">
                  <p:embed/>
                  <p:pic>
                    <p:nvPicPr>
                      <p:cNvPr id="24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997" y="3863834"/>
                        <a:ext cx="5402584" cy="8364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6205885" y="4824544"/>
          <a:ext cx="1260078" cy="44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8" name="Egyenlet" r:id="rId7" imgW="647700" imgH="228600" progId="Equation.3">
                  <p:embed/>
                </p:oleObj>
              </mc:Choice>
              <mc:Fallback>
                <p:oleObj name="Egyenlet" r:id="rId7" imgW="647700" imgH="228600" progId="Equation.3">
                  <p:embed/>
                  <p:pic>
                    <p:nvPicPr>
                      <p:cNvPr id="24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885" y="4824544"/>
                        <a:ext cx="1260078" cy="4427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3130945" y="4787794"/>
          <a:ext cx="2833425" cy="442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9" name="Egyenlet" r:id="rId9" imgW="1460500" imgH="228600" progId="Equation.3">
                  <p:embed/>
                </p:oleObj>
              </mc:Choice>
              <mc:Fallback>
                <p:oleObj name="Egyenlet" r:id="rId9" imgW="1460500" imgH="228600" progId="Equation.3">
                  <p:embed/>
                  <p:pic>
                    <p:nvPicPr>
                      <p:cNvPr id="245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945" y="4787794"/>
                        <a:ext cx="2833425" cy="4427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3528219" y="4115823"/>
            <a:ext cx="336021" cy="33598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hu-HU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72042" y="4703798"/>
            <a:ext cx="2220888" cy="43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2200" b="0"/>
              <a:t>A kollektor körre:</a:t>
            </a:r>
          </a:p>
        </p:txBody>
      </p:sp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948559" y="5291772"/>
          <a:ext cx="2933182" cy="442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0" name="Egyenlet" r:id="rId11" imgW="1511300" imgH="228600" progId="Equation.3">
                  <p:embed/>
                </p:oleObj>
              </mc:Choice>
              <mc:Fallback>
                <p:oleObj name="Egyenlet" r:id="rId11" imgW="1511300" imgH="228600" progId="Equation.3">
                  <p:embed/>
                  <p:pic>
                    <p:nvPicPr>
                      <p:cNvPr id="245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559" y="5291772"/>
                        <a:ext cx="2933182" cy="4427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4583535" y="5291772"/>
          <a:ext cx="4599285" cy="447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1" name="Egyenlet" r:id="rId13" imgW="2336800" imgH="228600" progId="Equation.3">
                  <p:embed/>
                </p:oleObj>
              </mc:Choice>
              <mc:Fallback>
                <p:oleObj name="Egyenlet" r:id="rId13" imgW="2336800" imgH="228600" progId="Equation.3">
                  <p:embed/>
                  <p:pic>
                    <p:nvPicPr>
                      <p:cNvPr id="245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535" y="5291772"/>
                        <a:ext cx="4599285" cy="44798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56047" y="5795751"/>
            <a:ext cx="8418022" cy="77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2200" b="0"/>
              <a:t>Mivel U</a:t>
            </a:r>
            <a:r>
              <a:rPr lang="hu-HU" sz="2200" b="0" baseline="-25000"/>
              <a:t>CE</a:t>
            </a:r>
            <a:r>
              <a:rPr lang="hu-HU" sz="2200" b="0"/>
              <a:t> &gt; 0,2 V,  kezdeti feltételezésünk, miszerint a BJT aktív üzemállapotban működik, helyes volt.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7728479" y="197602"/>
            <a:ext cx="2184135" cy="57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/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1</a:t>
            </a:r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. 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360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40052" y="251989"/>
            <a:ext cx="8568531" cy="671971"/>
          </a:xfrm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</a:extLst>
        </p:spPr>
        <p:txBody>
          <a:bodyPr/>
          <a:lstStyle/>
          <a:p>
            <a:r>
              <a:rPr lang="hu-HU" smtClean="0"/>
              <a:t>Megoldás 2/2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5754357" y="922211"/>
          <a:ext cx="3890492" cy="1671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2" name="Egyenlet" r:id="rId3" imgW="2005729" imgH="863225" progId="Equation.3">
                  <p:embed/>
                </p:oleObj>
              </mc:Choice>
              <mc:Fallback>
                <p:oleObj name="Egyenlet" r:id="rId3" imgW="2005729" imgH="863225" progId="Equation.3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357" y="922211"/>
                        <a:ext cx="3890492" cy="16711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20026" y="1007957"/>
            <a:ext cx="4804048" cy="43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 sz="2200" b="0" i="1"/>
              <a:t>B)</a:t>
            </a:r>
            <a:r>
              <a:rPr lang="en-AU" sz="2200" b="0" i="1">
                <a:solidFill>
                  <a:srgbClr val="FF0000"/>
                </a:solidFill>
              </a:rPr>
              <a:t> R</a:t>
            </a:r>
            <a:r>
              <a:rPr lang="en-AU" sz="2200" b="0" i="1" baseline="-25000">
                <a:solidFill>
                  <a:srgbClr val="FF0000"/>
                </a:solidFill>
              </a:rPr>
              <a:t>B</a:t>
            </a:r>
            <a:r>
              <a:rPr lang="en-AU" sz="2200" b="0" i="1">
                <a:solidFill>
                  <a:srgbClr val="FF0000"/>
                </a:solidFill>
              </a:rPr>
              <a:t> = 150 k</a:t>
            </a:r>
            <a:r>
              <a:rPr lang="en-AU" sz="2200" b="0" i="1">
                <a:solidFill>
                  <a:srgbClr val="FF0000"/>
                </a:solidFill>
                <a:sym typeface="Symbol" pitchFamily="18" charset="2"/>
              </a:rPr>
              <a:t></a:t>
            </a:r>
            <a:r>
              <a:rPr lang="hu-HU" sz="2200" b="0"/>
              <a:t>  esetén a fentiek alapján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95037" y="2985372"/>
            <a:ext cx="8904552" cy="179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2200" b="0" dirty="0"/>
              <a:t>Nyilvánvaló, hogy pozitív tápfeszültség és földelt </a:t>
            </a:r>
            <a:r>
              <a:rPr lang="hu-HU" sz="2200" b="0" dirty="0" err="1"/>
              <a:t>emitter</a:t>
            </a:r>
            <a:r>
              <a:rPr lang="hu-HU" sz="2200" b="0" dirty="0"/>
              <a:t> esetén negatív </a:t>
            </a:r>
            <a:r>
              <a:rPr lang="hu-HU" sz="2200" b="0" i="1" dirty="0"/>
              <a:t>U</a:t>
            </a:r>
            <a:r>
              <a:rPr lang="hu-HU" sz="2200" b="0" i="1" baseline="-25000" dirty="0"/>
              <a:t>CE</a:t>
            </a:r>
            <a:r>
              <a:rPr lang="hu-HU" sz="2200" b="0" dirty="0"/>
              <a:t> feszültség lehetetlen, így a kezdeti feltételezésünk nem volt </a:t>
            </a:r>
            <a:r>
              <a:rPr lang="hu-HU" sz="2200" b="0" dirty="0" smtClean="0"/>
              <a:t>helyes, vagyis a BJT telítéses üzemmódban működik.</a:t>
            </a:r>
            <a:endParaRPr lang="hu-HU" sz="2200" b="0" dirty="0"/>
          </a:p>
          <a:p>
            <a:r>
              <a:rPr lang="hu-HU" sz="2200" b="0" dirty="0"/>
              <a:t>A kollektor-</a:t>
            </a:r>
            <a:r>
              <a:rPr lang="hu-HU" sz="2200" b="0" dirty="0" err="1"/>
              <a:t>emitter</a:t>
            </a:r>
            <a:r>
              <a:rPr lang="hu-HU" sz="2200" b="0" dirty="0"/>
              <a:t> feszültsége: </a:t>
            </a:r>
            <a:r>
              <a:rPr lang="hu-HU" sz="2200" b="0" i="1" dirty="0" err="1"/>
              <a:t>U</a:t>
            </a:r>
            <a:r>
              <a:rPr lang="hu-HU" sz="2200" b="0" i="1" baseline="-25000" dirty="0" err="1"/>
              <a:t>CEsat</a:t>
            </a:r>
            <a:r>
              <a:rPr lang="hu-HU" sz="2200" b="0" baseline="-25000" dirty="0"/>
              <a:t> </a:t>
            </a:r>
            <a:r>
              <a:rPr lang="hu-HU" sz="2200" b="0" dirty="0"/>
              <a:t>= 0,2 V. </a:t>
            </a:r>
          </a:p>
          <a:p>
            <a:r>
              <a:rPr lang="hu-HU" sz="2200" b="0" dirty="0"/>
              <a:t>Ezekkel az értékekkel:</a:t>
            </a:r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>
            <p:extLst/>
          </p:nvPr>
        </p:nvGraphicFramePr>
        <p:xfrm>
          <a:off x="3284080" y="5194244"/>
          <a:ext cx="4415523" cy="1627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3" name="Egyenlet" r:id="rId5" imgW="2273300" imgH="838200" progId="Equation.3">
                  <p:embed/>
                </p:oleObj>
              </mc:Choice>
              <mc:Fallback>
                <p:oleObj name="Egyenlet" r:id="rId5" imgW="2273300" imgH="838200" progId="Equation.3">
                  <p:embed/>
                  <p:pic>
                    <p:nvPicPr>
                      <p:cNvPr id="25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080" y="5194244"/>
                        <a:ext cx="4415523" cy="16274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7728479" y="197602"/>
            <a:ext cx="2184135" cy="57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/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1</a:t>
            </a:r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. </a:t>
            </a:r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6065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6518" y="605474"/>
            <a:ext cx="9804108" cy="671971"/>
          </a:xfrm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</a:extLst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 példa: Negatív tápfeszültség</a:t>
            </a:r>
          </a:p>
        </p:txBody>
      </p:sp>
      <p:graphicFrame>
        <p:nvGraphicFramePr>
          <p:cNvPr id="26627" name="Object 11"/>
          <p:cNvGraphicFramePr>
            <a:graphicFrameLocks noChangeAspect="1"/>
          </p:cNvGraphicFramePr>
          <p:nvPr/>
        </p:nvGraphicFramePr>
        <p:xfrm>
          <a:off x="5675602" y="2827879"/>
          <a:ext cx="3591223" cy="4285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4" name="Bitmap Image" r:id="rId3" imgW="2809524" imgH="3352381" progId="Paint.Picture">
                  <p:embed/>
                </p:oleObj>
              </mc:Choice>
              <mc:Fallback>
                <p:oleObj name="Bitmap Image" r:id="rId3" imgW="2809524" imgH="3352381" progId="Paint.Picture">
                  <p:embed/>
                  <p:pic>
                    <p:nvPicPr>
                      <p:cNvPr id="266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602" y="2827879"/>
                        <a:ext cx="3591223" cy="4285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435778" y="3303858"/>
            <a:ext cx="4921305" cy="194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2000" b="0" i="1">
                <a:sym typeface="Symbol" pitchFamily="18" charset="2"/>
              </a:rPr>
              <a:t>Adatok:</a:t>
            </a:r>
          </a:p>
          <a:p>
            <a:pPr>
              <a:buFontTx/>
              <a:buChar char="•"/>
            </a:pPr>
            <a:r>
              <a:rPr lang="hu-HU" sz="2000" b="0" i="1">
                <a:sym typeface="Symbol" pitchFamily="18" charset="2"/>
              </a:rPr>
              <a:t> </a:t>
            </a:r>
            <a:r>
              <a:rPr lang="hu-HU" sz="2000" b="0">
                <a:sym typeface="Symbol" pitchFamily="18" charset="2"/>
              </a:rPr>
              <a:t>a közös emitteres, nagyjelű áramerősítési tényező: </a:t>
            </a:r>
            <a:r>
              <a:rPr lang="hu-HU" sz="2000" b="0" i="1">
                <a:sym typeface="Symbol" pitchFamily="18" charset="2"/>
              </a:rPr>
              <a:t>B</a:t>
            </a:r>
            <a:r>
              <a:rPr lang="hu-HU" sz="2000" b="0" i="1" baseline="-25000"/>
              <a:t> </a:t>
            </a:r>
            <a:r>
              <a:rPr lang="hu-HU" sz="2000" b="0"/>
              <a:t>= 100</a:t>
            </a:r>
          </a:p>
          <a:p>
            <a:pPr>
              <a:buFontTx/>
              <a:buChar char="•"/>
            </a:pPr>
            <a:r>
              <a:rPr lang="hu-HU" sz="2000" b="0"/>
              <a:t> a telítési maradékfeszültség: </a:t>
            </a:r>
            <a:r>
              <a:rPr lang="hu-HU" sz="2000" b="0" i="1"/>
              <a:t>U</a:t>
            </a:r>
            <a:r>
              <a:rPr lang="hu-HU" sz="2000" b="0" i="1" baseline="-25000"/>
              <a:t>CEsat</a:t>
            </a:r>
            <a:r>
              <a:rPr lang="hu-HU" sz="2000" b="0" i="1"/>
              <a:t> </a:t>
            </a:r>
            <a:r>
              <a:rPr lang="hu-HU" sz="2000" b="0"/>
              <a:t>= 0,2V</a:t>
            </a:r>
          </a:p>
          <a:p>
            <a:pPr>
              <a:buFontTx/>
              <a:buChar char="•"/>
            </a:pPr>
            <a:r>
              <a:rPr lang="hu-HU" sz="2000" b="0"/>
              <a:t> a nyitott bázis-emitter átmeneten eső feszültség:</a:t>
            </a:r>
            <a:r>
              <a:rPr lang="hu-HU" sz="2000" b="0" i="1"/>
              <a:t> U</a:t>
            </a:r>
            <a:r>
              <a:rPr lang="hu-HU" sz="2000" b="0" i="1" baseline="-25000"/>
              <a:t>BE</a:t>
            </a:r>
            <a:r>
              <a:rPr lang="hu-HU" sz="2000" b="0"/>
              <a:t> = 0,7 V</a:t>
            </a:r>
            <a:endParaRPr lang="hu-HU" sz="2000" b="0" i="1"/>
          </a:p>
        </p:txBody>
      </p:sp>
      <p:sp>
        <p:nvSpPr>
          <p:cNvPr id="26629" name="Text Box 12"/>
          <p:cNvSpPr txBox="1">
            <a:spLocks noChangeArrowheads="1"/>
          </p:cNvSpPr>
          <p:nvPr/>
        </p:nvSpPr>
        <p:spPr bwMode="auto">
          <a:xfrm>
            <a:off x="276517" y="1716677"/>
            <a:ext cx="9408583" cy="71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2000" b="0">
                <a:solidFill>
                  <a:srgbClr val="000066"/>
                </a:solidFill>
              </a:rPr>
              <a:t>Határozzuk meg az ábrán látható kapcsolásban </a:t>
            </a:r>
            <a:r>
              <a:rPr lang="hu-HU" sz="2000" b="0" smtClean="0">
                <a:solidFill>
                  <a:srgbClr val="000066"/>
                </a:solidFill>
              </a:rPr>
              <a:t>az npn </a:t>
            </a:r>
            <a:r>
              <a:rPr lang="hu-HU" sz="2000" b="0">
                <a:solidFill>
                  <a:srgbClr val="000066"/>
                </a:solidFill>
              </a:rPr>
              <a:t>bipoláris tranzisztor működési tartományát (üzemállapotát) és az </a:t>
            </a:r>
            <a:r>
              <a:rPr lang="hu-HU" sz="2000" b="0" i="1">
                <a:solidFill>
                  <a:srgbClr val="000066"/>
                </a:solidFill>
              </a:rPr>
              <a:t>I</a:t>
            </a:r>
            <a:r>
              <a:rPr lang="hu-HU" sz="2000" b="0" i="1" baseline="-25000">
                <a:solidFill>
                  <a:srgbClr val="000066"/>
                </a:solidFill>
              </a:rPr>
              <a:t>B</a:t>
            </a:r>
            <a:r>
              <a:rPr lang="hu-HU" sz="2000" b="0" i="1">
                <a:solidFill>
                  <a:srgbClr val="000066"/>
                </a:solidFill>
              </a:rPr>
              <a:t>, I</a:t>
            </a:r>
            <a:r>
              <a:rPr lang="hu-HU" sz="2000" b="0" i="1" baseline="-25000">
                <a:solidFill>
                  <a:srgbClr val="000066"/>
                </a:solidFill>
              </a:rPr>
              <a:t>C</a:t>
            </a:r>
            <a:r>
              <a:rPr lang="hu-HU" sz="2000" b="0">
                <a:solidFill>
                  <a:srgbClr val="000066"/>
                </a:solidFill>
              </a:rPr>
              <a:t> és </a:t>
            </a:r>
            <a:r>
              <a:rPr lang="hu-HU" sz="2000" b="0" i="1">
                <a:solidFill>
                  <a:srgbClr val="000066"/>
                </a:solidFill>
              </a:rPr>
              <a:t>U</a:t>
            </a:r>
            <a:r>
              <a:rPr lang="hu-HU" sz="2000" b="0" i="1" baseline="-25000">
                <a:solidFill>
                  <a:srgbClr val="000066"/>
                </a:solidFill>
              </a:rPr>
              <a:t>CE</a:t>
            </a:r>
            <a:r>
              <a:rPr lang="hu-HU" sz="2000" b="0">
                <a:solidFill>
                  <a:srgbClr val="000066"/>
                </a:solidFill>
              </a:rPr>
              <a:t> munkaponti áram és feszültség értékeket!</a:t>
            </a:r>
            <a:endParaRPr lang="hu-HU" sz="2000" b="0"/>
          </a:p>
        </p:txBody>
      </p:sp>
    </p:spTree>
    <p:extLst>
      <p:ext uri="{BB962C8B-B14F-4D97-AF65-F5344CB8AC3E}">
        <p14:creationId xmlns:p14="http://schemas.microsoft.com/office/powerpoint/2010/main" val="34259707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40052" y="251989"/>
            <a:ext cx="8568531" cy="671971"/>
          </a:xfrm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</a:extLst>
        </p:spPr>
        <p:txBody>
          <a:bodyPr/>
          <a:lstStyle/>
          <a:p>
            <a:r>
              <a:rPr lang="hu-HU" smtClean="0"/>
              <a:t>Megoldás 2/1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88036" y="1259947"/>
            <a:ext cx="9240573" cy="178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2200" b="0"/>
              <a:t>Az áramkör jellegzetességei:</a:t>
            </a:r>
          </a:p>
          <a:p>
            <a:pPr lvl="1">
              <a:buFontTx/>
              <a:buChar char="•"/>
            </a:pPr>
            <a:r>
              <a:rPr lang="hu-HU" sz="2200" b="0"/>
              <a:t> emitter ellenállás is szerepel</a:t>
            </a:r>
          </a:p>
          <a:p>
            <a:pPr lvl="1">
              <a:buFontTx/>
              <a:buChar char="•"/>
            </a:pPr>
            <a:r>
              <a:rPr lang="hu-HU" sz="2200" b="0"/>
              <a:t> a bázis és kollektor ellenállások a földre kapcsolódnak</a:t>
            </a:r>
          </a:p>
          <a:p>
            <a:r>
              <a:rPr lang="hu-HU" sz="2200" b="0" i="1"/>
              <a:t>Aktív működési tartományt feltételezünk.</a:t>
            </a:r>
          </a:p>
          <a:p>
            <a:r>
              <a:rPr lang="hu-HU" sz="2200" b="0"/>
              <a:t>A bázis-emitter körre a huroktörvény: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2203387" y="3275859"/>
          <a:ext cx="3675228" cy="421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2" name="Egyenlet" r:id="rId3" imgW="1866090" imgH="215806" progId="Equation.3">
                  <p:embed/>
                </p:oleObj>
              </mc:Choice>
              <mc:Fallback>
                <p:oleObj name="Egyenlet" r:id="rId3" imgW="1866090" imgH="215806" progId="Equation.3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387" y="3275859"/>
                        <a:ext cx="3675228" cy="4217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88037" y="3863834"/>
            <a:ext cx="3797735" cy="77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2200" b="0"/>
              <a:t>A csomóponti törvény alapján</a:t>
            </a:r>
          </a:p>
          <a:p>
            <a:r>
              <a:rPr lang="hu-HU" sz="2200" b="0"/>
              <a:t>amivel a huroktörvény: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564283" y="3786837"/>
            <a:ext cx="3145068" cy="44033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2200" b="0" i="1"/>
              <a:t>I</a:t>
            </a:r>
            <a:r>
              <a:rPr lang="hu-HU" sz="2200" b="0" i="1" baseline="-25000"/>
              <a:t>E</a:t>
            </a:r>
            <a:r>
              <a:rPr lang="hu-HU" sz="2200" b="0" i="1"/>
              <a:t> =  I</a:t>
            </a:r>
            <a:r>
              <a:rPr lang="hu-HU" sz="2200" b="0" i="1" baseline="-25000"/>
              <a:t>B </a:t>
            </a:r>
            <a:r>
              <a:rPr lang="hu-HU" sz="2200" b="0" i="1"/>
              <a:t>+ I</a:t>
            </a:r>
            <a:r>
              <a:rPr lang="hu-HU" sz="2200" b="0" i="1" baseline="-25000"/>
              <a:t>C</a:t>
            </a:r>
            <a:r>
              <a:rPr lang="hu-HU" sz="2200" b="0" i="1"/>
              <a:t> </a:t>
            </a:r>
            <a:r>
              <a:rPr lang="hu-HU" sz="2200" b="0"/>
              <a:t>és  </a:t>
            </a:r>
            <a:r>
              <a:rPr lang="hu-HU" sz="2200" b="0" i="1"/>
              <a:t>I</a:t>
            </a:r>
            <a:r>
              <a:rPr lang="hu-HU" sz="2200" b="0" i="1" baseline="-25000"/>
              <a:t>C</a:t>
            </a:r>
            <a:r>
              <a:rPr lang="hu-HU" sz="2200" b="0" i="1"/>
              <a:t> =  </a:t>
            </a:r>
            <a:r>
              <a:rPr lang="hu-HU" sz="2200" b="0" i="1">
                <a:sym typeface="Symbol" pitchFamily="18" charset="2"/>
              </a:rPr>
              <a:t>B</a:t>
            </a:r>
            <a:r>
              <a:rPr lang="hu-HU" sz="2200" b="0" i="1"/>
              <a:t> I</a:t>
            </a:r>
            <a:r>
              <a:rPr lang="hu-HU" sz="2200" b="0" i="1" baseline="-25000"/>
              <a:t>B</a:t>
            </a:r>
            <a:r>
              <a:rPr lang="hu-HU" sz="2200" b="0"/>
              <a:t>,</a:t>
            </a:r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1104320" y="4731797"/>
          <a:ext cx="3937744" cy="419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3" name="Egyenlet" r:id="rId5" imgW="2005729" imgH="215806" progId="Equation.3">
                  <p:embed/>
                </p:oleObj>
              </mc:Choice>
              <mc:Fallback>
                <p:oleObj name="Egyenlet" r:id="rId5" imgW="2005729" imgH="215806" progId="Equation.3">
                  <p:embed/>
                  <p:pic>
                    <p:nvPicPr>
                      <p:cNvPr id="276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320" y="4731797"/>
                        <a:ext cx="3937744" cy="4199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381524" y="5795751"/>
          <a:ext cx="7334705" cy="83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4" name="Egyenlet" r:id="rId7" imgW="3771900" imgH="431800" progId="Equation.3">
                  <p:embed/>
                </p:oleObj>
              </mc:Choice>
              <mc:Fallback>
                <p:oleObj name="Egyenlet" r:id="rId7" imgW="3771900" imgH="431800" progId="Equation.3">
                  <p:embed/>
                  <p:pic>
                    <p:nvPicPr>
                      <p:cNvPr id="276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24" y="5795751"/>
                        <a:ext cx="7334705" cy="8364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72042" y="5207777"/>
            <a:ext cx="2789673" cy="43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2200" b="0"/>
              <a:t>Ebből  </a:t>
            </a:r>
            <a:r>
              <a:rPr lang="hu-HU" sz="2200" b="0" i="1"/>
              <a:t>I</a:t>
            </a:r>
            <a:r>
              <a:rPr lang="hu-HU" sz="2200" b="0" i="1" baseline="-25000"/>
              <a:t>B</a:t>
            </a:r>
            <a:r>
              <a:rPr lang="hu-HU" sz="2200" b="0"/>
              <a:t> értéke 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7728479" y="197602"/>
            <a:ext cx="2184135" cy="57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/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2</a:t>
            </a:r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. </a:t>
            </a:r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748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40052" y="251989"/>
            <a:ext cx="8568531" cy="671971"/>
          </a:xfrm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</a:extLst>
        </p:spPr>
        <p:txBody>
          <a:bodyPr/>
          <a:lstStyle/>
          <a:p>
            <a:r>
              <a:rPr lang="hu-HU" smtClean="0"/>
              <a:t>Megoldás 2/2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36021" y="5039784"/>
            <a:ext cx="8988557" cy="110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2200" b="0" dirty="0"/>
              <a:t>Láthatóan U</a:t>
            </a:r>
            <a:r>
              <a:rPr lang="hu-HU" sz="2200" b="0" baseline="-25000" dirty="0"/>
              <a:t>CE </a:t>
            </a:r>
            <a:r>
              <a:rPr lang="hu-HU" sz="2200" b="0" dirty="0"/>
              <a:t>&gt; 0,2 V, azaz </a:t>
            </a:r>
            <a:r>
              <a:rPr lang="hu-HU" sz="2200" b="0" i="1" dirty="0"/>
              <a:t>kezdeti </a:t>
            </a:r>
            <a:r>
              <a:rPr lang="hu-HU" sz="2200" b="0" i="1" dirty="0" smtClean="0"/>
              <a:t>feltételezésünk, </a:t>
            </a:r>
            <a:r>
              <a:rPr lang="hu-HU" sz="2200" b="0" i="1" dirty="0"/>
              <a:t>miszerint a tranzisztor aktív üzemmódban működik, helyes volt.</a:t>
            </a:r>
            <a:r>
              <a:rPr lang="hu-HU" sz="2200" b="0" dirty="0"/>
              <a:t> </a:t>
            </a:r>
          </a:p>
          <a:p>
            <a:r>
              <a:rPr lang="hu-HU" sz="2200" b="0" dirty="0"/>
              <a:t>A kollektoráram értéke:</a:t>
            </a: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5889116" y="1091954"/>
          <a:ext cx="3655976" cy="444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2" name="Egyenlet" r:id="rId3" imgW="1879600" imgH="228600" progId="Equation.3">
                  <p:embed/>
                </p:oleObj>
              </mc:Choice>
              <mc:Fallback>
                <p:oleObj name="Egyenlet" r:id="rId3" imgW="1879600" imgH="228600" progId="Equation.3">
                  <p:embed/>
                  <p:pic>
                    <p:nvPicPr>
                      <p:cNvPr id="28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116" y="1091954"/>
                        <a:ext cx="3655976" cy="44448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2390648" y="2099910"/>
          <a:ext cx="1659103" cy="63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3" name="Egyenlet" r:id="rId5" imgW="863225" imgH="330057" progId="Equation.3">
                  <p:embed/>
                </p:oleObj>
              </mc:Choice>
              <mc:Fallback>
                <p:oleObj name="Egyenlet" r:id="rId5" imgW="863225" imgH="330057" progId="Equation.3">
                  <p:embed/>
                  <p:pic>
                    <p:nvPicPr>
                      <p:cNvPr id="28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648" y="2099910"/>
                        <a:ext cx="1659103" cy="6352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20026" y="1091954"/>
            <a:ext cx="5040265" cy="44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hu-HU" sz="2200"/>
              <a:t>A kimeneti körre felírható huroktörvény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36022" y="1595932"/>
            <a:ext cx="7874374" cy="44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hu-HU" sz="2200"/>
              <a:t>A csomóponti törvényben az I</a:t>
            </a:r>
            <a:r>
              <a:rPr lang="hu-HU" sz="2200" baseline="-25000"/>
              <a:t>E</a:t>
            </a:r>
            <a:r>
              <a:rPr lang="hu-HU" sz="2200"/>
              <a:t> és I</a:t>
            </a:r>
            <a:r>
              <a:rPr lang="hu-HU" sz="2200" baseline="-25000"/>
              <a:t>C</a:t>
            </a:r>
            <a:r>
              <a:rPr lang="hu-HU" sz="2200"/>
              <a:t> áramokat I</a:t>
            </a:r>
            <a:r>
              <a:rPr lang="hu-HU" sz="2200" baseline="-25000"/>
              <a:t>B</a:t>
            </a:r>
            <a:r>
              <a:rPr lang="hu-HU" sz="2200"/>
              <a:t>-vel kifejezve</a:t>
            </a:r>
          </a:p>
        </p:txBody>
      </p:sp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5290579" y="2183906"/>
          <a:ext cx="1249577" cy="440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4" name="Egyenlet" r:id="rId7" imgW="647700" imgH="228600" progId="Equation.3">
                  <p:embed/>
                </p:oleObj>
              </mc:Choice>
              <mc:Fallback>
                <p:oleObj name="Egyenlet" r:id="rId7" imgW="647700" imgH="228600" progId="Equation.3">
                  <p:embed/>
                  <p:pic>
                    <p:nvPicPr>
                      <p:cNvPr id="286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0579" y="2183906"/>
                        <a:ext cx="1249577" cy="44098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2304894" y="2939873"/>
          <a:ext cx="4179259" cy="442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5" name="Egyenlet" r:id="rId9" imgW="2159000" imgH="228600" progId="Equation.3">
                  <p:embed/>
                </p:oleObj>
              </mc:Choice>
              <mc:Fallback>
                <p:oleObj name="Egyenlet" r:id="rId9" imgW="2159000" imgH="228600" progId="Equation.3">
                  <p:embed/>
                  <p:pic>
                    <p:nvPicPr>
                      <p:cNvPr id="286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894" y="2939873"/>
                        <a:ext cx="4179259" cy="4427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420026" y="3527849"/>
            <a:ext cx="4451514" cy="44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r>
              <a:rPr lang="hu-HU" sz="2200"/>
              <a:t>Amiből </a:t>
            </a:r>
            <a:r>
              <a:rPr lang="hu-HU" sz="2200" i="1"/>
              <a:t>U</a:t>
            </a:r>
            <a:r>
              <a:rPr lang="hu-HU" sz="2200" i="1" baseline="-25000"/>
              <a:t>CE</a:t>
            </a:r>
            <a:r>
              <a:rPr lang="hu-HU" sz="2200"/>
              <a:t>-re a következő adódik</a:t>
            </a:r>
          </a:p>
        </p:txBody>
      </p:sp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423527" y="3972330"/>
          <a:ext cx="9482088" cy="83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6" name="Egyenlet" r:id="rId11" imgW="4889500" imgH="431800" progId="Equation.3">
                  <p:embed/>
                </p:oleObj>
              </mc:Choice>
              <mc:Fallback>
                <p:oleObj name="Egyenlet" r:id="rId11" imgW="4889500" imgH="431800" progId="Equation.3">
                  <p:embed/>
                  <p:pic>
                    <p:nvPicPr>
                      <p:cNvPr id="286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27" y="3972330"/>
                        <a:ext cx="9482088" cy="8364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3024187" y="6215733"/>
          <a:ext cx="4011249" cy="442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7" name="Egyenlet" r:id="rId13" imgW="2070100" imgH="228600" progId="Equation.3">
                  <p:embed/>
                </p:oleObj>
              </mc:Choice>
              <mc:Fallback>
                <p:oleObj name="Egyenlet" r:id="rId13" imgW="2070100" imgH="228600" progId="Equation.3">
                  <p:embed/>
                  <p:pic>
                    <p:nvPicPr>
                      <p:cNvPr id="286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7" y="6215733"/>
                        <a:ext cx="4011249" cy="4427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7728479" y="197602"/>
            <a:ext cx="2184135" cy="57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/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2</a:t>
            </a:r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. </a:t>
            </a:r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8979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9"/>
          <p:cNvSpPr>
            <a:spLocks noChangeArrowheads="1"/>
          </p:cNvSpPr>
          <p:nvPr/>
        </p:nvSpPr>
        <p:spPr bwMode="auto">
          <a:xfrm>
            <a:off x="3214951" y="1874171"/>
            <a:ext cx="3333956" cy="452530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hu-HU"/>
          </a:p>
        </p:txBody>
      </p:sp>
      <p:grpSp>
        <p:nvGrpSpPr>
          <p:cNvPr id="29700" name="Group 7"/>
          <p:cNvGrpSpPr>
            <a:grpSpLocks/>
          </p:cNvGrpSpPr>
          <p:nvPr/>
        </p:nvGrpSpPr>
        <p:grpSpPr bwMode="auto">
          <a:xfrm>
            <a:off x="3372460" y="2112161"/>
            <a:ext cx="3032937" cy="4047575"/>
            <a:chOff x="-1" y="0"/>
            <a:chExt cx="20001" cy="20004"/>
          </a:xfrm>
        </p:grpSpPr>
        <p:sp>
          <p:nvSpPr>
            <p:cNvPr id="29701" name="Rectangle 8"/>
            <p:cNvSpPr>
              <a:spLocks noChangeArrowheads="1"/>
            </p:cNvSpPr>
            <p:nvPr/>
          </p:nvSpPr>
          <p:spPr bwMode="auto">
            <a:xfrm>
              <a:off x="17396" y="0"/>
              <a:ext cx="2604" cy="1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U</a:t>
              </a:r>
              <a:r>
                <a:rPr lang="hu-HU" sz="1300" baseline="-25000"/>
                <a:t>CC</a:t>
              </a:r>
              <a:endParaRPr lang="en-US"/>
            </a:p>
          </p:txBody>
        </p:sp>
        <p:sp>
          <p:nvSpPr>
            <p:cNvPr id="29702" name="Line 9"/>
            <p:cNvSpPr>
              <a:spLocks noChangeShapeType="1"/>
            </p:cNvSpPr>
            <p:nvPr/>
          </p:nvSpPr>
          <p:spPr bwMode="auto">
            <a:xfrm>
              <a:off x="3957" y="963"/>
              <a:ext cx="12539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29703" name="Group 10"/>
            <p:cNvGrpSpPr>
              <a:grpSpLocks/>
            </p:cNvGrpSpPr>
            <p:nvPr/>
          </p:nvGrpSpPr>
          <p:grpSpPr bwMode="auto">
            <a:xfrm>
              <a:off x="13768" y="18547"/>
              <a:ext cx="2206" cy="1457"/>
              <a:chOff x="0" y="-107"/>
              <a:chExt cx="20000" cy="20107"/>
            </a:xfrm>
          </p:grpSpPr>
          <p:sp>
            <p:nvSpPr>
              <p:cNvPr id="29760" name="Line 11"/>
              <p:cNvSpPr>
                <a:spLocks noChangeShapeType="1"/>
              </p:cNvSpPr>
              <p:nvPr/>
            </p:nvSpPr>
            <p:spPr bwMode="auto">
              <a:xfrm>
                <a:off x="0" y="19931"/>
                <a:ext cx="20000" cy="69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761" name="Line 12"/>
              <p:cNvSpPr>
                <a:spLocks noChangeShapeType="1"/>
              </p:cNvSpPr>
              <p:nvPr/>
            </p:nvSpPr>
            <p:spPr bwMode="auto">
              <a:xfrm flipV="1">
                <a:off x="9973" y="-107"/>
                <a:ext cx="54" cy="174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29704" name="Oval 13"/>
            <p:cNvSpPr>
              <a:spLocks noChangeArrowheads="1"/>
            </p:cNvSpPr>
            <p:nvPr/>
          </p:nvSpPr>
          <p:spPr bwMode="auto">
            <a:xfrm>
              <a:off x="16489" y="747"/>
              <a:ext cx="660" cy="45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705" name="Oval 14"/>
            <p:cNvSpPr>
              <a:spLocks noChangeArrowheads="1"/>
            </p:cNvSpPr>
            <p:nvPr/>
          </p:nvSpPr>
          <p:spPr bwMode="auto">
            <a:xfrm>
              <a:off x="14469" y="7574"/>
              <a:ext cx="440" cy="3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706" name="Oval 15"/>
            <p:cNvSpPr>
              <a:spLocks noChangeArrowheads="1"/>
            </p:cNvSpPr>
            <p:nvPr/>
          </p:nvSpPr>
          <p:spPr bwMode="auto">
            <a:xfrm>
              <a:off x="14428" y="778"/>
              <a:ext cx="440" cy="35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707" name="Oval 16"/>
            <p:cNvSpPr>
              <a:spLocks noChangeArrowheads="1"/>
            </p:cNvSpPr>
            <p:nvPr/>
          </p:nvSpPr>
          <p:spPr bwMode="auto">
            <a:xfrm>
              <a:off x="3957" y="10427"/>
              <a:ext cx="440" cy="35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708" name="Rectangle 17"/>
            <p:cNvSpPr>
              <a:spLocks noChangeArrowheads="1"/>
            </p:cNvSpPr>
            <p:nvPr/>
          </p:nvSpPr>
          <p:spPr bwMode="auto">
            <a:xfrm>
              <a:off x="15500" y="7147"/>
              <a:ext cx="2253" cy="1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U</a:t>
              </a:r>
              <a:r>
                <a:rPr lang="hu-HU" sz="1300" baseline="-25000"/>
                <a:t>C</a:t>
              </a:r>
              <a:endParaRPr lang="en-US"/>
            </a:p>
          </p:txBody>
        </p:sp>
        <p:sp>
          <p:nvSpPr>
            <p:cNvPr id="29709" name="Rectangle 18"/>
            <p:cNvSpPr>
              <a:spLocks noChangeArrowheads="1"/>
            </p:cNvSpPr>
            <p:nvPr/>
          </p:nvSpPr>
          <p:spPr bwMode="auto">
            <a:xfrm>
              <a:off x="15706" y="11539"/>
              <a:ext cx="2253" cy="1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U</a:t>
              </a:r>
              <a:r>
                <a:rPr lang="hu-HU" sz="1300" baseline="-25000"/>
                <a:t>E</a:t>
              </a:r>
              <a:endParaRPr lang="en-US"/>
            </a:p>
          </p:txBody>
        </p:sp>
        <p:sp>
          <p:nvSpPr>
            <p:cNvPr id="29710" name="Rectangle 19"/>
            <p:cNvSpPr>
              <a:spLocks noChangeArrowheads="1"/>
            </p:cNvSpPr>
            <p:nvPr/>
          </p:nvSpPr>
          <p:spPr bwMode="auto">
            <a:xfrm>
              <a:off x="4452" y="10890"/>
              <a:ext cx="2253" cy="1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U</a:t>
              </a:r>
              <a:r>
                <a:rPr lang="hu-HU" sz="1300" baseline="-25000"/>
                <a:t>B</a:t>
              </a:r>
              <a:endParaRPr lang="en-US"/>
            </a:p>
          </p:txBody>
        </p:sp>
        <p:sp>
          <p:nvSpPr>
            <p:cNvPr id="29711" name="Rectangle 20"/>
            <p:cNvSpPr>
              <a:spLocks noChangeArrowheads="1"/>
            </p:cNvSpPr>
            <p:nvPr/>
          </p:nvSpPr>
          <p:spPr bwMode="auto">
            <a:xfrm>
              <a:off x="14923" y="9495"/>
              <a:ext cx="1820" cy="18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T</a:t>
              </a:r>
              <a:r>
                <a:rPr lang="hu-HU" sz="1300" baseline="-25000"/>
                <a:t>1</a:t>
              </a:r>
              <a:endParaRPr lang="en-US"/>
            </a:p>
          </p:txBody>
        </p:sp>
        <p:sp>
          <p:nvSpPr>
            <p:cNvPr id="29712" name="Rectangle 21"/>
            <p:cNvSpPr>
              <a:spLocks noChangeArrowheads="1"/>
            </p:cNvSpPr>
            <p:nvPr/>
          </p:nvSpPr>
          <p:spPr bwMode="auto">
            <a:xfrm>
              <a:off x="10841" y="3656"/>
              <a:ext cx="2728" cy="18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R</a:t>
              </a:r>
              <a:r>
                <a:rPr lang="hu-HU" sz="1300" baseline="-25000"/>
                <a:t>C</a:t>
              </a:r>
              <a:endParaRPr lang="en-US"/>
            </a:p>
          </p:txBody>
        </p:sp>
        <p:sp>
          <p:nvSpPr>
            <p:cNvPr id="29713" name="Rectangle 22"/>
            <p:cNvSpPr>
              <a:spLocks noChangeArrowheads="1"/>
            </p:cNvSpPr>
            <p:nvPr/>
          </p:nvSpPr>
          <p:spPr bwMode="auto">
            <a:xfrm>
              <a:off x="-1" y="4521"/>
              <a:ext cx="2769" cy="18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R</a:t>
              </a:r>
              <a:r>
                <a:rPr lang="hu-HU" sz="1300" baseline="-25000"/>
                <a:t>B</a:t>
              </a:r>
              <a:endParaRPr lang="en-US"/>
            </a:p>
          </p:txBody>
        </p:sp>
        <p:sp>
          <p:nvSpPr>
            <p:cNvPr id="29714" name="Rectangle 23"/>
            <p:cNvSpPr>
              <a:spLocks noChangeArrowheads="1"/>
            </p:cNvSpPr>
            <p:nvPr/>
          </p:nvSpPr>
          <p:spPr bwMode="auto">
            <a:xfrm>
              <a:off x="11501" y="14634"/>
              <a:ext cx="1821" cy="18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R</a:t>
              </a:r>
              <a:r>
                <a:rPr lang="hu-HU" sz="1300" baseline="-25000"/>
                <a:t>E</a:t>
              </a:r>
              <a:endParaRPr lang="en-US"/>
            </a:p>
          </p:txBody>
        </p:sp>
        <p:sp>
          <p:nvSpPr>
            <p:cNvPr id="29715" name="Rectangle 24"/>
            <p:cNvSpPr>
              <a:spLocks noChangeArrowheads="1"/>
            </p:cNvSpPr>
            <p:nvPr/>
          </p:nvSpPr>
          <p:spPr bwMode="auto">
            <a:xfrm>
              <a:off x="16324" y="3774"/>
              <a:ext cx="1821" cy="1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I</a:t>
              </a:r>
              <a:r>
                <a:rPr lang="hu-HU" sz="1300" baseline="-25000"/>
                <a:t>C</a:t>
              </a:r>
              <a:endParaRPr lang="en-US"/>
            </a:p>
          </p:txBody>
        </p:sp>
        <p:sp>
          <p:nvSpPr>
            <p:cNvPr id="29716" name="Rectangle 25"/>
            <p:cNvSpPr>
              <a:spLocks noChangeArrowheads="1"/>
            </p:cNvSpPr>
            <p:nvPr/>
          </p:nvSpPr>
          <p:spPr bwMode="auto">
            <a:xfrm>
              <a:off x="5729" y="4454"/>
              <a:ext cx="1821" cy="1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I</a:t>
              </a:r>
              <a:r>
                <a:rPr lang="hu-HU" sz="1300" baseline="-25000"/>
                <a:t>B</a:t>
              </a:r>
              <a:endParaRPr lang="en-US"/>
            </a:p>
          </p:txBody>
        </p:sp>
        <p:sp>
          <p:nvSpPr>
            <p:cNvPr id="29717" name="Rectangle 26"/>
            <p:cNvSpPr>
              <a:spLocks noChangeArrowheads="1"/>
            </p:cNvSpPr>
            <p:nvPr/>
          </p:nvSpPr>
          <p:spPr bwMode="auto">
            <a:xfrm>
              <a:off x="16407" y="14031"/>
              <a:ext cx="1449" cy="1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hu-HU" sz="1300"/>
                <a:t>I</a:t>
              </a:r>
              <a:r>
                <a:rPr lang="hu-HU" sz="1300" baseline="-25000"/>
                <a:t>E</a:t>
              </a:r>
              <a:endParaRPr lang="en-US"/>
            </a:p>
          </p:txBody>
        </p:sp>
        <p:grpSp>
          <p:nvGrpSpPr>
            <p:cNvPr id="29718" name="Group 27"/>
            <p:cNvGrpSpPr>
              <a:grpSpLocks/>
            </p:cNvGrpSpPr>
            <p:nvPr/>
          </p:nvGrpSpPr>
          <p:grpSpPr bwMode="auto">
            <a:xfrm>
              <a:off x="10470" y="8352"/>
              <a:ext cx="4377" cy="4521"/>
              <a:chOff x="-8" y="-1"/>
              <a:chExt cx="20008" cy="20001"/>
            </a:xfrm>
          </p:grpSpPr>
          <p:sp>
            <p:nvSpPr>
              <p:cNvPr id="29752" name="Line 28"/>
              <p:cNvSpPr>
                <a:spLocks noChangeShapeType="1"/>
              </p:cNvSpPr>
              <p:nvPr/>
            </p:nvSpPr>
            <p:spPr bwMode="auto">
              <a:xfrm>
                <a:off x="19781" y="14647"/>
                <a:ext cx="32" cy="53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753" name="Line 29"/>
              <p:cNvSpPr>
                <a:spLocks noChangeShapeType="1"/>
              </p:cNvSpPr>
              <p:nvPr/>
            </p:nvSpPr>
            <p:spPr bwMode="auto">
              <a:xfrm>
                <a:off x="15164" y="13917"/>
                <a:ext cx="4302" cy="6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754" name="Line 30"/>
              <p:cNvSpPr>
                <a:spLocks noChangeShapeType="1"/>
              </p:cNvSpPr>
              <p:nvPr/>
            </p:nvSpPr>
            <p:spPr bwMode="auto">
              <a:xfrm flipV="1">
                <a:off x="11050" y="4233"/>
                <a:ext cx="32" cy="11803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755" name="Line 31"/>
              <p:cNvSpPr>
                <a:spLocks noChangeShapeType="1"/>
              </p:cNvSpPr>
              <p:nvPr/>
            </p:nvSpPr>
            <p:spPr bwMode="auto">
              <a:xfrm flipH="1">
                <a:off x="-8" y="10112"/>
                <a:ext cx="9518" cy="2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756" name="Line 32"/>
              <p:cNvSpPr>
                <a:spLocks noChangeShapeType="1"/>
              </p:cNvSpPr>
              <p:nvPr/>
            </p:nvSpPr>
            <p:spPr bwMode="auto">
              <a:xfrm>
                <a:off x="12430" y="10387"/>
                <a:ext cx="7036" cy="38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757" name="Line 33"/>
              <p:cNvSpPr>
                <a:spLocks noChangeShapeType="1"/>
              </p:cNvSpPr>
              <p:nvPr/>
            </p:nvSpPr>
            <p:spPr bwMode="auto">
              <a:xfrm flipV="1">
                <a:off x="19781" y="-1"/>
                <a:ext cx="32" cy="469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758" name="Line 34"/>
              <p:cNvSpPr>
                <a:spLocks noChangeShapeType="1"/>
              </p:cNvSpPr>
              <p:nvPr/>
            </p:nvSpPr>
            <p:spPr bwMode="auto">
              <a:xfrm flipH="1" flipV="1">
                <a:off x="17518" y="11342"/>
                <a:ext cx="2482" cy="31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759" name="Line 35"/>
              <p:cNvSpPr>
                <a:spLocks noChangeShapeType="1"/>
              </p:cNvSpPr>
              <p:nvPr/>
            </p:nvSpPr>
            <p:spPr bwMode="auto">
              <a:xfrm flipV="1">
                <a:off x="12430" y="4392"/>
                <a:ext cx="7319" cy="57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9719" name="Group 36"/>
            <p:cNvGrpSpPr>
              <a:grpSpLocks/>
            </p:cNvGrpSpPr>
            <p:nvPr/>
          </p:nvGrpSpPr>
          <p:grpSpPr bwMode="auto">
            <a:xfrm>
              <a:off x="15871" y="13485"/>
              <a:ext cx="1209" cy="3867"/>
              <a:chOff x="-17" y="0"/>
              <a:chExt cx="20035" cy="20001"/>
            </a:xfrm>
          </p:grpSpPr>
          <p:sp>
            <p:nvSpPr>
              <p:cNvPr id="29750" name="Line 37"/>
              <p:cNvSpPr>
                <a:spLocks noChangeShapeType="1"/>
              </p:cNvSpPr>
              <p:nvPr/>
            </p:nvSpPr>
            <p:spPr bwMode="auto">
              <a:xfrm>
                <a:off x="9545" y="0"/>
                <a:ext cx="116" cy="156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751" name="Freeform 38"/>
              <p:cNvSpPr>
                <a:spLocks/>
              </p:cNvSpPr>
              <p:nvPr/>
            </p:nvSpPr>
            <p:spPr bwMode="auto">
              <a:xfrm>
                <a:off x="-17" y="15154"/>
                <a:ext cx="20035" cy="4847"/>
              </a:xfrm>
              <a:custGeom>
                <a:avLst/>
                <a:gdLst>
                  <a:gd name="T0" fmla="*/ 0 w 20000"/>
                  <a:gd name="T1" fmla="*/ 0 h 20000"/>
                  <a:gd name="T2" fmla="*/ 9790 w 20000"/>
                  <a:gd name="T3" fmla="*/ 4820 h 20000"/>
                  <a:gd name="T4" fmla="*/ 19921 w 20000"/>
                  <a:gd name="T5" fmla="*/ 53 h 20000"/>
                  <a:gd name="T6" fmla="*/ 227 w 20000"/>
                  <a:gd name="T7" fmla="*/ 53 h 2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9773" y="19890"/>
                    </a:lnTo>
                    <a:lnTo>
                      <a:pt x="19886" y="220"/>
                    </a:lnTo>
                    <a:lnTo>
                      <a:pt x="227" y="220"/>
                    </a:lnTo>
                  </a:path>
                </a:pathLst>
              </a:custGeom>
              <a:solidFill>
                <a:schemeClr val="bg1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9720" name="Group 39"/>
            <p:cNvGrpSpPr>
              <a:grpSpLocks/>
            </p:cNvGrpSpPr>
            <p:nvPr/>
          </p:nvGrpSpPr>
          <p:grpSpPr bwMode="auto">
            <a:xfrm>
              <a:off x="4946" y="4423"/>
              <a:ext cx="1209" cy="2693"/>
              <a:chOff x="-15" y="0"/>
              <a:chExt cx="20035" cy="20000"/>
            </a:xfrm>
          </p:grpSpPr>
          <p:sp>
            <p:nvSpPr>
              <p:cNvPr id="29748" name="Line 40"/>
              <p:cNvSpPr>
                <a:spLocks noChangeShapeType="1"/>
              </p:cNvSpPr>
              <p:nvPr/>
            </p:nvSpPr>
            <p:spPr bwMode="auto">
              <a:xfrm>
                <a:off x="8867" y="0"/>
                <a:ext cx="116" cy="126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749" name="Freeform 41"/>
              <p:cNvSpPr>
                <a:spLocks/>
              </p:cNvSpPr>
              <p:nvPr/>
            </p:nvSpPr>
            <p:spPr bwMode="auto">
              <a:xfrm>
                <a:off x="-15" y="13041"/>
                <a:ext cx="20035" cy="6959"/>
              </a:xfrm>
              <a:custGeom>
                <a:avLst/>
                <a:gdLst>
                  <a:gd name="T0" fmla="*/ 0 w 20000"/>
                  <a:gd name="T1" fmla="*/ 0 h 20000"/>
                  <a:gd name="T2" fmla="*/ 9790 w 20000"/>
                  <a:gd name="T3" fmla="*/ 6921 h 20000"/>
                  <a:gd name="T4" fmla="*/ 19921 w 20000"/>
                  <a:gd name="T5" fmla="*/ 77 h 20000"/>
                  <a:gd name="T6" fmla="*/ 227 w 20000"/>
                  <a:gd name="T7" fmla="*/ 77 h 2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9773" y="19890"/>
                    </a:lnTo>
                    <a:lnTo>
                      <a:pt x="19886" y="220"/>
                    </a:lnTo>
                    <a:lnTo>
                      <a:pt x="227" y="220"/>
                    </a:lnTo>
                  </a:path>
                </a:pathLst>
              </a:custGeom>
              <a:solidFill>
                <a:schemeClr val="bg1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29721" name="Line 42"/>
            <p:cNvSpPr>
              <a:spLocks noChangeShapeType="1"/>
            </p:cNvSpPr>
            <p:nvPr/>
          </p:nvSpPr>
          <p:spPr bwMode="auto">
            <a:xfrm flipV="1">
              <a:off x="4369" y="10643"/>
              <a:ext cx="6129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29722" name="Group 43"/>
            <p:cNvGrpSpPr>
              <a:grpSpLocks/>
            </p:cNvGrpSpPr>
            <p:nvPr/>
          </p:nvGrpSpPr>
          <p:grpSpPr bwMode="auto">
            <a:xfrm>
              <a:off x="13892" y="1056"/>
              <a:ext cx="1491" cy="8037"/>
              <a:chOff x="-12" y="-3"/>
              <a:chExt cx="20022" cy="20003"/>
            </a:xfrm>
          </p:grpSpPr>
          <p:sp>
            <p:nvSpPr>
              <p:cNvPr id="29742" name="Line 44"/>
              <p:cNvSpPr>
                <a:spLocks noChangeShapeType="1"/>
              </p:cNvSpPr>
              <p:nvPr/>
            </p:nvSpPr>
            <p:spPr bwMode="auto">
              <a:xfrm flipV="1">
                <a:off x="11053" y="17526"/>
                <a:ext cx="94" cy="24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29743" name="Group 45"/>
              <p:cNvGrpSpPr>
                <a:grpSpLocks/>
              </p:cNvGrpSpPr>
              <p:nvPr/>
            </p:nvGrpSpPr>
            <p:grpSpPr bwMode="auto">
              <a:xfrm>
                <a:off x="-12" y="2456"/>
                <a:ext cx="20022" cy="15224"/>
                <a:chOff x="0" y="0"/>
                <a:chExt cx="20000" cy="20000"/>
              </a:xfrm>
            </p:grpSpPr>
            <p:sp>
              <p:nvSpPr>
                <p:cNvPr id="29745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5336"/>
                  <a:ext cx="20000" cy="941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46" name="Line 47"/>
                <p:cNvSpPr>
                  <a:spLocks noChangeShapeType="1"/>
                </p:cNvSpPr>
                <p:nvPr/>
              </p:nvSpPr>
              <p:spPr bwMode="auto">
                <a:xfrm>
                  <a:off x="9953" y="0"/>
                  <a:ext cx="94" cy="53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47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11053" y="14632"/>
                  <a:ext cx="94" cy="53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9744" name="Line 49"/>
              <p:cNvSpPr>
                <a:spLocks noChangeShapeType="1"/>
              </p:cNvSpPr>
              <p:nvPr/>
            </p:nvSpPr>
            <p:spPr bwMode="auto">
              <a:xfrm flipV="1">
                <a:off x="9952" y="-3"/>
                <a:ext cx="94" cy="24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29723" name="Line 50"/>
            <p:cNvSpPr>
              <a:spLocks noChangeShapeType="1"/>
            </p:cNvSpPr>
            <p:nvPr/>
          </p:nvSpPr>
          <p:spPr bwMode="auto">
            <a:xfrm>
              <a:off x="3957" y="932"/>
              <a:ext cx="13" cy="24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29724" name="Group 51"/>
            <p:cNvGrpSpPr>
              <a:grpSpLocks/>
            </p:cNvGrpSpPr>
            <p:nvPr/>
          </p:nvGrpSpPr>
          <p:grpSpPr bwMode="auto">
            <a:xfrm>
              <a:off x="15541" y="3960"/>
              <a:ext cx="1209" cy="2693"/>
              <a:chOff x="-15" y="0"/>
              <a:chExt cx="20035" cy="20000"/>
            </a:xfrm>
          </p:grpSpPr>
          <p:sp>
            <p:nvSpPr>
              <p:cNvPr id="29740" name="Line 52"/>
              <p:cNvSpPr>
                <a:spLocks noChangeShapeType="1"/>
              </p:cNvSpPr>
              <p:nvPr/>
            </p:nvSpPr>
            <p:spPr bwMode="auto">
              <a:xfrm>
                <a:off x="8867" y="0"/>
                <a:ext cx="116" cy="126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741" name="Freeform 53"/>
              <p:cNvSpPr>
                <a:spLocks/>
              </p:cNvSpPr>
              <p:nvPr/>
            </p:nvSpPr>
            <p:spPr bwMode="auto">
              <a:xfrm>
                <a:off x="-15" y="13034"/>
                <a:ext cx="20035" cy="6966"/>
              </a:xfrm>
              <a:custGeom>
                <a:avLst/>
                <a:gdLst>
                  <a:gd name="T0" fmla="*/ 0 w 20000"/>
                  <a:gd name="T1" fmla="*/ 0 h 20000"/>
                  <a:gd name="T2" fmla="*/ 9790 w 20000"/>
                  <a:gd name="T3" fmla="*/ 6928 h 20000"/>
                  <a:gd name="T4" fmla="*/ 19921 w 20000"/>
                  <a:gd name="T5" fmla="*/ 77 h 20000"/>
                  <a:gd name="T6" fmla="*/ 227 w 20000"/>
                  <a:gd name="T7" fmla="*/ 77 h 2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9773" y="19890"/>
                    </a:lnTo>
                    <a:lnTo>
                      <a:pt x="19886" y="220"/>
                    </a:lnTo>
                    <a:lnTo>
                      <a:pt x="227" y="220"/>
                    </a:lnTo>
                  </a:path>
                </a:pathLst>
              </a:custGeom>
              <a:solidFill>
                <a:schemeClr val="bg1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9725" name="Group 54"/>
            <p:cNvGrpSpPr>
              <a:grpSpLocks/>
            </p:cNvGrpSpPr>
            <p:nvPr/>
          </p:nvGrpSpPr>
          <p:grpSpPr bwMode="auto">
            <a:xfrm>
              <a:off x="14057" y="11637"/>
              <a:ext cx="1491" cy="8037"/>
              <a:chOff x="-12" y="0"/>
              <a:chExt cx="20022" cy="20000"/>
            </a:xfrm>
          </p:grpSpPr>
          <p:sp>
            <p:nvSpPr>
              <p:cNvPr id="29734" name="Line 55"/>
              <p:cNvSpPr>
                <a:spLocks noChangeShapeType="1"/>
              </p:cNvSpPr>
              <p:nvPr/>
            </p:nvSpPr>
            <p:spPr bwMode="auto">
              <a:xfrm flipV="1">
                <a:off x="11053" y="17529"/>
                <a:ext cx="94" cy="24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29735" name="Group 56"/>
              <p:cNvGrpSpPr>
                <a:grpSpLocks/>
              </p:cNvGrpSpPr>
              <p:nvPr/>
            </p:nvGrpSpPr>
            <p:grpSpPr bwMode="auto">
              <a:xfrm>
                <a:off x="-12" y="2459"/>
                <a:ext cx="20022" cy="15222"/>
                <a:chOff x="0" y="1"/>
                <a:chExt cx="20000" cy="19998"/>
              </a:xfrm>
            </p:grpSpPr>
            <p:sp>
              <p:nvSpPr>
                <p:cNvPr id="29737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5340"/>
                  <a:ext cx="20000" cy="94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38" name="Line 58"/>
                <p:cNvSpPr>
                  <a:spLocks noChangeShapeType="1"/>
                </p:cNvSpPr>
                <p:nvPr/>
              </p:nvSpPr>
              <p:spPr bwMode="auto">
                <a:xfrm>
                  <a:off x="9953" y="1"/>
                  <a:ext cx="94" cy="53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39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11053" y="14631"/>
                  <a:ext cx="94" cy="53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9736" name="Line 60"/>
              <p:cNvSpPr>
                <a:spLocks noChangeShapeType="1"/>
              </p:cNvSpPr>
              <p:nvPr/>
            </p:nvSpPr>
            <p:spPr bwMode="auto">
              <a:xfrm flipV="1">
                <a:off x="9952" y="0"/>
                <a:ext cx="94" cy="24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9726" name="Group 61"/>
            <p:cNvGrpSpPr>
              <a:grpSpLocks/>
            </p:cNvGrpSpPr>
            <p:nvPr/>
          </p:nvGrpSpPr>
          <p:grpSpPr bwMode="auto">
            <a:xfrm>
              <a:off x="3173" y="2358"/>
              <a:ext cx="1491" cy="8038"/>
              <a:chOff x="-13" y="2"/>
              <a:chExt cx="20022" cy="19998"/>
            </a:xfrm>
          </p:grpSpPr>
          <p:sp>
            <p:nvSpPr>
              <p:cNvPr id="29728" name="Line 62"/>
              <p:cNvSpPr>
                <a:spLocks noChangeShapeType="1"/>
              </p:cNvSpPr>
              <p:nvPr/>
            </p:nvSpPr>
            <p:spPr bwMode="auto">
              <a:xfrm flipV="1">
                <a:off x="11066" y="17527"/>
                <a:ext cx="94" cy="24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29729" name="Group 63"/>
              <p:cNvGrpSpPr>
                <a:grpSpLocks/>
              </p:cNvGrpSpPr>
              <p:nvPr/>
            </p:nvGrpSpPr>
            <p:grpSpPr bwMode="auto">
              <a:xfrm>
                <a:off x="-13" y="2463"/>
                <a:ext cx="20022" cy="15218"/>
                <a:chOff x="0" y="0"/>
                <a:chExt cx="20000" cy="20000"/>
              </a:xfrm>
            </p:grpSpPr>
            <p:sp>
              <p:nvSpPr>
                <p:cNvPr id="29731" name="Rectangle 64"/>
                <p:cNvSpPr>
                  <a:spLocks noChangeArrowheads="1"/>
                </p:cNvSpPr>
                <p:nvPr/>
              </p:nvSpPr>
              <p:spPr bwMode="auto">
                <a:xfrm>
                  <a:off x="0" y="5336"/>
                  <a:ext cx="20000" cy="94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32" name="Line 65"/>
                <p:cNvSpPr>
                  <a:spLocks noChangeShapeType="1"/>
                </p:cNvSpPr>
                <p:nvPr/>
              </p:nvSpPr>
              <p:spPr bwMode="auto">
                <a:xfrm>
                  <a:off x="9953" y="0"/>
                  <a:ext cx="94" cy="53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733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1067" y="14629"/>
                  <a:ext cx="94" cy="53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29730" name="Line 67"/>
              <p:cNvSpPr>
                <a:spLocks noChangeShapeType="1"/>
              </p:cNvSpPr>
              <p:nvPr/>
            </p:nvSpPr>
            <p:spPr bwMode="auto">
              <a:xfrm flipV="1">
                <a:off x="9951" y="2"/>
                <a:ext cx="94" cy="24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29727" name="Oval 68"/>
            <p:cNvSpPr>
              <a:spLocks noChangeArrowheads="1"/>
            </p:cNvSpPr>
            <p:nvPr/>
          </p:nvSpPr>
          <p:spPr bwMode="auto">
            <a:xfrm>
              <a:off x="14551" y="12126"/>
              <a:ext cx="440" cy="35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</a:t>
            </a:r>
            <a:r>
              <a:rPr lang="hu-HU" dirty="0" smtClean="0"/>
              <a:t>. példa: BJT &amp; három ellenállás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7166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6047" y="994866"/>
            <a:ext cx="8568531" cy="61415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45" tIns="48997" rIns="99745" bIns="48997">
            <a:spAutoFit/>
          </a:bodyPr>
          <a:lstStyle/>
          <a:p>
            <a:r>
              <a:rPr lang="hu-HU" smtClean="0"/>
              <a:t>Adatok</a:t>
            </a:r>
            <a:endParaRPr lang="en-GB" smtClean="0">
              <a:latin typeface="Times New Roman CE" charset="-1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119" y="2024164"/>
            <a:ext cx="2128898" cy="136083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745" tIns="48997" rIns="99745" bIns="48997">
            <a:spAutoFit/>
          </a:bodyPr>
          <a:lstStyle/>
          <a:p>
            <a:pPr marL="0" indent="0">
              <a:buNone/>
            </a:pPr>
            <a:r>
              <a:rPr lang="hu-HU" smtClean="0"/>
              <a:t>U</a:t>
            </a:r>
            <a:r>
              <a:rPr lang="en-GB" baseline="-25000" smtClean="0"/>
              <a:t>CC</a:t>
            </a:r>
            <a:r>
              <a:rPr lang="en-GB" smtClean="0"/>
              <a:t> = +12 V</a:t>
            </a:r>
          </a:p>
          <a:p>
            <a:pPr marL="0" indent="0">
              <a:buNone/>
            </a:pPr>
            <a:r>
              <a:rPr lang="hu-HU" smtClean="0"/>
              <a:t>U</a:t>
            </a:r>
            <a:r>
              <a:rPr lang="en-GB" baseline="-25000" smtClean="0"/>
              <a:t>BE</a:t>
            </a:r>
            <a:r>
              <a:rPr lang="en-GB" smtClean="0"/>
              <a:t> = 0</a:t>
            </a:r>
            <a:r>
              <a:rPr lang="hu-HU" smtClean="0"/>
              <a:t>,</a:t>
            </a:r>
            <a:r>
              <a:rPr lang="en-GB" smtClean="0"/>
              <a:t>7 V</a:t>
            </a:r>
          </a:p>
          <a:p>
            <a:pPr marL="0" indent="0">
              <a:buNone/>
            </a:pPr>
            <a:r>
              <a:rPr lang="hu-HU" smtClean="0"/>
              <a:t>U</a:t>
            </a:r>
            <a:r>
              <a:rPr lang="en-GB" baseline="-25000" smtClean="0"/>
              <a:t>CES</a:t>
            </a:r>
            <a:r>
              <a:rPr lang="en-GB" smtClean="0"/>
              <a:t> </a:t>
            </a:r>
            <a:r>
              <a:rPr lang="hu-HU" smtClean="0"/>
              <a:t>=</a:t>
            </a:r>
            <a:r>
              <a:rPr lang="en-GB" smtClean="0"/>
              <a:t> 0</a:t>
            </a:r>
            <a:r>
              <a:rPr lang="hu-HU" smtClean="0"/>
              <a:t>,01</a:t>
            </a:r>
            <a:r>
              <a:rPr lang="en-GB" smtClean="0"/>
              <a:t> V</a:t>
            </a:r>
            <a:endParaRPr lang="en-GB" smtClean="0">
              <a:latin typeface="Times New Roman CE" charset="-18"/>
            </a:endParaRPr>
          </a:p>
        </p:txBody>
      </p:sp>
      <p:grpSp>
        <p:nvGrpSpPr>
          <p:cNvPr id="30724" name="Group 8"/>
          <p:cNvGrpSpPr>
            <a:grpSpLocks/>
          </p:cNvGrpSpPr>
          <p:nvPr/>
        </p:nvGrpSpPr>
        <p:grpSpPr bwMode="auto">
          <a:xfrm>
            <a:off x="2664048" y="1981790"/>
            <a:ext cx="7049437" cy="2329150"/>
            <a:chOff x="816" y="2256"/>
            <a:chExt cx="4028" cy="1331"/>
          </a:xfrm>
        </p:grpSpPr>
        <p:sp>
          <p:nvSpPr>
            <p:cNvPr id="30727" name="Rectangle 5"/>
            <p:cNvSpPr>
              <a:spLocks noChangeArrowheads="1"/>
            </p:cNvSpPr>
            <p:nvPr/>
          </p:nvSpPr>
          <p:spPr bwMode="auto">
            <a:xfrm>
              <a:off x="816" y="2256"/>
              <a:ext cx="4024" cy="12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graphicFrame>
          <p:nvGraphicFramePr>
            <p:cNvPr id="30728" name="Object 6"/>
            <p:cNvGraphicFramePr>
              <a:graphicFrameLocks noChangeAspect="1"/>
            </p:cNvGraphicFramePr>
            <p:nvPr/>
          </p:nvGraphicFramePr>
          <p:xfrm>
            <a:off x="860" y="2300"/>
            <a:ext cx="3984" cy="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196" name="Document" r:id="rId3" imgW="4000500" imgH="1292352" progId="Word.Document.8">
                    <p:embed/>
                  </p:oleObj>
                </mc:Choice>
                <mc:Fallback>
                  <p:oleObj name="Document" r:id="rId3" imgW="4000500" imgH="1292352" progId="Word.Document.8">
                    <p:embed/>
                    <p:pic>
                      <p:nvPicPr>
                        <p:cNvPr id="3072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0" y="2300"/>
                          <a:ext cx="3984" cy="1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7728479" y="197602"/>
            <a:ext cx="2184135" cy="57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/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3</a:t>
            </a:r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. </a:t>
            </a:r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672042" y="4871791"/>
            <a:ext cx="8568531" cy="108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>
            <a:spAutoFit/>
          </a:bodyPr>
          <a:lstStyle/>
          <a:p>
            <a:pPr marL="377979" indent="-377979">
              <a:spcBef>
                <a:spcPct val="20000"/>
              </a:spcBef>
              <a:buFontTx/>
              <a:buChar char="•"/>
            </a:pPr>
            <a:r>
              <a:rPr lang="hu-HU" sz="2000" b="0">
                <a:solidFill>
                  <a:srgbClr val="000066"/>
                </a:solidFill>
              </a:rPr>
              <a:t>Számítsuk a csomóponti potenciálokat és az ágáramokat!</a:t>
            </a:r>
          </a:p>
          <a:p>
            <a:pPr marL="377979" indent="-377979">
              <a:spcBef>
                <a:spcPct val="20000"/>
              </a:spcBef>
              <a:buFontTx/>
              <a:buChar char="•"/>
            </a:pPr>
            <a:r>
              <a:rPr lang="hu-HU" sz="2000" b="0">
                <a:solidFill>
                  <a:srgbClr val="000066"/>
                </a:solidFill>
              </a:rPr>
              <a:t>Ha </a:t>
            </a:r>
            <a:r>
              <a:rPr lang="hu-HU" sz="2000" b="0" smtClean="0">
                <a:solidFill>
                  <a:srgbClr val="000066"/>
                </a:solidFill>
              </a:rPr>
              <a:t>az npn </a:t>
            </a:r>
            <a:r>
              <a:rPr lang="hu-HU" sz="2000" b="0">
                <a:solidFill>
                  <a:srgbClr val="000066"/>
                </a:solidFill>
              </a:rPr>
              <a:t>BJT </a:t>
            </a:r>
            <a:r>
              <a:rPr lang="hu-HU" sz="2000" b="0" smtClean="0">
                <a:solidFill>
                  <a:srgbClr val="000066"/>
                </a:solidFill>
              </a:rPr>
              <a:t>telítéses üzemmódban dolgozik, </a:t>
            </a:r>
            <a:r>
              <a:rPr lang="hu-HU" sz="2000" b="0">
                <a:solidFill>
                  <a:srgbClr val="000066"/>
                </a:solidFill>
              </a:rPr>
              <a:t>számítsuk ki a túlvezérlését (I</a:t>
            </a:r>
            <a:r>
              <a:rPr lang="hu-HU" sz="2000" b="0" baseline="-25000">
                <a:solidFill>
                  <a:srgbClr val="000066"/>
                </a:solidFill>
              </a:rPr>
              <a:t>C</a:t>
            </a:r>
            <a:r>
              <a:rPr lang="hu-HU" sz="2000" b="0">
                <a:solidFill>
                  <a:srgbClr val="000066"/>
                </a:solidFill>
              </a:rPr>
              <a:t>/I</a:t>
            </a:r>
            <a:r>
              <a:rPr lang="hu-HU" sz="2000" b="0" baseline="-25000">
                <a:solidFill>
                  <a:srgbClr val="000066"/>
                </a:solidFill>
              </a:rPr>
              <a:t>B</a:t>
            </a:r>
            <a:r>
              <a:rPr lang="hu-HU" sz="2000" b="0">
                <a:solidFill>
                  <a:srgbClr val="000066"/>
                </a:solidFill>
              </a:rPr>
              <a:t>)!</a:t>
            </a:r>
            <a:endParaRPr lang="hu-HU" sz="2000" b="0">
              <a:solidFill>
                <a:srgbClr val="000066"/>
              </a:solidFill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63670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6047" y="994866"/>
            <a:ext cx="8568531" cy="61415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45" tIns="48997" rIns="99745" bIns="48997">
            <a:spAutoFit/>
          </a:bodyPr>
          <a:lstStyle/>
          <a:p>
            <a:r>
              <a:rPr lang="hu-HU" smtClean="0"/>
              <a:t>Segítség</a:t>
            </a:r>
            <a:endParaRPr lang="en-GB" smtClean="0">
              <a:latin typeface="Times New Roman CE" charset="-1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767" y="1511936"/>
            <a:ext cx="9322827" cy="493104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45" tIns="48997" rIns="99745" bIns="48997">
            <a:spAutoFit/>
          </a:bodyPr>
          <a:lstStyle/>
          <a:p>
            <a:pPr>
              <a:buFontTx/>
              <a:buNone/>
            </a:pPr>
            <a:r>
              <a:rPr lang="en-GB" sz="3100" b="1" i="1"/>
              <a:t>A</a:t>
            </a:r>
            <a:r>
              <a:rPr lang="hu-HU" sz="3100" b="1" i="1"/>
              <a:t>)</a:t>
            </a:r>
            <a:endParaRPr lang="en-GB" sz="3100" i="1"/>
          </a:p>
          <a:p>
            <a:r>
              <a:rPr lang="hu-HU" sz="3100"/>
              <a:t>A</a:t>
            </a:r>
            <a:r>
              <a:rPr lang="en-GB" sz="3100"/>
              <a:t> T</a:t>
            </a:r>
            <a:r>
              <a:rPr lang="en-GB" sz="3100" baseline="-25000"/>
              <a:t>1</a:t>
            </a:r>
            <a:r>
              <a:rPr lang="en-GB" sz="3100"/>
              <a:t> tran</a:t>
            </a:r>
            <a:r>
              <a:rPr lang="hu-HU" sz="3100"/>
              <a:t>z</a:t>
            </a:r>
            <a:r>
              <a:rPr lang="en-GB" sz="3100"/>
              <a:t>is</a:t>
            </a:r>
            <a:r>
              <a:rPr lang="hu-HU" sz="3100"/>
              <a:t>z</a:t>
            </a:r>
            <a:r>
              <a:rPr lang="en-GB" sz="3100"/>
              <a:t>tor </a:t>
            </a:r>
            <a:r>
              <a:rPr lang="hu-HU" sz="3100" b="1">
                <a:solidFill>
                  <a:srgbClr val="FF0066"/>
                </a:solidFill>
              </a:rPr>
              <a:t>ak</a:t>
            </a:r>
            <a:r>
              <a:rPr lang="en-GB" sz="3100" b="1">
                <a:solidFill>
                  <a:srgbClr val="FF0066"/>
                </a:solidFill>
              </a:rPr>
              <a:t>t</a:t>
            </a:r>
            <a:r>
              <a:rPr lang="hu-HU" sz="3100" b="1">
                <a:solidFill>
                  <a:srgbClr val="FF0066"/>
                </a:solidFill>
              </a:rPr>
              <a:t>í</a:t>
            </a:r>
            <a:r>
              <a:rPr lang="en-GB" sz="3100" b="1">
                <a:solidFill>
                  <a:srgbClr val="FF0066"/>
                </a:solidFill>
              </a:rPr>
              <a:t>v</a:t>
            </a:r>
            <a:endParaRPr lang="en-GB" sz="3100"/>
          </a:p>
          <a:p>
            <a:pPr>
              <a:buFontTx/>
              <a:buNone/>
            </a:pPr>
            <a:r>
              <a:rPr lang="hu-HU" sz="3100" b="1" i="1"/>
              <a:t>B)</a:t>
            </a:r>
            <a:endParaRPr lang="en-GB" sz="3100" b="1"/>
          </a:p>
          <a:p>
            <a:r>
              <a:rPr lang="hu-HU" sz="3100"/>
              <a:t>A</a:t>
            </a:r>
            <a:r>
              <a:rPr lang="en-GB" sz="3100"/>
              <a:t> </a:t>
            </a:r>
            <a:r>
              <a:rPr lang="hu-HU" sz="3100" b="1">
                <a:solidFill>
                  <a:srgbClr val="FF0066"/>
                </a:solidFill>
              </a:rPr>
              <a:t>telítéses</a:t>
            </a:r>
            <a:r>
              <a:rPr lang="en-GB" sz="3100"/>
              <a:t> T</a:t>
            </a:r>
            <a:r>
              <a:rPr lang="en-GB" sz="3100" baseline="-25000"/>
              <a:t>1</a:t>
            </a:r>
            <a:r>
              <a:rPr lang="en-GB" sz="3100"/>
              <a:t> tran</a:t>
            </a:r>
            <a:r>
              <a:rPr lang="hu-HU" sz="3100"/>
              <a:t>z</a:t>
            </a:r>
            <a:r>
              <a:rPr lang="en-GB" sz="3100"/>
              <a:t>is</a:t>
            </a:r>
            <a:r>
              <a:rPr lang="hu-HU" sz="3100"/>
              <a:t>z</a:t>
            </a:r>
            <a:r>
              <a:rPr lang="en-GB" sz="3100"/>
              <a:t>tor</a:t>
            </a:r>
            <a:r>
              <a:rPr lang="hu-HU" sz="3100"/>
              <a:t> túlvezérlése</a:t>
            </a:r>
            <a:r>
              <a:rPr lang="en-GB" sz="3100"/>
              <a:t>: </a:t>
            </a:r>
          </a:p>
          <a:p>
            <a:pPr algn="ctr">
              <a:buFontTx/>
              <a:buNone/>
            </a:pPr>
            <a:r>
              <a:rPr lang="en-GB" sz="3100" b="1">
                <a:solidFill>
                  <a:srgbClr val="FF0066"/>
                </a:solidFill>
              </a:rPr>
              <a:t>I</a:t>
            </a:r>
            <a:r>
              <a:rPr lang="en-GB" sz="3100" b="1" baseline="-25000">
                <a:solidFill>
                  <a:srgbClr val="FF0066"/>
                </a:solidFill>
              </a:rPr>
              <a:t>C</a:t>
            </a:r>
            <a:r>
              <a:rPr lang="en-GB" sz="3100" b="1">
                <a:solidFill>
                  <a:srgbClr val="FF0066"/>
                </a:solidFill>
              </a:rPr>
              <a:t> / I</a:t>
            </a:r>
            <a:r>
              <a:rPr lang="en-GB" sz="3100" b="1" baseline="-25000">
                <a:solidFill>
                  <a:srgbClr val="FF0066"/>
                </a:solidFill>
              </a:rPr>
              <a:t>B</a:t>
            </a:r>
            <a:r>
              <a:rPr lang="en-GB" sz="3100" b="1">
                <a:solidFill>
                  <a:srgbClr val="FF0066"/>
                </a:solidFill>
              </a:rPr>
              <a:t> = 5</a:t>
            </a:r>
            <a:r>
              <a:rPr lang="hu-HU" sz="3100" b="1">
                <a:solidFill>
                  <a:srgbClr val="FF0066"/>
                </a:solidFill>
              </a:rPr>
              <a:t>,</a:t>
            </a:r>
            <a:r>
              <a:rPr lang="en-GB" sz="3100" b="1">
                <a:solidFill>
                  <a:srgbClr val="FF0066"/>
                </a:solidFill>
              </a:rPr>
              <a:t>68 mA / 0</a:t>
            </a:r>
            <a:r>
              <a:rPr lang="hu-HU" sz="3100" b="1">
                <a:solidFill>
                  <a:srgbClr val="FF0066"/>
                </a:solidFill>
              </a:rPr>
              <a:t>,</a:t>
            </a:r>
            <a:r>
              <a:rPr lang="en-GB" sz="3100" b="1">
                <a:solidFill>
                  <a:srgbClr val="FF0066"/>
                </a:solidFill>
              </a:rPr>
              <a:t>62 mA = 9</a:t>
            </a:r>
            <a:r>
              <a:rPr lang="hu-HU" sz="3100" b="1">
                <a:solidFill>
                  <a:srgbClr val="FF0066"/>
                </a:solidFill>
              </a:rPr>
              <a:t>,</a:t>
            </a:r>
            <a:r>
              <a:rPr lang="en-GB" sz="3100" b="1">
                <a:solidFill>
                  <a:srgbClr val="FF0066"/>
                </a:solidFill>
              </a:rPr>
              <a:t>2 </a:t>
            </a:r>
            <a:endParaRPr lang="en-GB" sz="3100"/>
          </a:p>
          <a:p>
            <a:pPr>
              <a:buFontTx/>
              <a:buNone/>
            </a:pPr>
            <a:r>
              <a:rPr lang="hu-HU" sz="3100" b="1" i="1"/>
              <a:t>C)</a:t>
            </a:r>
            <a:endParaRPr lang="en-GB" sz="3100" b="1"/>
          </a:p>
          <a:p>
            <a:r>
              <a:rPr lang="hu-HU" sz="3100"/>
              <a:t>A</a:t>
            </a:r>
            <a:r>
              <a:rPr lang="en-GB" sz="3100"/>
              <a:t> </a:t>
            </a:r>
            <a:r>
              <a:rPr lang="hu-HU" sz="3100" b="1">
                <a:solidFill>
                  <a:srgbClr val="FF0066"/>
                </a:solidFill>
              </a:rPr>
              <a:t>telítéses</a:t>
            </a:r>
            <a:r>
              <a:rPr lang="en-GB" sz="3100"/>
              <a:t> T</a:t>
            </a:r>
            <a:r>
              <a:rPr lang="en-GB" sz="3100" baseline="-25000"/>
              <a:t>1</a:t>
            </a:r>
            <a:r>
              <a:rPr lang="en-GB" sz="3100"/>
              <a:t> tran</a:t>
            </a:r>
            <a:r>
              <a:rPr lang="hu-HU" sz="3100"/>
              <a:t>z</a:t>
            </a:r>
            <a:r>
              <a:rPr lang="en-GB" sz="3100"/>
              <a:t>is</a:t>
            </a:r>
            <a:r>
              <a:rPr lang="hu-HU" sz="3100"/>
              <a:t>z</a:t>
            </a:r>
            <a:r>
              <a:rPr lang="en-GB" sz="3100"/>
              <a:t>tor</a:t>
            </a:r>
            <a:r>
              <a:rPr lang="hu-HU" sz="3100"/>
              <a:t> túlvezérlése (overcontrol)</a:t>
            </a:r>
            <a:r>
              <a:rPr lang="en-GB" sz="3100"/>
              <a:t>: </a:t>
            </a:r>
          </a:p>
          <a:p>
            <a:pPr algn="ctr">
              <a:buFontTx/>
              <a:buNone/>
            </a:pPr>
            <a:r>
              <a:rPr lang="en-GB" sz="3100" b="1">
                <a:solidFill>
                  <a:srgbClr val="FF0066"/>
                </a:solidFill>
              </a:rPr>
              <a:t>I</a:t>
            </a:r>
            <a:r>
              <a:rPr lang="en-GB" sz="3100" b="1" baseline="-25000">
                <a:solidFill>
                  <a:srgbClr val="FF0066"/>
                </a:solidFill>
              </a:rPr>
              <a:t>C</a:t>
            </a:r>
            <a:r>
              <a:rPr lang="en-GB" sz="3100" b="1">
                <a:solidFill>
                  <a:srgbClr val="FF0066"/>
                </a:solidFill>
              </a:rPr>
              <a:t> / I</a:t>
            </a:r>
            <a:r>
              <a:rPr lang="en-GB" sz="3100" b="1" baseline="-25000">
                <a:solidFill>
                  <a:srgbClr val="FF0066"/>
                </a:solidFill>
              </a:rPr>
              <a:t>B</a:t>
            </a:r>
            <a:r>
              <a:rPr lang="en-GB" sz="3100" b="1">
                <a:solidFill>
                  <a:srgbClr val="FF0066"/>
                </a:solidFill>
              </a:rPr>
              <a:t> = 3</a:t>
            </a:r>
            <a:r>
              <a:rPr lang="hu-HU" sz="3100" b="1">
                <a:solidFill>
                  <a:srgbClr val="FF0066"/>
                </a:solidFill>
              </a:rPr>
              <a:t>,</a:t>
            </a:r>
            <a:r>
              <a:rPr lang="en-GB" sz="3100" b="1">
                <a:solidFill>
                  <a:srgbClr val="FF0066"/>
                </a:solidFill>
              </a:rPr>
              <a:t>98 mA / 0</a:t>
            </a:r>
            <a:r>
              <a:rPr lang="hu-HU" sz="3100" b="1">
                <a:solidFill>
                  <a:srgbClr val="FF0066"/>
                </a:solidFill>
              </a:rPr>
              <a:t>,</a:t>
            </a:r>
            <a:r>
              <a:rPr lang="en-GB" sz="3100" b="1">
                <a:solidFill>
                  <a:srgbClr val="FF0066"/>
                </a:solidFill>
              </a:rPr>
              <a:t>4 mA = 99</a:t>
            </a:r>
            <a:r>
              <a:rPr lang="hu-HU" sz="3100" b="1">
                <a:solidFill>
                  <a:srgbClr val="FF0066"/>
                </a:solidFill>
              </a:rPr>
              <a:t>,</a:t>
            </a:r>
            <a:r>
              <a:rPr lang="en-GB" sz="3100" b="1">
                <a:solidFill>
                  <a:srgbClr val="FF0066"/>
                </a:solidFill>
              </a:rPr>
              <a:t>5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728479" y="197602"/>
            <a:ext cx="2184135" cy="57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/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3</a:t>
            </a:r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. </a:t>
            </a:r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77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12700"/>
            <a:ext cx="9526587" cy="1260475"/>
          </a:xfrm>
        </p:spPr>
        <p:txBody>
          <a:bodyPr/>
          <a:lstStyle/>
          <a:p>
            <a:r>
              <a:rPr lang="hu-HU" altLang="hu-HU" sz="3500" smtClean="0"/>
              <a:t>A tranzisztoripar kezdeteinek háttere</a:t>
            </a:r>
            <a:endParaRPr lang="en-GB" altLang="hu-HU" sz="35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547813"/>
            <a:ext cx="9505950" cy="511175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hu-HU" altLang="hu-HU" smtClean="0"/>
              <a:t>1956: </a:t>
            </a:r>
            <a:r>
              <a:rPr lang="en-US" altLang="hu-HU" smtClean="0"/>
              <a:t>Shockley Semiconductor</a:t>
            </a:r>
            <a:r>
              <a:rPr lang="hu-HU" altLang="hu-HU" smtClean="0"/>
              <a:t> cég megalapítása</a:t>
            </a:r>
          </a:p>
          <a:p>
            <a:pPr lvl="1">
              <a:spcAft>
                <a:spcPct val="0"/>
              </a:spcAft>
            </a:pPr>
            <a:r>
              <a:rPr lang="hu-HU" altLang="hu-HU" smtClean="0"/>
              <a:t>De: </a:t>
            </a:r>
            <a:r>
              <a:rPr lang="en-US" altLang="hu-HU" smtClean="0"/>
              <a:t>William Shockley</a:t>
            </a:r>
            <a:r>
              <a:rPr lang="hu-HU" altLang="hu-HU" smtClean="0"/>
              <a:t> vezetési stílusa nehézkes volt</a:t>
            </a:r>
          </a:p>
          <a:p>
            <a:pPr lvl="1">
              <a:spcAft>
                <a:spcPct val="0"/>
              </a:spcAft>
            </a:pPr>
            <a:r>
              <a:rPr lang="hu-HU" altLang="hu-HU" smtClean="0"/>
              <a:t>1957. május: nyolc alkalmazott fellázadt ellene</a:t>
            </a:r>
          </a:p>
          <a:p>
            <a:pPr>
              <a:spcAft>
                <a:spcPct val="0"/>
              </a:spcAft>
            </a:pPr>
            <a:r>
              <a:rPr lang="hu-HU" altLang="hu-HU" smtClean="0"/>
              <a:t>1957. szeptember: 1,3 M$-os szerződést írtak alá a </a:t>
            </a:r>
            <a:r>
              <a:rPr lang="en-US" altLang="hu-HU" smtClean="0"/>
              <a:t>Fairchild Camera and Instruments</a:t>
            </a:r>
            <a:r>
              <a:rPr lang="hu-HU" altLang="hu-HU" smtClean="0"/>
              <a:t> nevű New York-i céggel</a:t>
            </a:r>
          </a:p>
          <a:p>
            <a:pPr lvl="1">
              <a:spcAft>
                <a:spcPct val="0"/>
              </a:spcAft>
            </a:pPr>
            <a:r>
              <a:rPr lang="hu-HU" altLang="hu-HU" smtClean="0"/>
              <a:t>A nyolc ember:</a:t>
            </a:r>
          </a:p>
          <a:p>
            <a:pPr lvl="2">
              <a:spcBef>
                <a:spcPct val="0"/>
              </a:spcBef>
              <a:spcAft>
                <a:spcPct val="0"/>
              </a:spcAft>
            </a:pPr>
            <a:r>
              <a:rPr lang="hu-HU" altLang="hu-HU" noProof="1" smtClean="0"/>
              <a:t>Julius Blank, Victor Grinich, Jean Hoerni, Gene Kleiner,</a:t>
            </a:r>
            <a:br>
              <a:rPr lang="hu-HU" altLang="hu-HU" noProof="1" smtClean="0"/>
            </a:br>
            <a:r>
              <a:rPr lang="hu-HU" altLang="hu-HU" noProof="1" smtClean="0"/>
              <a:t>Jay Last, </a:t>
            </a:r>
            <a:r>
              <a:rPr lang="hu-HU" altLang="hu-HU" u="sng" noProof="1" smtClean="0"/>
              <a:t>Gordon Moore</a:t>
            </a:r>
            <a:r>
              <a:rPr lang="hu-HU" altLang="hu-HU" noProof="1" smtClean="0"/>
              <a:t>, </a:t>
            </a:r>
            <a:r>
              <a:rPr lang="hu-HU" altLang="hu-HU" u="sng" noProof="1" smtClean="0"/>
              <a:t>Robert Noyce</a:t>
            </a:r>
            <a:r>
              <a:rPr lang="en-US" altLang="hu-HU" smtClean="0"/>
              <a:t> </a:t>
            </a:r>
            <a:r>
              <a:rPr lang="hu-HU" altLang="hu-HU" smtClean="0"/>
              <a:t>és</a:t>
            </a:r>
            <a:r>
              <a:rPr lang="en-US" altLang="hu-HU" smtClean="0"/>
              <a:t> Sheldon Roberts</a:t>
            </a:r>
            <a:endParaRPr lang="hu-HU" altLang="hu-HU" smtClean="0"/>
          </a:p>
          <a:p>
            <a:pPr>
              <a:spcAft>
                <a:spcPct val="0"/>
              </a:spcAft>
            </a:pPr>
            <a:r>
              <a:rPr lang="hu-HU" altLang="hu-HU" smtClean="0"/>
              <a:t>Ez volt a </a:t>
            </a:r>
            <a:r>
              <a:rPr lang="en-US" altLang="hu-HU" smtClean="0"/>
              <a:t>Fairchild Semiconductor</a:t>
            </a:r>
            <a:r>
              <a:rPr lang="hu-HU" altLang="hu-HU" smtClean="0"/>
              <a:t> születése</a:t>
            </a:r>
          </a:p>
          <a:p>
            <a:pPr>
              <a:spcAft>
                <a:spcPct val="0"/>
              </a:spcAft>
            </a:pPr>
            <a:endParaRPr lang="en-GB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04031" y="1770924"/>
            <a:ext cx="8988557" cy="5193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endParaRPr lang="hu-H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756047" y="994866"/>
            <a:ext cx="8568531" cy="61415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45" tIns="48997" rIns="99745" bIns="48997">
            <a:spAutoFit/>
          </a:bodyPr>
          <a:lstStyle/>
          <a:p>
            <a:r>
              <a:rPr lang="hu-HU" smtClean="0"/>
              <a:t>A megoldás</a:t>
            </a:r>
            <a:endParaRPr lang="en-GB" smtClean="0">
              <a:latin typeface="Times New Roman CE" charset="-18"/>
            </a:endParaRP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668541" y="1767424"/>
          <a:ext cx="8547530" cy="494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0" name="Dokumentum" r:id="rId3" imgW="3893662" imgH="2135636" progId="Word.Document.8">
                  <p:embed/>
                </p:oleObj>
              </mc:Choice>
              <mc:Fallback>
                <p:oleObj name="Dokumentum" r:id="rId3" imgW="3893662" imgH="2135636" progId="Word.Document.8">
                  <p:embed/>
                  <p:pic>
                    <p:nvPicPr>
                      <p:cNvPr id="32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41" y="1767424"/>
                        <a:ext cx="8547530" cy="494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728479" y="197602"/>
            <a:ext cx="2184135" cy="57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/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3</a:t>
            </a:r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. </a:t>
            </a:r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15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40052" y="251989"/>
            <a:ext cx="8568531" cy="671971"/>
          </a:xfrm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</a:extLst>
        </p:spPr>
        <p:txBody>
          <a:bodyPr/>
          <a:lstStyle/>
          <a:p>
            <a:r>
              <a:rPr lang="hu-HU" dirty="0"/>
              <a:t>4</a:t>
            </a:r>
            <a:r>
              <a:rPr lang="hu-HU" dirty="0" smtClean="0"/>
              <a:t>. példa: BJT &amp; négy ellenállás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04031" y="1175950"/>
          <a:ext cx="4615037" cy="3856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4" name="Kép" r:id="rId3" imgW="3181382" imgH="2659519" progId="Word.Picture.8">
                  <p:embed/>
                </p:oleObj>
              </mc:Choice>
              <mc:Fallback>
                <p:oleObj name="Kép" r:id="rId3" imgW="3181382" imgH="2659519" progId="Word.Picture.8">
                  <p:embed/>
                  <p:pic>
                    <p:nvPicPr>
                      <p:cNvPr id="33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" y="1175950"/>
                        <a:ext cx="4615037" cy="3856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548907" y="1478687"/>
            <a:ext cx="2637414" cy="312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2200" b="0"/>
              <a:t>B=100</a:t>
            </a:r>
          </a:p>
          <a:p>
            <a:r>
              <a:rPr lang="hu-HU" sz="2200" b="0"/>
              <a:t>U</a:t>
            </a:r>
            <a:r>
              <a:rPr lang="hu-HU" sz="2200" b="0" baseline="-25000"/>
              <a:t>C</a:t>
            </a:r>
            <a:r>
              <a:rPr lang="hu-HU" sz="2200" b="0"/>
              <a:t>=9,9V</a:t>
            </a:r>
          </a:p>
          <a:p>
            <a:r>
              <a:rPr lang="hu-HU" sz="2200" b="0"/>
              <a:t>U</a:t>
            </a:r>
            <a:r>
              <a:rPr lang="hu-HU" sz="2200" b="0" baseline="-25000"/>
              <a:t>B</a:t>
            </a:r>
            <a:r>
              <a:rPr lang="hu-HU" sz="2200" b="0"/>
              <a:t>=7,5V</a:t>
            </a:r>
          </a:p>
          <a:p>
            <a:r>
              <a:rPr lang="hu-HU" sz="2200" b="0"/>
              <a:t>U</a:t>
            </a:r>
            <a:r>
              <a:rPr lang="hu-HU" sz="2200" b="0" baseline="-25000"/>
              <a:t>BE</a:t>
            </a:r>
            <a:r>
              <a:rPr lang="hu-HU" sz="2200" b="0"/>
              <a:t>=0,7V</a:t>
            </a:r>
          </a:p>
          <a:p>
            <a:r>
              <a:rPr lang="hu-HU" sz="2200" b="0"/>
              <a:t>I</a:t>
            </a:r>
            <a:r>
              <a:rPr lang="hu-HU" sz="2200" b="0" baseline="-25000"/>
              <a:t>E</a:t>
            </a:r>
            <a:r>
              <a:rPr lang="hu-HU" sz="2200" b="0"/>
              <a:t>=1,01mA</a:t>
            </a:r>
          </a:p>
          <a:p>
            <a:endParaRPr lang="hu-HU" sz="2200" b="0"/>
          </a:p>
          <a:p>
            <a:r>
              <a:rPr lang="hu-HU" sz="2200" b="0">
                <a:solidFill>
                  <a:srgbClr val="000066"/>
                </a:solidFill>
              </a:rPr>
              <a:t>Számítsuk ki a hiányzó ellenállás értékeket!</a:t>
            </a:r>
          </a:p>
        </p:txBody>
      </p:sp>
    </p:spTree>
    <p:extLst>
      <p:ext uri="{BB962C8B-B14F-4D97-AF65-F5344CB8AC3E}">
        <p14:creationId xmlns:p14="http://schemas.microsoft.com/office/powerpoint/2010/main" val="31325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5778" y="335986"/>
            <a:ext cx="9368330" cy="923960"/>
          </a:xfrm>
        </p:spPr>
        <p:txBody>
          <a:bodyPr/>
          <a:lstStyle/>
          <a:p>
            <a:r>
              <a:rPr lang="hu-HU" dirty="0"/>
              <a:t>5</a:t>
            </a:r>
            <a:r>
              <a:rPr lang="hu-HU" dirty="0" smtClean="0"/>
              <a:t>. példa: Kollektorból leosztott bázis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672042" y="1595931"/>
          <a:ext cx="3724231" cy="4031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8" name="Picture" r:id="rId3" imgW="2458212" imgH="2659380" progId="Word.Picture.8">
                  <p:embed/>
                </p:oleObj>
              </mc:Choice>
              <mc:Fallback>
                <p:oleObj name="Picture" r:id="rId3" imgW="2458212" imgH="2659380" progId="Word.Picture.8">
                  <p:embed/>
                  <p:pic>
                    <p:nvPicPr>
                      <p:cNvPr id="348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042" y="1595931"/>
                        <a:ext cx="3724231" cy="40318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199573" y="1679928"/>
            <a:ext cx="4461026" cy="346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2200" b="0"/>
              <a:t>Az adott kapcsolásban U</a:t>
            </a:r>
            <a:r>
              <a:rPr lang="hu-HU" sz="2200" b="0" baseline="-25000"/>
              <a:t>CC</a:t>
            </a:r>
            <a:r>
              <a:rPr lang="hu-HU" sz="2200" b="0"/>
              <a:t>=16V, a bipoláris tranzisztor adatai B=39, U</a:t>
            </a:r>
            <a:r>
              <a:rPr lang="hu-HU" sz="2200" b="0" baseline="-25000"/>
              <a:t>BE</a:t>
            </a:r>
            <a:r>
              <a:rPr lang="hu-HU" sz="2200" b="0"/>
              <a:t>=0,7V, R</a:t>
            </a:r>
            <a:r>
              <a:rPr lang="hu-HU" sz="2200" b="0" baseline="-25000"/>
              <a:t>C</a:t>
            </a:r>
            <a:r>
              <a:rPr lang="hu-HU" sz="2200" b="0"/>
              <a:t>=8k</a:t>
            </a:r>
            <a:r>
              <a:rPr lang="hu-HU" sz="2200" b="0">
                <a:sym typeface="Symbol" pitchFamily="18" charset="2"/>
              </a:rPr>
              <a:t></a:t>
            </a:r>
            <a:r>
              <a:rPr lang="hu-HU" sz="2200" b="0"/>
              <a:t>, R</a:t>
            </a:r>
            <a:r>
              <a:rPr lang="hu-HU" sz="2200" b="0" baseline="-25000"/>
              <a:t>B</a:t>
            </a:r>
            <a:r>
              <a:rPr lang="hu-HU" sz="2200" b="0"/>
              <a:t>=146k</a:t>
            </a:r>
            <a:r>
              <a:rPr lang="hu-HU" sz="2200" b="0">
                <a:sym typeface="Symbol" pitchFamily="18" charset="2"/>
              </a:rPr>
              <a:t></a:t>
            </a:r>
            <a:endParaRPr lang="hu-HU" sz="2200" b="0"/>
          </a:p>
          <a:p>
            <a:endParaRPr lang="hu-HU" sz="2200" b="0"/>
          </a:p>
          <a:p>
            <a:r>
              <a:rPr lang="hu-HU" sz="2200" b="0">
                <a:solidFill>
                  <a:srgbClr val="000066"/>
                </a:solidFill>
              </a:rPr>
              <a:t>a) Mekkora a tranzisztor </a:t>
            </a:r>
            <a:r>
              <a:rPr lang="hu-HU" sz="2200" b="0" i="1">
                <a:solidFill>
                  <a:srgbClr val="000066"/>
                </a:solidFill>
              </a:rPr>
              <a:t>U</a:t>
            </a:r>
            <a:r>
              <a:rPr lang="hu-HU" sz="2200" b="0" i="1" baseline="-25000">
                <a:solidFill>
                  <a:srgbClr val="000066"/>
                </a:solidFill>
              </a:rPr>
              <a:t>CE</a:t>
            </a:r>
            <a:r>
              <a:rPr lang="hu-HU" sz="2200" b="0">
                <a:solidFill>
                  <a:srgbClr val="000066"/>
                </a:solidFill>
              </a:rPr>
              <a:t> feszültsége ill. </a:t>
            </a:r>
            <a:r>
              <a:rPr lang="hu-HU" sz="2200" b="0" i="1">
                <a:solidFill>
                  <a:srgbClr val="000066"/>
                </a:solidFill>
              </a:rPr>
              <a:t>I</a:t>
            </a:r>
            <a:r>
              <a:rPr lang="hu-HU" sz="2200" b="0" i="1" baseline="-25000">
                <a:solidFill>
                  <a:srgbClr val="000066"/>
                </a:solidFill>
              </a:rPr>
              <a:t>C</a:t>
            </a:r>
            <a:r>
              <a:rPr lang="hu-HU" sz="2200" b="0">
                <a:solidFill>
                  <a:srgbClr val="000066"/>
                </a:solidFill>
              </a:rPr>
              <a:t> kollektor árama?</a:t>
            </a:r>
          </a:p>
          <a:p>
            <a:endParaRPr lang="hu-HU" sz="2200" b="0">
              <a:solidFill>
                <a:srgbClr val="000066"/>
              </a:solidFill>
            </a:endParaRPr>
          </a:p>
          <a:p>
            <a:r>
              <a:rPr lang="hu-HU" sz="2200" b="0">
                <a:solidFill>
                  <a:srgbClr val="000066"/>
                </a:solidFill>
              </a:rPr>
              <a:t>b) Mennyit változik a kollektor áram, ha az </a:t>
            </a:r>
            <a:r>
              <a:rPr lang="hu-HU" sz="2200" b="0" i="1">
                <a:solidFill>
                  <a:srgbClr val="000066"/>
                </a:solidFill>
              </a:rPr>
              <a:t>U</a:t>
            </a:r>
            <a:r>
              <a:rPr lang="hu-HU" sz="2200" b="0" i="1" baseline="-25000">
                <a:solidFill>
                  <a:srgbClr val="000066"/>
                </a:solidFill>
              </a:rPr>
              <a:t>CC</a:t>
            </a:r>
            <a:r>
              <a:rPr lang="hu-HU" sz="2200" b="0">
                <a:solidFill>
                  <a:srgbClr val="000066"/>
                </a:solidFill>
              </a:rPr>
              <a:t> tápfeszültség 1V-tal csökken?</a:t>
            </a:r>
          </a:p>
        </p:txBody>
      </p:sp>
    </p:spTree>
    <p:extLst>
      <p:ext uri="{BB962C8B-B14F-4D97-AF65-F5344CB8AC3E}">
        <p14:creationId xmlns:p14="http://schemas.microsoft.com/office/powerpoint/2010/main" val="17538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6047" y="994866"/>
            <a:ext cx="8568531" cy="61415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45" tIns="48997" rIns="99745" bIns="48997">
            <a:spAutoFit/>
          </a:bodyPr>
          <a:lstStyle/>
          <a:p>
            <a:r>
              <a:rPr lang="hu-HU" smtClean="0"/>
              <a:t>Megoldás</a:t>
            </a:r>
            <a:endParaRPr lang="en-GB" smtClean="0">
              <a:latin typeface="Times New Roman CE" charset="-18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1840" y="1954666"/>
            <a:ext cx="3691939" cy="2791996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745" tIns="48997" rIns="99745" bIns="48997">
            <a:spAutoFit/>
          </a:bodyPr>
          <a:lstStyle/>
          <a:p>
            <a:pPr marL="0" indent="0">
              <a:buNone/>
              <a:defRPr/>
            </a:pPr>
            <a:r>
              <a:rPr lang="hu-HU" sz="3100" dirty="0"/>
              <a:t>A) kérdés</a:t>
            </a:r>
          </a:p>
          <a:p>
            <a:pPr>
              <a:defRPr/>
            </a:pPr>
            <a:r>
              <a:rPr lang="hu-HU" sz="3100" dirty="0"/>
              <a:t>T</a:t>
            </a:r>
            <a:r>
              <a:rPr lang="en-GB" sz="3100" dirty="0"/>
              <a:t>ran</a:t>
            </a:r>
            <a:r>
              <a:rPr lang="hu-HU" sz="3100" dirty="0"/>
              <a:t>z</a:t>
            </a:r>
            <a:r>
              <a:rPr lang="en-GB" sz="3100" dirty="0"/>
              <a:t>is</a:t>
            </a:r>
            <a:r>
              <a:rPr lang="hu-HU" sz="3100" dirty="0"/>
              <a:t>z</a:t>
            </a:r>
            <a:r>
              <a:rPr lang="en-GB" sz="3100" dirty="0"/>
              <a:t>tor </a:t>
            </a:r>
            <a:r>
              <a:rPr lang="hu-HU" sz="3100" b="1" noProof="1">
                <a:solidFill>
                  <a:srgbClr val="FF0066"/>
                </a:solidFill>
              </a:rPr>
              <a:t>ak</a:t>
            </a:r>
            <a:r>
              <a:rPr lang="en-GB" sz="3100" b="1" dirty="0">
                <a:solidFill>
                  <a:srgbClr val="FF0066"/>
                </a:solidFill>
              </a:rPr>
              <a:t>t</a:t>
            </a:r>
            <a:r>
              <a:rPr lang="hu-HU" sz="3100" b="1" dirty="0">
                <a:solidFill>
                  <a:srgbClr val="FF0066"/>
                </a:solidFill>
              </a:rPr>
              <a:t>í</a:t>
            </a:r>
            <a:r>
              <a:rPr lang="en-GB" sz="3100" b="1" dirty="0">
                <a:solidFill>
                  <a:srgbClr val="FF0066"/>
                </a:solidFill>
              </a:rPr>
              <a:t>v</a:t>
            </a:r>
            <a:endParaRPr lang="hu-HU" sz="3100" dirty="0"/>
          </a:p>
          <a:p>
            <a:pPr>
              <a:defRPr/>
            </a:pPr>
            <a:r>
              <a:rPr lang="hu-HU" sz="3100"/>
              <a:t>U</a:t>
            </a:r>
            <a:r>
              <a:rPr lang="en-GB" sz="3100" baseline="-25000" smtClean="0"/>
              <a:t>C</a:t>
            </a:r>
            <a:r>
              <a:rPr lang="hu-HU" sz="3100" baseline="-25000" smtClean="0"/>
              <a:t>E</a:t>
            </a:r>
            <a:r>
              <a:rPr lang="en-GB" sz="3100" smtClean="0"/>
              <a:t> </a:t>
            </a:r>
            <a:r>
              <a:rPr lang="en-GB" sz="3100" dirty="0"/>
              <a:t>=</a:t>
            </a:r>
            <a:r>
              <a:rPr lang="en-GB" sz="3100" dirty="0">
                <a:solidFill>
                  <a:srgbClr val="FF0066"/>
                </a:solidFill>
              </a:rPr>
              <a:t> </a:t>
            </a:r>
            <a:r>
              <a:rPr lang="hu-HU" sz="3100" b="1" dirty="0">
                <a:solidFill>
                  <a:srgbClr val="FF0066"/>
                </a:solidFill>
              </a:rPr>
              <a:t>5,</a:t>
            </a:r>
            <a:r>
              <a:rPr lang="hu-HU" sz="3100" b="1" noProof="1">
                <a:solidFill>
                  <a:srgbClr val="FF0066"/>
                </a:solidFill>
              </a:rPr>
              <a:t>5</a:t>
            </a:r>
            <a:r>
              <a:rPr lang="hu-HU" sz="3100" b="1" dirty="0">
                <a:solidFill>
                  <a:srgbClr val="FF0066"/>
                </a:solidFill>
              </a:rPr>
              <a:t> V</a:t>
            </a:r>
          </a:p>
          <a:p>
            <a:pPr>
              <a:defRPr/>
            </a:pPr>
            <a:r>
              <a:rPr lang="en-GB" sz="3100" dirty="0"/>
              <a:t>I</a:t>
            </a:r>
            <a:r>
              <a:rPr lang="en-GB" sz="3100" baseline="-25000" dirty="0"/>
              <a:t>B</a:t>
            </a:r>
            <a:r>
              <a:rPr lang="en-GB" sz="3100" dirty="0"/>
              <a:t> =</a:t>
            </a:r>
            <a:r>
              <a:rPr lang="en-GB" sz="3100" dirty="0">
                <a:solidFill>
                  <a:srgbClr val="FF0066"/>
                </a:solidFill>
              </a:rPr>
              <a:t> </a:t>
            </a:r>
            <a:r>
              <a:rPr lang="hu-HU" sz="3100" b="1" dirty="0">
                <a:solidFill>
                  <a:srgbClr val="FF0066"/>
                </a:solidFill>
              </a:rPr>
              <a:t>33</a:t>
            </a:r>
            <a:r>
              <a:rPr lang="en-GB" sz="3100" b="1" dirty="0">
                <a:solidFill>
                  <a:srgbClr val="FF0066"/>
                </a:solidFill>
              </a:rPr>
              <a:t> µA</a:t>
            </a:r>
            <a:endParaRPr lang="hu-HU" sz="3100" b="1" dirty="0">
              <a:solidFill>
                <a:srgbClr val="FF0066"/>
              </a:solidFill>
            </a:endParaRPr>
          </a:p>
          <a:p>
            <a:pPr>
              <a:defRPr/>
            </a:pPr>
            <a:r>
              <a:rPr lang="en-GB" sz="3100" dirty="0"/>
              <a:t>I</a:t>
            </a:r>
            <a:r>
              <a:rPr lang="en-GB" sz="3100" baseline="-25000" dirty="0"/>
              <a:t>C</a:t>
            </a:r>
            <a:r>
              <a:rPr lang="en-GB" sz="3100" dirty="0"/>
              <a:t> =</a:t>
            </a:r>
            <a:r>
              <a:rPr lang="en-GB" sz="3100" b="1" dirty="0">
                <a:solidFill>
                  <a:srgbClr val="FF0066"/>
                </a:solidFill>
              </a:rPr>
              <a:t> </a:t>
            </a:r>
            <a:r>
              <a:rPr lang="hu-HU" sz="3100" b="1" dirty="0">
                <a:solidFill>
                  <a:srgbClr val="FF0066"/>
                </a:solidFill>
              </a:rPr>
              <a:t>1,280 mA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728479" y="197602"/>
            <a:ext cx="2184135" cy="57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/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5</a:t>
            </a:r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. </a:t>
            </a:r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16342" y="1954665"/>
            <a:ext cx="3809987" cy="342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hu-HU" sz="3100" dirty="0"/>
              <a:t>B) kérdés</a:t>
            </a:r>
          </a:p>
          <a:p>
            <a:pPr>
              <a:defRPr/>
            </a:pPr>
            <a:r>
              <a:rPr lang="hu-HU" sz="3100" dirty="0"/>
              <a:t>T</a:t>
            </a:r>
            <a:r>
              <a:rPr lang="en-GB" sz="3100" dirty="0"/>
              <a:t>ran</a:t>
            </a:r>
            <a:r>
              <a:rPr lang="hu-HU" sz="3100" dirty="0"/>
              <a:t>z</a:t>
            </a:r>
            <a:r>
              <a:rPr lang="en-GB" sz="3100" dirty="0"/>
              <a:t>is</a:t>
            </a:r>
            <a:r>
              <a:rPr lang="hu-HU" sz="3100" dirty="0"/>
              <a:t>z</a:t>
            </a:r>
            <a:r>
              <a:rPr lang="en-GB" sz="3100"/>
              <a:t>tor </a:t>
            </a:r>
            <a:r>
              <a:rPr lang="hu-HU" sz="3100" b="1" noProof="1">
                <a:solidFill>
                  <a:srgbClr val="FF0066"/>
                </a:solidFill>
              </a:rPr>
              <a:t>ak</a:t>
            </a:r>
            <a:r>
              <a:rPr lang="en-GB" sz="3100" b="1">
                <a:solidFill>
                  <a:srgbClr val="FF0066"/>
                </a:solidFill>
              </a:rPr>
              <a:t>t</a:t>
            </a:r>
            <a:r>
              <a:rPr lang="hu-HU" sz="3100" b="1">
                <a:solidFill>
                  <a:srgbClr val="FF0066"/>
                </a:solidFill>
              </a:rPr>
              <a:t>í</a:t>
            </a:r>
            <a:r>
              <a:rPr lang="en-GB" sz="3100" b="1">
                <a:solidFill>
                  <a:srgbClr val="FF0066"/>
                </a:solidFill>
              </a:rPr>
              <a:t>v</a:t>
            </a:r>
            <a:endParaRPr lang="hu-HU" sz="3100" dirty="0"/>
          </a:p>
          <a:p>
            <a:pPr>
              <a:defRPr/>
            </a:pPr>
            <a:r>
              <a:rPr lang="hu-HU" sz="3100"/>
              <a:t>U</a:t>
            </a:r>
            <a:r>
              <a:rPr lang="en-GB" sz="3100" baseline="-25000" smtClean="0"/>
              <a:t>C</a:t>
            </a:r>
            <a:r>
              <a:rPr lang="hu-HU" sz="3100" baseline="-25000" smtClean="0"/>
              <a:t>E</a:t>
            </a:r>
            <a:r>
              <a:rPr lang="en-GB" sz="3100" smtClean="0"/>
              <a:t> </a:t>
            </a:r>
            <a:r>
              <a:rPr lang="en-GB" sz="3100" dirty="0"/>
              <a:t>= </a:t>
            </a:r>
            <a:r>
              <a:rPr lang="hu-HU" sz="3100" dirty="0"/>
              <a:t>5,</a:t>
            </a:r>
            <a:r>
              <a:rPr lang="hu-HU" sz="3100" noProof="1"/>
              <a:t>18</a:t>
            </a:r>
            <a:r>
              <a:rPr lang="hu-HU" sz="3100" dirty="0"/>
              <a:t> V</a:t>
            </a:r>
          </a:p>
          <a:p>
            <a:pPr>
              <a:defRPr/>
            </a:pPr>
            <a:r>
              <a:rPr lang="en-GB" sz="3100" dirty="0"/>
              <a:t>I</a:t>
            </a:r>
            <a:r>
              <a:rPr lang="en-GB" sz="3100" baseline="-25000" dirty="0"/>
              <a:t>B</a:t>
            </a:r>
            <a:r>
              <a:rPr lang="en-GB" sz="3100" dirty="0"/>
              <a:t> = </a:t>
            </a:r>
            <a:r>
              <a:rPr lang="hu-HU" sz="3100" dirty="0"/>
              <a:t>30,7</a:t>
            </a:r>
            <a:r>
              <a:rPr lang="en-GB" sz="3100" dirty="0"/>
              <a:t> µA</a:t>
            </a:r>
            <a:endParaRPr lang="hu-HU" sz="3100" dirty="0"/>
          </a:p>
          <a:p>
            <a:pPr>
              <a:defRPr/>
            </a:pPr>
            <a:r>
              <a:rPr lang="en-GB" sz="3100" dirty="0"/>
              <a:t>I</a:t>
            </a:r>
            <a:r>
              <a:rPr lang="en-GB" sz="3100" baseline="-25000" dirty="0"/>
              <a:t>C</a:t>
            </a:r>
            <a:r>
              <a:rPr lang="en-GB" sz="3100" dirty="0"/>
              <a:t> = </a:t>
            </a:r>
            <a:r>
              <a:rPr lang="hu-HU" sz="3100" dirty="0"/>
              <a:t>1,197 mA</a:t>
            </a:r>
          </a:p>
          <a:p>
            <a:pPr>
              <a:defRPr/>
            </a:pPr>
            <a:r>
              <a:rPr lang="hu-HU" sz="3100" dirty="0"/>
              <a:t>Δ</a:t>
            </a:r>
            <a:r>
              <a:rPr lang="en-GB" sz="3100" dirty="0"/>
              <a:t>I</a:t>
            </a:r>
            <a:r>
              <a:rPr lang="en-GB" sz="3100" baseline="-25000" dirty="0"/>
              <a:t>C</a:t>
            </a:r>
            <a:r>
              <a:rPr lang="en-GB" sz="3100" dirty="0"/>
              <a:t> =</a:t>
            </a:r>
            <a:r>
              <a:rPr lang="hu-HU" sz="3100" dirty="0"/>
              <a:t> </a:t>
            </a:r>
            <a:r>
              <a:rPr lang="hu-HU" sz="3100" dirty="0">
                <a:solidFill>
                  <a:srgbClr val="FF0066"/>
                </a:solidFill>
              </a:rPr>
              <a:t>-0,083 mA</a:t>
            </a:r>
          </a:p>
        </p:txBody>
      </p:sp>
    </p:spTree>
    <p:extLst>
      <p:ext uri="{BB962C8B-B14F-4D97-AF65-F5344CB8AC3E}">
        <p14:creationId xmlns:p14="http://schemas.microsoft.com/office/powerpoint/2010/main" val="3319991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72530" y="1172450"/>
          <a:ext cx="9104064" cy="6051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2" name="Dokumentum" r:id="rId3" imgW="4262400" imgH="2836800" progId="Word.Document.6">
                  <p:embed/>
                </p:oleObj>
              </mc:Choice>
              <mc:Fallback>
                <p:oleObj name="Dokumentum" r:id="rId3" imgW="4262400" imgH="2836800" progId="Word.Document.6">
                  <p:embed/>
                  <p:pic>
                    <p:nvPicPr>
                      <p:cNvPr id="113667" name="Object 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30" y="1172450"/>
                        <a:ext cx="9104064" cy="6051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421777" y="149289"/>
            <a:ext cx="9069062" cy="1129361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45" tIns="48997" rIns="99745" bIns="48997">
            <a:spAutoFit/>
          </a:bodyPr>
          <a:lstStyle/>
          <a:p>
            <a:r>
              <a:rPr lang="hu-HU" dirty="0"/>
              <a:t>6</a:t>
            </a:r>
            <a:r>
              <a:rPr lang="hu-HU" dirty="0" smtClean="0"/>
              <a:t>. </a:t>
            </a:r>
            <a:r>
              <a:rPr lang="hu-HU" dirty="0"/>
              <a:t>példa: Kapcsolás egy </a:t>
            </a:r>
            <a:r>
              <a:rPr lang="hu-HU" dirty="0" err="1"/>
              <a:t>npn</a:t>
            </a:r>
            <a:r>
              <a:rPr lang="hu-HU" dirty="0"/>
              <a:t> és egy </a:t>
            </a:r>
            <a:r>
              <a:rPr lang="hu-HU" dirty="0" err="1"/>
              <a:t>pnp</a:t>
            </a:r>
            <a:r>
              <a:rPr lang="hu-HU" dirty="0"/>
              <a:t> tranzisztorral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292206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3" y="322895"/>
            <a:ext cx="9741104" cy="61415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45" tIns="48997" rIns="99745" bIns="48997">
            <a:spAutoFit/>
          </a:bodyPr>
          <a:lstStyle/>
          <a:p>
            <a:r>
              <a:rPr lang="hu-HU"/>
              <a:t>Adatok</a:t>
            </a:r>
            <a:endParaRPr lang="en-GB">
              <a:latin typeface="Times New Roman CE" charset="-18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761" y="1093704"/>
            <a:ext cx="9573094" cy="1807111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45" tIns="48997" rIns="99745" bIns="48997">
            <a:spAutoFit/>
          </a:bodyPr>
          <a:lstStyle/>
          <a:p>
            <a:r>
              <a:rPr lang="en-GB"/>
              <a:t>V</a:t>
            </a:r>
            <a:r>
              <a:rPr lang="en-GB" baseline="-25000"/>
              <a:t>CC</a:t>
            </a:r>
            <a:r>
              <a:rPr lang="en-GB"/>
              <a:t> = +12 V</a:t>
            </a:r>
          </a:p>
          <a:p>
            <a:r>
              <a:rPr lang="en-GB"/>
              <a:t>±V</a:t>
            </a:r>
            <a:r>
              <a:rPr lang="en-GB" baseline="-25000"/>
              <a:t>BE</a:t>
            </a:r>
            <a:r>
              <a:rPr lang="en-GB"/>
              <a:t> = 0</a:t>
            </a:r>
            <a:r>
              <a:rPr lang="hu-HU"/>
              <a:t>,</a:t>
            </a:r>
            <a:r>
              <a:rPr lang="en-GB"/>
              <a:t>7 V</a:t>
            </a:r>
          </a:p>
          <a:p>
            <a:r>
              <a:rPr lang="en-GB"/>
              <a:t>±V</a:t>
            </a:r>
            <a:r>
              <a:rPr lang="en-GB" baseline="-25000"/>
              <a:t>CES</a:t>
            </a:r>
            <a:r>
              <a:rPr lang="en-GB"/>
              <a:t> = 0</a:t>
            </a:r>
            <a:r>
              <a:rPr lang="hu-HU"/>
              <a:t>,</a:t>
            </a:r>
            <a:r>
              <a:rPr lang="en-GB"/>
              <a:t>1 V</a:t>
            </a:r>
          </a:p>
          <a:p>
            <a:r>
              <a:rPr lang="en-GB"/>
              <a:t>B = 300</a:t>
            </a:r>
            <a:endParaRPr lang="en-GB">
              <a:latin typeface="Times New Roman CE" charset="-18"/>
            </a:endParaRPr>
          </a:p>
        </p:txBody>
      </p:sp>
      <p:grpSp>
        <p:nvGrpSpPr>
          <p:cNvPr id="114692" name="Group 4"/>
          <p:cNvGrpSpPr>
            <a:grpSpLocks/>
          </p:cNvGrpSpPr>
          <p:nvPr/>
        </p:nvGrpSpPr>
        <p:grpSpPr bwMode="auto">
          <a:xfrm>
            <a:off x="3038188" y="1343942"/>
            <a:ext cx="7042437" cy="5459765"/>
            <a:chOff x="1684" y="1108"/>
            <a:chExt cx="4024" cy="3120"/>
          </a:xfrm>
        </p:grpSpPr>
        <p:sp>
          <p:nvSpPr>
            <p:cNvPr id="114693" name="Rectangle 5"/>
            <p:cNvSpPr>
              <a:spLocks noChangeArrowheads="1"/>
            </p:cNvSpPr>
            <p:nvPr/>
          </p:nvSpPr>
          <p:spPr bwMode="auto">
            <a:xfrm>
              <a:off x="1684" y="1108"/>
              <a:ext cx="4024" cy="3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graphicFrame>
          <p:nvGraphicFramePr>
            <p:cNvPr id="114694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724" y="1187"/>
            <a:ext cx="3892" cy="30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316" name="Dokumentum" r:id="rId3" imgW="2939760" imgH="2306520" progId="Word.Document.6">
                    <p:embed/>
                  </p:oleObj>
                </mc:Choice>
                <mc:Fallback>
                  <p:oleObj name="Dokumentum" r:id="rId3" imgW="2939760" imgH="2306520" progId="Word.Document.6">
                    <p:embed/>
                    <p:pic>
                      <p:nvPicPr>
                        <p:cNvPr id="114694" name="Object 6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4" y="1187"/>
                          <a:ext cx="3892" cy="304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7728479" y="189908"/>
            <a:ext cx="2184135" cy="59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/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6. </a:t>
            </a:r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575602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446278" y="2758789"/>
            <a:ext cx="2828175" cy="61415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45" tIns="48997" rIns="99745" bIns="48997">
            <a:spAutoFit/>
          </a:bodyPr>
          <a:lstStyle/>
          <a:p>
            <a:r>
              <a:rPr lang="hu-HU"/>
              <a:t>A megoldás</a:t>
            </a:r>
            <a:endParaRPr lang="en-GB">
              <a:latin typeface="Times New Roman CE" charset="-18"/>
            </a:endParaRPr>
          </a:p>
        </p:txBody>
      </p:sp>
      <p:graphicFrame>
        <p:nvGraphicFramePr>
          <p:cNvPr id="11571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773234" y="164493"/>
          <a:ext cx="6139381" cy="7405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0" name="Dokumentum" r:id="rId3" imgW="3503520" imgH="4225680" progId="Word.Document.6">
                  <p:embed/>
                </p:oleObj>
              </mc:Choice>
              <mc:Fallback>
                <p:oleObj name="Dokumentum" r:id="rId3" imgW="3503520" imgH="4225680" progId="Word.Document.6">
                  <p:embed/>
                  <p:pic>
                    <p:nvPicPr>
                      <p:cNvPr id="115716" name="Object 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234" y="164493"/>
                        <a:ext cx="6139381" cy="7405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9792" y="189907"/>
            <a:ext cx="2184135" cy="59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/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6</a:t>
            </a:r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. </a:t>
            </a:r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92754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>
          <a:xfrm>
            <a:off x="194263" y="322895"/>
            <a:ext cx="9741104" cy="61415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45" tIns="48997" rIns="99745" bIns="48997">
            <a:spAutoFit/>
          </a:bodyPr>
          <a:lstStyle/>
          <a:p>
            <a:r>
              <a:rPr lang="hu-HU" dirty="0"/>
              <a:t>7</a:t>
            </a:r>
            <a:r>
              <a:rPr lang="hu-HU" dirty="0" smtClean="0"/>
              <a:t>. </a:t>
            </a:r>
            <a:r>
              <a:rPr lang="hu-HU" dirty="0"/>
              <a:t>példa: </a:t>
            </a:r>
            <a:r>
              <a:rPr lang="hu-HU" dirty="0" err="1"/>
              <a:t>Zener</a:t>
            </a:r>
            <a:r>
              <a:rPr lang="hu-HU" dirty="0"/>
              <a:t> diódás kapcsolás</a:t>
            </a:r>
            <a:endParaRPr lang="en-GB" dirty="0"/>
          </a:p>
        </p:txBody>
      </p:sp>
      <p:graphicFrame>
        <p:nvGraphicFramePr>
          <p:cNvPr id="11674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7271" y="878463"/>
          <a:ext cx="9249323" cy="6457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4" name="Dokumentum" r:id="rId3" imgW="4897080" imgH="3422520" progId="Word.Document.6">
                  <p:embed/>
                </p:oleObj>
              </mc:Choice>
              <mc:Fallback>
                <p:oleObj name="Dokumentum" r:id="rId3" imgW="4897080" imgH="3422520" progId="Word.Document.6">
                  <p:embed/>
                  <p:pic>
                    <p:nvPicPr>
                      <p:cNvPr id="116740" name="Object 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271" y="878463"/>
                        <a:ext cx="9249323" cy="6457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844863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756047" y="994866"/>
            <a:ext cx="8568531" cy="61415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45" tIns="48997" rIns="99745" bIns="48997">
            <a:spAutoFit/>
          </a:bodyPr>
          <a:lstStyle/>
          <a:p>
            <a:r>
              <a:rPr lang="hu-HU"/>
              <a:t>Adatok</a:t>
            </a:r>
            <a:endParaRPr lang="en-GB">
              <a:latin typeface="Times New Roman CE" charset="-1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728479" y="189908"/>
            <a:ext cx="2184135" cy="59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/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7</a:t>
            </a:r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. </a:t>
            </a:r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graphicFrame>
        <p:nvGraphicFramePr>
          <p:cNvPr id="2" name="Objektum 1">
            <a:hlinkClick r:id="" action="ppaction://ole?verb=0"/>
          </p:cNvPr>
          <p:cNvGraphicFramePr>
            <a:graphicFrameLocks/>
          </p:cNvGraphicFramePr>
          <p:nvPr/>
        </p:nvGraphicFramePr>
        <p:xfrm>
          <a:off x="1090613" y="1758950"/>
          <a:ext cx="7897812" cy="535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8" name="Dokumentum" r:id="rId3" imgW="4294632" imgH="2913888" progId="Word.Document.8">
                  <p:embed/>
                </p:oleObj>
              </mc:Choice>
              <mc:Fallback>
                <p:oleObj name="Dokumentum" r:id="rId3" imgW="4294632" imgH="2913888" progId="Word.Document.8">
                  <p:embed/>
                  <p:pic>
                    <p:nvPicPr>
                      <p:cNvPr id="2" name="Objektum 1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1758950"/>
                        <a:ext cx="7897812" cy="535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4393629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6047" y="994866"/>
            <a:ext cx="8568531" cy="61415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45" tIns="48997" rIns="99745" bIns="48997">
            <a:spAutoFit/>
          </a:bodyPr>
          <a:lstStyle/>
          <a:p>
            <a:r>
              <a:rPr lang="hu-HU" smtClean="0"/>
              <a:t>A  </a:t>
            </a:r>
            <a:r>
              <a:rPr lang="hu-HU"/>
              <a:t>megoldása</a:t>
            </a:r>
            <a:endParaRPr lang="en-GB">
              <a:latin typeface="Times New Roman CE" charset="-18"/>
            </a:endParaRPr>
          </a:p>
        </p:txBody>
      </p:sp>
      <p:grpSp>
        <p:nvGrpSpPr>
          <p:cNvPr id="118787" name="Group 3"/>
          <p:cNvGrpSpPr>
            <a:grpSpLocks/>
          </p:cNvGrpSpPr>
          <p:nvPr/>
        </p:nvGrpSpPr>
        <p:grpSpPr bwMode="auto">
          <a:xfrm>
            <a:off x="589788" y="1686927"/>
            <a:ext cx="9165318" cy="3772838"/>
            <a:chOff x="337" y="964"/>
            <a:chExt cx="5237" cy="2156"/>
          </a:xfrm>
        </p:grpSpPr>
        <p:sp>
          <p:nvSpPr>
            <p:cNvPr id="118788" name="Rectangle 4"/>
            <p:cNvSpPr>
              <a:spLocks noChangeArrowheads="1"/>
            </p:cNvSpPr>
            <p:nvPr/>
          </p:nvSpPr>
          <p:spPr bwMode="auto">
            <a:xfrm>
              <a:off x="340" y="964"/>
              <a:ext cx="5128" cy="20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graphicFrame>
          <p:nvGraphicFramePr>
            <p:cNvPr id="118789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37" y="1017"/>
            <a:ext cx="5237" cy="21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12" name="Dokumentum" r:id="rId3" imgW="5317920" imgH="2141280" progId="Word.Document.6">
                    <p:embed/>
                  </p:oleObj>
                </mc:Choice>
                <mc:Fallback>
                  <p:oleObj name="Dokumentum" r:id="rId3" imgW="5317920" imgH="2141280" progId="Word.Document.6">
                    <p:embed/>
                    <p:pic>
                      <p:nvPicPr>
                        <p:cNvPr id="118789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" y="1017"/>
                          <a:ext cx="5237" cy="210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728479" y="189908"/>
            <a:ext cx="2184135" cy="59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/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7</a:t>
            </a:r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. </a:t>
            </a:r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910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12700"/>
            <a:ext cx="9526587" cy="1260475"/>
          </a:xfrm>
        </p:spPr>
        <p:txBody>
          <a:bodyPr/>
          <a:lstStyle/>
          <a:p>
            <a:r>
              <a:rPr lang="hu-HU" altLang="hu-HU" smtClean="0"/>
              <a:t>Az IC-gyártás hajnala</a:t>
            </a:r>
            <a:endParaRPr lang="en-GB" altLang="hu-H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547813"/>
            <a:ext cx="9505950" cy="511175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hu-HU" altLang="hu-HU" smtClean="0"/>
              <a:t>A tranzisztorok használata általánossá vált</a:t>
            </a:r>
          </a:p>
          <a:p>
            <a:pPr>
              <a:spcAft>
                <a:spcPct val="0"/>
              </a:spcAft>
            </a:pPr>
            <a:r>
              <a:rPr lang="hu-HU" altLang="hu-HU" smtClean="0"/>
              <a:t>A tranzisztorok kisebbek voltak, mint az elektroncsövek</a:t>
            </a:r>
          </a:p>
          <a:p>
            <a:pPr>
              <a:spcAft>
                <a:spcPct val="0"/>
              </a:spcAft>
            </a:pPr>
            <a:r>
              <a:rPr lang="hu-HU" altLang="hu-HU" smtClean="0"/>
              <a:t>De egyes elektronikai berendezések még kisebb tranzisztorokat igényeltek</a:t>
            </a:r>
          </a:p>
          <a:p>
            <a:pPr>
              <a:spcAft>
                <a:spcPct val="0"/>
              </a:spcAft>
            </a:pPr>
            <a:r>
              <a:rPr lang="hu-HU" altLang="hu-HU" smtClean="0"/>
              <a:t>A méretkorlátot az jelentette, hogy a szilícium morzsán (chip) létrehozott tranzisztort hozzávezetésekkel kellett ellátni</a:t>
            </a:r>
          </a:p>
          <a:p>
            <a:pPr>
              <a:spcAft>
                <a:spcPct val="0"/>
              </a:spcAft>
            </a:pPr>
            <a:r>
              <a:rPr lang="hu-HU" altLang="hu-HU" smtClean="0"/>
              <a:t>S ekkor, szinte ugyanakkor két embernek is eszébe jutott ugyanaz a gondolat…</a:t>
            </a:r>
            <a:endParaRPr lang="en-GB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6047" y="994866"/>
            <a:ext cx="8568531" cy="61415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45" tIns="48997" rIns="99745" bIns="48997">
            <a:spAutoFit/>
          </a:bodyPr>
          <a:lstStyle/>
          <a:p>
            <a:r>
              <a:rPr lang="hu-HU" smtClean="0"/>
              <a:t>B  </a:t>
            </a:r>
            <a:r>
              <a:rPr lang="hu-HU"/>
              <a:t>megoldása</a:t>
            </a:r>
            <a:endParaRPr lang="en-GB"/>
          </a:p>
        </p:txBody>
      </p:sp>
      <p:grpSp>
        <p:nvGrpSpPr>
          <p:cNvPr id="119811" name="Group 3"/>
          <p:cNvGrpSpPr>
            <a:grpSpLocks/>
          </p:cNvGrpSpPr>
          <p:nvPr/>
        </p:nvGrpSpPr>
        <p:grpSpPr bwMode="auto">
          <a:xfrm>
            <a:off x="589788" y="1686927"/>
            <a:ext cx="9165318" cy="3772838"/>
            <a:chOff x="337" y="964"/>
            <a:chExt cx="5237" cy="2156"/>
          </a:xfrm>
        </p:grpSpPr>
        <p:sp>
          <p:nvSpPr>
            <p:cNvPr id="119812" name="Rectangle 4"/>
            <p:cNvSpPr>
              <a:spLocks noChangeArrowheads="1"/>
            </p:cNvSpPr>
            <p:nvPr/>
          </p:nvSpPr>
          <p:spPr bwMode="auto">
            <a:xfrm>
              <a:off x="340" y="964"/>
              <a:ext cx="5128" cy="20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graphicFrame>
          <p:nvGraphicFramePr>
            <p:cNvPr id="119813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37" y="1017"/>
            <a:ext cx="5237" cy="21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36" name="Dokumentum" r:id="rId3" imgW="5317920" imgH="2141280" progId="Word.Document.6">
                    <p:embed/>
                  </p:oleObj>
                </mc:Choice>
                <mc:Fallback>
                  <p:oleObj name="Dokumentum" r:id="rId3" imgW="5317920" imgH="2141280" progId="Word.Document.6">
                    <p:embed/>
                    <p:pic>
                      <p:nvPicPr>
                        <p:cNvPr id="119813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" y="1017"/>
                          <a:ext cx="5237" cy="210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728479" y="189908"/>
            <a:ext cx="2184135" cy="59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/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7</a:t>
            </a:r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. </a:t>
            </a:r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84486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6047" y="994866"/>
            <a:ext cx="8568531" cy="61415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45" tIns="48997" rIns="99745" bIns="48997">
            <a:spAutoFit/>
          </a:bodyPr>
          <a:lstStyle/>
          <a:p>
            <a:r>
              <a:rPr lang="hu-HU" smtClean="0"/>
              <a:t>C  </a:t>
            </a:r>
            <a:r>
              <a:rPr lang="hu-HU"/>
              <a:t>megoldása</a:t>
            </a:r>
            <a:endParaRPr lang="en-GB"/>
          </a:p>
        </p:txBody>
      </p:sp>
      <p:grpSp>
        <p:nvGrpSpPr>
          <p:cNvPr id="120835" name="Group 3"/>
          <p:cNvGrpSpPr>
            <a:grpSpLocks/>
          </p:cNvGrpSpPr>
          <p:nvPr/>
        </p:nvGrpSpPr>
        <p:grpSpPr bwMode="auto">
          <a:xfrm>
            <a:off x="595037" y="1686928"/>
            <a:ext cx="8974556" cy="3688841"/>
            <a:chOff x="340" y="964"/>
            <a:chExt cx="5128" cy="2108"/>
          </a:xfrm>
        </p:grpSpPr>
        <p:sp>
          <p:nvSpPr>
            <p:cNvPr id="120836" name="Rectangle 4"/>
            <p:cNvSpPr>
              <a:spLocks noChangeArrowheads="1"/>
            </p:cNvSpPr>
            <p:nvPr/>
          </p:nvSpPr>
          <p:spPr bwMode="auto">
            <a:xfrm>
              <a:off x="340" y="964"/>
              <a:ext cx="5128" cy="20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graphicFrame>
          <p:nvGraphicFramePr>
            <p:cNvPr id="120837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79" y="1005"/>
            <a:ext cx="5042" cy="2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460" name="Dokumentum" r:id="rId3" imgW="5211720" imgH="2141280" progId="Word.Document.6">
                    <p:embed/>
                  </p:oleObj>
                </mc:Choice>
                <mc:Fallback>
                  <p:oleObj name="Dokumentum" r:id="rId3" imgW="5211720" imgH="2141280" progId="Word.Document.6">
                    <p:embed/>
                    <p:pic>
                      <p:nvPicPr>
                        <p:cNvPr id="120837" name="Object 5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" y="1005"/>
                          <a:ext cx="5042" cy="206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728479" y="189908"/>
            <a:ext cx="2184135" cy="59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/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7</a:t>
            </a:r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. </a:t>
            </a:r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09045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194263" y="322895"/>
            <a:ext cx="9741104" cy="61415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45" tIns="48997" rIns="99745" bIns="48997">
            <a:spAutoFit/>
          </a:bodyPr>
          <a:lstStyle/>
          <a:p>
            <a:r>
              <a:rPr lang="hu-HU" dirty="0"/>
              <a:t>8</a:t>
            </a:r>
            <a:r>
              <a:rPr lang="hu-HU" dirty="0" smtClean="0"/>
              <a:t>. </a:t>
            </a:r>
            <a:r>
              <a:rPr lang="hu-HU" dirty="0"/>
              <a:t>példa: Összetett kapcsolás</a:t>
            </a:r>
            <a:endParaRPr lang="en-GB" dirty="0"/>
          </a:p>
        </p:txBody>
      </p:sp>
      <p:graphicFrame>
        <p:nvGraphicFramePr>
          <p:cNvPr id="12186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8516" y="1137452"/>
          <a:ext cx="9496089" cy="617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4" name="Dokumentum" r:id="rId3" imgW="5278320" imgH="3433680" progId="Word.Document.6">
                  <p:embed/>
                </p:oleObj>
              </mc:Choice>
              <mc:Fallback>
                <p:oleObj name="Dokumentum" r:id="rId3" imgW="5278320" imgH="3433680" progId="Word.Document.6">
                  <p:embed/>
                  <p:pic>
                    <p:nvPicPr>
                      <p:cNvPr id="121860" name="Object 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516" y="1137452"/>
                        <a:ext cx="9496089" cy="6170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3317347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6047" y="994866"/>
            <a:ext cx="8568531" cy="61415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45" tIns="48997" rIns="99745" bIns="48997">
            <a:spAutoFit/>
          </a:bodyPr>
          <a:lstStyle/>
          <a:p>
            <a:r>
              <a:rPr lang="hu-HU"/>
              <a:t>Adatok</a:t>
            </a:r>
            <a:endParaRPr lang="en-GB">
              <a:latin typeface="Times New Roman CE" charset="-18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728479" y="189908"/>
            <a:ext cx="2184135" cy="59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/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8</a:t>
            </a:r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. </a:t>
            </a:r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graphicFrame>
        <p:nvGraphicFramePr>
          <p:cNvPr id="8" name="Object 5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1090319" y="1758675"/>
          <a:ext cx="7898239" cy="5164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8" name="Dokumentum" r:id="rId3" imgW="4294080" imgH="2811240" progId="Word.Document.6">
                  <p:embed/>
                </p:oleObj>
              </mc:Choice>
              <mc:Fallback>
                <p:oleObj name="Dokumentum" r:id="rId3" imgW="4294080" imgH="2811240" progId="Word.Document.6">
                  <p:embed/>
                  <p:pic>
                    <p:nvPicPr>
                      <p:cNvPr id="8" name="Object 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319" y="1758675"/>
                        <a:ext cx="7898239" cy="51640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4449255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6047" y="994866"/>
            <a:ext cx="8568531" cy="61415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745" tIns="48997" rIns="99745" bIns="48997">
            <a:spAutoFit/>
          </a:bodyPr>
          <a:lstStyle/>
          <a:p>
            <a:r>
              <a:rPr lang="hu-HU" smtClean="0"/>
              <a:t>C  </a:t>
            </a:r>
            <a:r>
              <a:rPr lang="hu-HU"/>
              <a:t>megoldása</a:t>
            </a:r>
            <a:endParaRPr lang="en-GB"/>
          </a:p>
        </p:txBody>
      </p:sp>
      <p:graphicFrame>
        <p:nvGraphicFramePr>
          <p:cNvPr id="12390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511032" y="2381649"/>
          <a:ext cx="9268575" cy="3613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2" name="Dokumentum" r:id="rId3" imgW="5417442" imgH="2116500" progId="Word.Document.8">
                  <p:embed/>
                </p:oleObj>
              </mc:Choice>
              <mc:Fallback>
                <p:oleObj name="Dokumentum" r:id="rId3" imgW="5417442" imgH="2116500" progId="Word.Document.8">
                  <p:embed/>
                  <p:pic>
                    <p:nvPicPr>
                      <p:cNvPr id="123907" name="Object 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32" y="2381649"/>
                        <a:ext cx="9268575" cy="36135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728479" y="189908"/>
            <a:ext cx="2184135" cy="59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5" tIns="48997" rIns="99745" bIns="48997" anchor="ctr">
            <a:spAutoFit/>
          </a:bodyPr>
          <a:lstStyle/>
          <a:p>
            <a:pPr algn="ctr"/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8</a:t>
            </a:r>
            <a:r>
              <a:rPr lang="hu-HU" sz="3100" i="1" dirty="0" smtClean="0">
                <a:solidFill>
                  <a:srgbClr val="006600"/>
                </a:solidFill>
                <a:latin typeface="Comic Sans MS" pitchFamily="66" charset="0"/>
              </a:rPr>
              <a:t>. </a:t>
            </a:r>
            <a:r>
              <a:rPr lang="hu-HU" sz="3100" i="1" dirty="0">
                <a:solidFill>
                  <a:srgbClr val="006600"/>
                </a:solidFill>
                <a:latin typeface="Comic Sans MS" pitchFamily="66" charset="0"/>
              </a:rPr>
              <a:t>példa</a:t>
            </a:r>
            <a:endParaRPr lang="en-GB" sz="31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80005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496" y="2519891"/>
            <a:ext cx="8567632" cy="1259946"/>
          </a:xfrm>
        </p:spPr>
        <p:txBody>
          <a:bodyPr/>
          <a:lstStyle/>
          <a:p>
            <a:r>
              <a:rPr lang="hu-HU" sz="3968">
                <a:solidFill>
                  <a:srgbClr val="FF0000"/>
                </a:solidFill>
              </a:rPr>
              <a:t>A térvezérelt tranzisztorok</a:t>
            </a:r>
            <a:br>
              <a:rPr lang="hu-HU" sz="3968">
                <a:solidFill>
                  <a:srgbClr val="FF0000"/>
                </a:solidFill>
              </a:rPr>
            </a:br>
            <a:r>
              <a:rPr lang="hu-HU" sz="3968">
                <a:solidFill>
                  <a:srgbClr val="FF0000"/>
                </a:solidFill>
              </a:rPr>
              <a:t>(JFET és MOSFET)</a:t>
            </a:r>
          </a:p>
        </p:txBody>
      </p:sp>
    </p:spTree>
    <p:extLst>
      <p:ext uri="{BB962C8B-B14F-4D97-AF65-F5344CB8AC3E}">
        <p14:creationId xmlns:p14="http://schemas.microsoft.com/office/powerpoint/2010/main" val="38155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6496" y="335985"/>
            <a:ext cx="8567632" cy="1259946"/>
          </a:xfrm>
        </p:spPr>
        <p:txBody>
          <a:bodyPr/>
          <a:lstStyle/>
          <a:p>
            <a:r>
              <a:rPr lang="hu-HU" b="1">
                <a:solidFill>
                  <a:srgbClr val="FF0000"/>
                </a:solidFill>
              </a:rPr>
              <a:t>Térvezérelt tranzisztor</a:t>
            </a:r>
            <a:br>
              <a:rPr lang="hu-HU" b="1">
                <a:solidFill>
                  <a:srgbClr val="FF0000"/>
                </a:solidFill>
              </a:rPr>
            </a:br>
            <a:r>
              <a:rPr lang="hu-HU" b="1">
                <a:solidFill>
                  <a:srgbClr val="FF0000"/>
                </a:solidFill>
              </a:rPr>
              <a:t>(</a:t>
            </a:r>
            <a:r>
              <a:rPr lang="en-US" b="1">
                <a:solidFill>
                  <a:srgbClr val="FF0000"/>
                </a:solidFill>
              </a:rPr>
              <a:t>Field Effect Transistor</a:t>
            </a:r>
            <a:r>
              <a:rPr lang="hu-HU" b="1">
                <a:solidFill>
                  <a:srgbClr val="FF0000"/>
                </a:solidFill>
              </a:rPr>
              <a:t>, FET)</a:t>
            </a:r>
            <a:r>
              <a:rPr lang="hu-HU" b="1"/>
              <a:t> </a:t>
            </a:r>
          </a:p>
        </p:txBody>
      </p:sp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357513" y="2112160"/>
          <a:ext cx="5207776" cy="2185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0" name="Dokumentum" r:id="rId3" imgW="2838960" imgH="1190520" progId="Word.Document.8">
                  <p:embed/>
                </p:oleObj>
              </mc:Choice>
              <mc:Fallback>
                <p:oleObj name="Dokumentum" r:id="rId3" imgW="2838960" imgH="1190520" progId="Word.Document.8">
                  <p:embed/>
                  <p:pic>
                    <p:nvPicPr>
                      <p:cNvPr id="1843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13" y="2112160"/>
                        <a:ext cx="5207776" cy="218565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357513" y="4891040"/>
            <a:ext cx="9323599" cy="92333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i="0">
                <a:solidFill>
                  <a:schemeClr val="accent2"/>
                </a:solidFill>
              </a:rPr>
              <a:t>Működésük alapelve, hogy egy térrészen átfolyó áramot úgy szabályozunk, hogy külső elektromos erőtérrel megváltoztatjuk a félvezető vezetőképességét, ill. a rendelkezésre álló keresztmetszetet.</a:t>
            </a:r>
          </a:p>
        </p:txBody>
      </p:sp>
    </p:spTree>
    <p:extLst>
      <p:ext uri="{BB962C8B-B14F-4D97-AF65-F5344CB8AC3E}">
        <p14:creationId xmlns:p14="http://schemas.microsoft.com/office/powerpoint/2010/main" val="21170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1092482" y="1763924"/>
            <a:ext cx="814765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/>
              <a:t>2 csoportjuk: </a:t>
            </a:r>
          </a:p>
          <a:p>
            <a:pPr lvl="1">
              <a:buFontTx/>
              <a:buChar char="•"/>
            </a:pPr>
            <a:r>
              <a:rPr lang="hu-HU" i="0"/>
              <a:t>MOSFET </a:t>
            </a:r>
          </a:p>
          <a:p>
            <a:pPr lvl="1">
              <a:buFontTx/>
              <a:buChar char="•"/>
            </a:pPr>
            <a:r>
              <a:rPr lang="hu-HU" i="0"/>
              <a:t>JFET</a:t>
            </a:r>
            <a:endParaRPr lang="hu-HU" b="1"/>
          </a:p>
          <a:p>
            <a:r>
              <a:rPr lang="hu-HU" b="1"/>
              <a:t>Közös tulajdonságaik: </a:t>
            </a:r>
          </a:p>
          <a:p>
            <a:pPr lvl="2">
              <a:buFont typeface="Symbol" pitchFamily="18" charset="2"/>
              <a:buChar char="·"/>
            </a:pPr>
            <a:r>
              <a:rPr lang="hu-HU" i="0"/>
              <a:t> bemenő áramuk </a:t>
            </a:r>
            <a:r>
              <a:rPr lang="hu-HU" i="0">
                <a:sym typeface="Symbol" pitchFamily="18" charset="2"/>
              </a:rPr>
              <a:t></a:t>
            </a:r>
            <a:r>
              <a:rPr lang="hu-HU" i="0"/>
              <a:t>0</a:t>
            </a:r>
          </a:p>
          <a:p>
            <a:pPr lvl="2">
              <a:buFont typeface="Symbol" pitchFamily="18" charset="2"/>
              <a:buChar char="·"/>
            </a:pPr>
            <a:r>
              <a:rPr lang="hu-HU" i="0"/>
              <a:t> kis teljesítményigény, </a:t>
            </a:r>
          </a:p>
          <a:p>
            <a:pPr lvl="2">
              <a:buFont typeface="Symbol" pitchFamily="18" charset="2"/>
              <a:buChar char="·"/>
            </a:pPr>
            <a:r>
              <a:rPr lang="hu-HU" i="0"/>
              <a:t> kis helyigény</a:t>
            </a:r>
          </a:p>
          <a:p>
            <a:pPr lvl="2">
              <a:buFont typeface="Symbol" pitchFamily="18" charset="2"/>
              <a:buChar char="·"/>
            </a:pPr>
            <a:r>
              <a:rPr lang="hu-HU" i="0"/>
              <a:t> a </a:t>
            </a:r>
            <a:r>
              <a:rPr lang="hu-HU" b="1" i="0"/>
              <a:t>többségi</a:t>
            </a:r>
            <a:r>
              <a:rPr lang="hu-HU" i="0"/>
              <a:t> töltéshordozók árama határozza meg a működést. </a:t>
            </a:r>
            <a:br>
              <a:rPr lang="hu-HU" i="0"/>
            </a:br>
            <a:r>
              <a:rPr lang="hu-HU" i="0">
                <a:sym typeface="Symbol" pitchFamily="18" charset="2"/>
              </a:rPr>
              <a:t> </a:t>
            </a:r>
            <a:r>
              <a:rPr lang="hu-HU" i="0"/>
              <a:t>kisebb hőmérsékletfüggés</a:t>
            </a:r>
          </a:p>
          <a:p>
            <a:endParaRPr lang="hu-HU" b="1"/>
          </a:p>
          <a:p>
            <a:r>
              <a:rPr lang="hu-HU" b="1"/>
              <a:t>Működésük alapja</a:t>
            </a:r>
            <a:r>
              <a:rPr lang="hu-HU" i="0"/>
              <a:t>: feszültségvezérelt áramforrás </a:t>
            </a: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756496" y="335985"/>
            <a:ext cx="8567632" cy="125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3527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FET-ek csoportosítása</a:t>
            </a:r>
            <a:r>
              <a:rPr lang="hu-HU" sz="3527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92841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496" y="2519891"/>
            <a:ext cx="8567632" cy="1259946"/>
          </a:xfrm>
        </p:spPr>
        <p:txBody>
          <a:bodyPr/>
          <a:lstStyle/>
          <a:p>
            <a:r>
              <a:rPr lang="hu-HU" sz="3968">
                <a:solidFill>
                  <a:srgbClr val="FF0000"/>
                </a:solidFill>
              </a:rPr>
              <a:t>A záróréteges térvezérelt tranzisztor (JFET)</a:t>
            </a:r>
          </a:p>
        </p:txBody>
      </p:sp>
    </p:spTree>
    <p:extLst>
      <p:ext uri="{BB962C8B-B14F-4D97-AF65-F5344CB8AC3E}">
        <p14:creationId xmlns:p14="http://schemas.microsoft.com/office/powerpoint/2010/main" val="9498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588503" y="335986"/>
            <a:ext cx="8819621" cy="91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3527" b="1">
                <a:solidFill>
                  <a:srgbClr val="FF0000"/>
                </a:solidFill>
              </a:rPr>
              <a:t>Záróréteges térvezérelt tranzisztor</a:t>
            </a:r>
            <a:r>
              <a:rPr lang="hu-HU" sz="3527"/>
              <a:t> </a:t>
            </a:r>
            <a:br>
              <a:rPr lang="hu-HU" sz="3527"/>
            </a:br>
            <a:r>
              <a:rPr lang="hu-HU" i="0"/>
              <a:t>(</a:t>
            </a:r>
            <a:r>
              <a:rPr lang="en-US" i="0"/>
              <a:t>Junction Field Effect Transistor</a:t>
            </a:r>
            <a:r>
              <a:rPr lang="hu-HU" i="0"/>
              <a:t>, JFET)</a:t>
            </a:r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420511" y="1595931"/>
            <a:ext cx="16337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i="0"/>
              <a:t>Alapszerkezet</a:t>
            </a:r>
          </a:p>
        </p:txBody>
      </p:sp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588504" y="2099910"/>
          <a:ext cx="5808001" cy="2175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4" name="Dokumentum" r:id="rId3" imgW="5267880" imgH="1973160" progId="Word.Document.8">
                  <p:embed/>
                </p:oleObj>
              </mc:Choice>
              <mc:Fallback>
                <p:oleObj name="Dokumentum" r:id="rId3" imgW="5267880" imgH="1973160" progId="Word.Document.8">
                  <p:embed/>
                  <p:pic>
                    <p:nvPicPr>
                      <p:cNvPr id="1873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504" y="2099910"/>
                        <a:ext cx="5808001" cy="217515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420510" y="4367812"/>
            <a:ext cx="8987614" cy="212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205"/>
              <a:t>A </a:t>
            </a:r>
            <a:r>
              <a:rPr lang="hu-HU" sz="2205" b="1"/>
              <a:t>forrás</a:t>
            </a:r>
            <a:r>
              <a:rPr lang="hu-HU" sz="2205"/>
              <a:t> (source) és a </a:t>
            </a:r>
            <a:r>
              <a:rPr lang="hu-HU" sz="2205" b="1"/>
              <a:t>nyelő</a:t>
            </a:r>
            <a:r>
              <a:rPr lang="hu-HU" sz="2205"/>
              <a:t> (drain) elektródák közötti többségi töltéshordozó áramot a </a:t>
            </a:r>
            <a:r>
              <a:rPr lang="hu-HU" sz="2205" b="1"/>
              <a:t>kapu</a:t>
            </a:r>
            <a:r>
              <a:rPr lang="hu-HU" sz="2205"/>
              <a:t> (gate) elektródára kapcsolt feszültséggel tudjuk változtatni azáltal, hogy változtatjuk a </a:t>
            </a:r>
            <a:r>
              <a:rPr lang="hu-HU" sz="2205">
                <a:solidFill>
                  <a:srgbClr val="FF3300"/>
                </a:solidFill>
              </a:rPr>
              <a:t>záróirányba előfeszített pn</a:t>
            </a:r>
            <a:r>
              <a:rPr lang="hu-HU" sz="2205"/>
              <a:t> átmenet feszültségét, ezáltal a kiürített réteg vastagságát, ezáltal az áramvezetésre alkalmas csatorna keresztmetszetét. </a:t>
            </a:r>
          </a:p>
          <a:p>
            <a:r>
              <a:rPr lang="hu-HU" sz="2205"/>
              <a:t>Az eszköz n és p csatornás változatban is készül (nJFET, pJFET). </a:t>
            </a:r>
          </a:p>
        </p:txBody>
      </p:sp>
    </p:spTree>
    <p:extLst>
      <p:ext uri="{BB962C8B-B14F-4D97-AF65-F5344CB8AC3E}">
        <p14:creationId xmlns:p14="http://schemas.microsoft.com/office/powerpoint/2010/main" val="42334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Egyéni 18. sém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858585"/>
      </a:folHlink>
    </a:clrScheme>
    <a:fontScheme name="Office-téma">
      <a:majorFont>
        <a:latin typeface="Arial"/>
        <a:ea typeface="WenQuanYi Zen Hei"/>
        <a:cs typeface="WenQuanYi Zen Hei"/>
      </a:majorFont>
      <a:minorFont>
        <a:latin typeface="Arial"/>
        <a:ea typeface="WenQuanYi Zen Hei"/>
        <a:cs typeface="WenQuanYi Zen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-téma">
  <a:themeElements>
    <a:clrScheme name="Egyéni 8. sém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636FF"/>
      </a:hlink>
      <a:folHlink>
        <a:srgbClr val="E0E0E0"/>
      </a:folHlink>
    </a:clrScheme>
    <a:fontScheme name="Office-téma">
      <a:majorFont>
        <a:latin typeface="Arial"/>
        <a:ea typeface="WenQuanYi Zen Hei"/>
        <a:cs typeface="WenQuanYi Zen Hei"/>
      </a:majorFont>
      <a:minorFont>
        <a:latin typeface="Arial"/>
        <a:ea typeface="WenQuanYi Zen Hei"/>
        <a:cs typeface="WenQuanYi Zen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3336</TotalTime>
  <Words>5891</Words>
  <Application>Microsoft Office PowerPoint</Application>
  <PresentationFormat>Egyéni</PresentationFormat>
  <Paragraphs>1000</Paragraphs>
  <Slides>130</Slides>
  <Notes>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14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7</vt:i4>
      </vt:variant>
      <vt:variant>
        <vt:lpstr>Diacímek</vt:lpstr>
      </vt:variant>
      <vt:variant>
        <vt:i4>130</vt:i4>
      </vt:variant>
    </vt:vector>
  </HeadingPairs>
  <TitlesOfParts>
    <vt:vector size="153" baseType="lpstr">
      <vt:lpstr>Arial</vt:lpstr>
      <vt:lpstr>Bookman Old Style</vt:lpstr>
      <vt:lpstr>Cambria Math</vt:lpstr>
      <vt:lpstr>Comic Sans MS</vt:lpstr>
      <vt:lpstr>DejaVu Sans</vt:lpstr>
      <vt:lpstr>Modern No. 20</vt:lpstr>
      <vt:lpstr>Monotype Sorts</vt:lpstr>
      <vt:lpstr>Symbol</vt:lpstr>
      <vt:lpstr>Times New Roman</vt:lpstr>
      <vt:lpstr>Times New Roman CE</vt:lpstr>
      <vt:lpstr>TimesNewRomanPS-BoldMT</vt:lpstr>
      <vt:lpstr>TimesNewRomanPS-ItalicMT</vt:lpstr>
      <vt:lpstr>TimesNewRomanPSMT</vt:lpstr>
      <vt:lpstr>WenQuanYi Zen Hei</vt:lpstr>
      <vt:lpstr>Office-téma</vt:lpstr>
      <vt:lpstr>1_Office-téma</vt:lpstr>
      <vt:lpstr>Egyenlet</vt:lpstr>
      <vt:lpstr>Document</vt:lpstr>
      <vt:lpstr>Equation</vt:lpstr>
      <vt:lpstr>Bitmap Image</vt:lpstr>
      <vt:lpstr>Dokumentum</vt:lpstr>
      <vt:lpstr>Kép</vt:lpstr>
      <vt:lpstr>Picture</vt:lpstr>
      <vt:lpstr>PowerPoint-bemutató</vt:lpstr>
      <vt:lpstr>Kötelező tananyag</vt:lpstr>
      <vt:lpstr>Elektronika</vt:lpstr>
      <vt:lpstr>PowerPoint-bemutató</vt:lpstr>
      <vt:lpstr>Bipoláris tranzisztor</vt:lpstr>
      <vt:lpstr>PowerPoint-bemutató</vt:lpstr>
      <vt:lpstr>PowerPoint-bemutató</vt:lpstr>
      <vt:lpstr>A tranzisztoripar kezdeteinek háttere</vt:lpstr>
      <vt:lpstr>Az IC-gyártás hajnala</vt:lpstr>
      <vt:lpstr>Jack S. Kilby</vt:lpstr>
      <vt:lpstr>PowerPoint-bemutató</vt:lpstr>
      <vt:lpstr>PowerPoint-bemutató</vt:lpstr>
      <vt:lpstr>PowerPoint-bemutató</vt:lpstr>
      <vt:lpstr>Robert Noyce</vt:lpstr>
      <vt:lpstr>MOSFET és az integrált áramkörök fejlődése</vt:lpstr>
      <vt:lpstr>PowerPoint-bemutató</vt:lpstr>
      <vt:lpstr>Félvezető alapeszközök</vt:lpstr>
      <vt:lpstr>Az atomok energia sáv modellje</vt:lpstr>
      <vt:lpstr>A szilárd test energia sáv modellje</vt:lpstr>
      <vt:lpstr>PowerPoint-bemutató</vt:lpstr>
      <vt:lpstr>Vegyértéksáv, vezetési sáv (folyt.)</vt:lpstr>
      <vt:lpstr>Elektronok és lyukak</vt:lpstr>
      <vt:lpstr>Vezetők és szigetelők</vt:lpstr>
      <vt:lpstr>PowerPoint-bemutató</vt:lpstr>
      <vt:lpstr>Az elektron-lyuk párkeltés</vt:lpstr>
      <vt:lpstr>A termikus egyensúly</vt:lpstr>
      <vt:lpstr>Félvezetőbeli töltéshordozó sűrűségek termikus egyensúlyban</vt:lpstr>
      <vt:lpstr>Félvezetők adalékolása</vt:lpstr>
      <vt:lpstr>Adalékolt félvezetők : Donor adalékolás</vt:lpstr>
      <vt:lpstr>PowerPoint-bemutató</vt:lpstr>
      <vt:lpstr>Adalékolt félvezetők : Akceptor adalékolás</vt:lpstr>
      <vt:lpstr>Áramok a félvezetőben</vt:lpstr>
      <vt:lpstr>Sodródási áram (drift current)</vt:lpstr>
      <vt:lpstr>Diffúziós áram</vt:lpstr>
      <vt:lpstr>PN átmenet kivitele </vt:lpstr>
      <vt:lpstr>PN átmenet, félvezető dióda </vt:lpstr>
      <vt:lpstr>PowerPoint-bemutató</vt:lpstr>
      <vt:lpstr>A pn átmenet töltésviszonyai</vt:lpstr>
      <vt:lpstr>A pn átmenet töltésviszonyai</vt:lpstr>
      <vt:lpstr>A pn átmenet töltésviszonyai</vt:lpstr>
      <vt:lpstr>Az ideális pn átmenet (dióda) jelleggörbe egyenlete</vt:lpstr>
      <vt:lpstr>Ideális dióda-jelleggörbe számítása</vt:lpstr>
      <vt:lpstr>A dióda legfőbb tulajdonságai</vt:lpstr>
      <vt:lpstr>A dióda jelleggörbe egyszerűsített alakjai</vt:lpstr>
      <vt:lpstr>A dióda munkapontja </vt:lpstr>
      <vt:lpstr>A dióda munkapontja </vt:lpstr>
      <vt:lpstr>Eszközmodellek</vt:lpstr>
      <vt:lpstr>PowerPoint-bemutató</vt:lpstr>
      <vt:lpstr>PowerPoint-bemutató</vt:lpstr>
      <vt:lpstr>PowerPoint-bemutató</vt:lpstr>
      <vt:lpstr>Tranzisztorok</vt:lpstr>
      <vt:lpstr>A bipoláris tranzisztor (BJT)</vt:lpstr>
      <vt:lpstr>PowerPoint-bemutató</vt:lpstr>
      <vt:lpstr>PowerPoint-bemutató</vt:lpstr>
      <vt:lpstr>PowerPoint-bemutató</vt:lpstr>
      <vt:lpstr>A bipoláris tranzisztor jellegzetességei</vt:lpstr>
      <vt:lpstr>Az áramerősítés folyamata </vt:lpstr>
      <vt:lpstr>PowerPoint-bemutató</vt:lpstr>
      <vt:lpstr>PowerPoint-bemutató</vt:lpstr>
      <vt:lpstr>A BJT üzemállapotai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Egyenáramú BJT modell</vt:lpstr>
      <vt:lpstr>1. példa: BJT &amp; két ellenállás</vt:lpstr>
      <vt:lpstr>Megoldás 2/1</vt:lpstr>
      <vt:lpstr>Megoldás 2/2</vt:lpstr>
      <vt:lpstr>2. példa: Negatív tápfeszültség</vt:lpstr>
      <vt:lpstr>Megoldás 2/1</vt:lpstr>
      <vt:lpstr>Megoldás 2/2</vt:lpstr>
      <vt:lpstr>3. példa: BJT &amp; három ellenállás</vt:lpstr>
      <vt:lpstr>Adatok</vt:lpstr>
      <vt:lpstr>Segítség</vt:lpstr>
      <vt:lpstr>A megoldás</vt:lpstr>
      <vt:lpstr>4. példa: BJT &amp; négy ellenállás</vt:lpstr>
      <vt:lpstr>5. példa: Kollektorból leosztott bázis</vt:lpstr>
      <vt:lpstr>Megoldás</vt:lpstr>
      <vt:lpstr>6. példa: Kapcsolás egy npn és egy pnp tranzisztorral</vt:lpstr>
      <vt:lpstr>Adatok</vt:lpstr>
      <vt:lpstr>A megoldás</vt:lpstr>
      <vt:lpstr>7. példa: Zener diódás kapcsolás</vt:lpstr>
      <vt:lpstr>Adatok</vt:lpstr>
      <vt:lpstr>A  megoldása</vt:lpstr>
      <vt:lpstr>B  megoldása</vt:lpstr>
      <vt:lpstr>C  megoldása</vt:lpstr>
      <vt:lpstr>8. példa: Összetett kapcsolás</vt:lpstr>
      <vt:lpstr>Adatok</vt:lpstr>
      <vt:lpstr>C  megoldása</vt:lpstr>
      <vt:lpstr>A térvezérelt tranzisztorok (JFET és MOSFET)</vt:lpstr>
      <vt:lpstr>Térvezérelt tranzisztor (Field Effect Transistor, FET) </vt:lpstr>
      <vt:lpstr>PowerPoint-bemutató</vt:lpstr>
      <vt:lpstr>A záróréteges térvezérelt tranzisztor (JFET)</vt:lpstr>
      <vt:lpstr>PowerPoint-bemutató</vt:lpstr>
      <vt:lpstr>A fém-oxid-félvezető tranzisztor (MOSFET)</vt:lpstr>
      <vt:lpstr>A MOS tranzisztorok</vt:lpstr>
      <vt:lpstr>A MOS kapacitás</vt:lpstr>
      <vt:lpstr>A MOS kapacitás kiszámítása</vt:lpstr>
      <vt:lpstr>A MOS tranzisztor keresztmetszeti képe</vt:lpstr>
      <vt:lpstr>MOS tranzisztor működése</vt:lpstr>
      <vt:lpstr>PowerPoint-bemutató</vt:lpstr>
      <vt:lpstr>Telítéses tartomány</vt:lpstr>
      <vt:lpstr>Telítéses tartomány</vt:lpstr>
      <vt:lpstr>PowerPoint-bemutató</vt:lpstr>
      <vt:lpstr>A poli-Si kapus MOS keresztmetszete</vt:lpstr>
      <vt:lpstr>A MOS tranzisztor  Önillesztő, poli-Si gate eljárás</vt:lpstr>
      <vt:lpstr>A MOS  tranzisztor</vt:lpstr>
      <vt:lpstr>PowerPoint-bemutató</vt:lpstr>
      <vt:lpstr>A MOS tranzisztor kimeneti jelleggörbéi</vt:lpstr>
      <vt:lpstr>MOS modellegyenletek (NMOS-ra)</vt:lpstr>
      <vt:lpstr>Jellemző értékek</vt:lpstr>
      <vt:lpstr>9. példa: W/L hatása</vt:lpstr>
      <vt:lpstr>10. példa: MOSFET &amp; Zener</vt:lpstr>
      <vt:lpstr>Megoldás – A feladat</vt:lpstr>
      <vt:lpstr>Megoldás – B feladat</vt:lpstr>
      <vt:lpstr>Megoldás – C feladat</vt:lpstr>
      <vt:lpstr>11. példa: Zener &amp; MOSFET</vt:lpstr>
      <vt:lpstr>Segítség a megoldáshoz (A feladat) 2/1</vt:lpstr>
      <vt:lpstr>Segítség a megoldáshoz (A feladat) 2/2</vt:lpstr>
      <vt:lpstr>12. példa: Zener, MOSFET &amp; BJT</vt:lpstr>
      <vt:lpstr>Segítség a megoldáshoz</vt:lpstr>
      <vt:lpstr>Megoldás</vt:lpstr>
      <vt:lpstr>13. Példa</vt:lpstr>
      <vt:lpstr>Segítség a megoldáshoz</vt:lpstr>
      <vt:lpstr>Megoldás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ender</dc:creator>
  <cp:lastModifiedBy>Hosszú Gábor</cp:lastModifiedBy>
  <cp:revision>401</cp:revision>
  <cp:lastPrinted>1601-01-01T00:00:00Z</cp:lastPrinted>
  <dcterms:created xsi:type="dcterms:W3CDTF">2013-08-27T10:24:48Z</dcterms:created>
  <dcterms:modified xsi:type="dcterms:W3CDTF">2019-04-25T13:40:26Z</dcterms:modified>
</cp:coreProperties>
</file>